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8"/>
  </p:notesMasterIdLst>
  <p:handoutMasterIdLst>
    <p:handoutMasterId r:id="rId29"/>
  </p:handoutMasterIdLst>
  <p:sldIdLst>
    <p:sldId id="25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8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</p:sldIdLst>
  <p:sldSz cx="12192000" cy="6858000"/>
  <p:notesSz cx="9945688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3435"/>
    <a:srgbClr val="352726"/>
    <a:srgbClr val="372827"/>
    <a:srgbClr val="FFFFFF"/>
    <a:srgbClr val="201F1E"/>
    <a:srgbClr val="7F7F7F"/>
    <a:srgbClr val="A8B1BC"/>
    <a:srgbClr val="404040"/>
    <a:srgbClr val="66FF33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57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2634-62AD-42D5-8CAB-050C8143040A}" type="datetimeFigureOut">
              <a:rPr lang="th-TH" smtClean="0"/>
              <a:t>11/01/61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A9ED-E37F-4FC1-B9E8-F47C0BEFB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11/01/61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EAFC-C825-4A72-AADC-2C98CF44733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51404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8CF94-3DF5-4D4B-A3EF-FE6D9EB98F4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440577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07C6E-5CD2-45EA-9DFC-CDF21A432A3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28984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D10A-3FDE-43EE-9056-8FF226A26B6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47939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6A04C-E1AB-4D76-945B-455C8DE20F0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683844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EC04-11D0-4B32-BAFA-883707906615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29277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43D70-A18B-472E-9F7E-039B65B14A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513943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50CA-2D42-471E-A067-B153FDE6BB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2313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23774-91EA-4103-BABB-7F8840BB9EF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6119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FF080-D9DE-48D6-9158-3FF074C9E23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B9D0-7E07-4DF4-88CE-13AA9159425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431232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C9E9D-665B-4A45-B564-87EA43A1CE8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89614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535E-4EBC-4127-804D-7BB1723D3BA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189739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0DE0E-9AA0-45B4-8521-99CCF0128FA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641266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1F622-231E-47FE-B104-09077EE8F6D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52704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7CE0D-6E25-462A-983A-94009BFE8C7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61161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0E7A-7794-4D59-BFFE-1700CDEAAC9F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98928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E3CD5EE-211D-405D-A4F2-E15C08AFECFA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7422818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0F8EEF0-F0B9-4271-880A-830B1CE7CDDD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t>11/01/61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1502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668" r:id="rId18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cap="all">
          <a:ln w="3175" cmpd="sng">
            <a:noFill/>
          </a:ln>
          <a:solidFill>
            <a:schemeClr val="tx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accent5">
              <a:lumMod val="40000"/>
              <a:lumOff val="6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accent5">
              <a:lumMod val="40000"/>
              <a:lumOff val="6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accent5">
              <a:lumMod val="40000"/>
              <a:lumOff val="6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400" kern="1200" cap="small">
          <a:solidFill>
            <a:schemeClr val="accent5">
              <a:lumMod val="40000"/>
              <a:lumOff val="6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400" kern="1200" cap="small">
          <a:solidFill>
            <a:schemeClr val="accent5">
              <a:lumMod val="40000"/>
              <a:lumOff val="60000"/>
            </a:schemeClr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wearing glasses holding printed photo in front of computer work spa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175"/>
          <a:stretch/>
        </p:blipFill>
        <p:spPr bwMode="auto">
          <a:xfrm>
            <a:off x="5444173" y="0"/>
            <a:ext cx="6747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 overhead shot of a pair of glasses on a notebook next to a lap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2192000" cy="1693184"/>
          </a:xfrm>
          <a:solidFill>
            <a:srgbClr val="595959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th-TH" sz="6000" b="0" dirty="0">
                <a:effectLst/>
              </a:rPr>
              <a:t>การออกแบบคอมพิวเตอร์กราฟิกเบื้องต้น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smtClean="0">
                <a:solidFill>
                  <a:schemeClr val="tx1">
                    <a:lumMod val="85000"/>
                  </a:schemeClr>
                </a:solidFill>
              </a:rPr>
              <a:t>พท</a:t>
            </a:r>
            <a:r>
              <a:rPr lang="en-US" sz="4000" dirty="0" smtClean="0">
                <a:solidFill>
                  <a:schemeClr val="tx1">
                    <a:lumMod val="85000"/>
                  </a:schemeClr>
                </a:solidFill>
              </a:rPr>
              <a:t>360 </a:t>
            </a:r>
            <a:r>
              <a:rPr lang="th-TH" sz="4000" dirty="0" smtClean="0">
                <a:solidFill>
                  <a:schemeClr val="tx1">
                    <a:lumMod val="85000"/>
                  </a:schemeClr>
                </a:solidFill>
              </a:rPr>
              <a:t>นิเทศศาสตร์กับการท่องเที่ยว</a:t>
            </a:r>
            <a:endParaRPr lang="th-TH" sz="53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591766"/>
            <a:ext cx="12192001" cy="1266234"/>
          </a:xfrm>
          <a:solidFill>
            <a:srgbClr val="595959">
              <a:alpha val="69804"/>
            </a:srgbClr>
          </a:solidFill>
        </p:spPr>
        <p:txBody>
          <a:bodyPr>
            <a:noAutofit/>
          </a:bodyPr>
          <a:lstStyle/>
          <a:p>
            <a:r>
              <a:rPr lang="th-TH" sz="2800" dirty="0"/>
              <a:t>อาจารย์อภิพงศ์  </a:t>
            </a:r>
            <a:r>
              <a:rPr lang="th-TH" sz="2800" dirty="0" err="1"/>
              <a:t>ปิง</a:t>
            </a:r>
            <a:r>
              <a:rPr lang="th-TH" sz="2800" dirty="0"/>
              <a:t>ยศ</a:t>
            </a:r>
          </a:p>
          <a:p>
            <a:r>
              <a:rPr lang="en-US" sz="2800" dirty="0"/>
              <a:t>apipong.ping@gmail.com</a:t>
            </a:r>
            <a:endParaRPr lang="th-TH" sz="2800" dirty="0"/>
          </a:p>
          <a:p>
            <a:endParaRPr lang="th-TH" sz="2000" dirty="0"/>
          </a:p>
        </p:txBody>
      </p:sp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chitecture, chair,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920" y="-1"/>
            <a:ext cx="10292080" cy="68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533" y="-1"/>
            <a:ext cx="9201467" cy="19050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TIP 7 : </a:t>
            </a:r>
            <a:r>
              <a:rPr lang="th-TH" sz="72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ทำให้ดูง่ายเข้าไว้</a:t>
            </a:r>
            <a:endParaRPr lang="en-US" sz="72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2160" y="5313680"/>
            <a:ext cx="7467600" cy="1371600"/>
          </a:xfrm>
          <a:prstGeom prst="rect">
            <a:avLst/>
          </a:prstGeom>
          <a:solidFill>
            <a:srgbClr val="BDECE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น้อยแต่มาก เรียบแต่โก้</a:t>
            </a:r>
            <a:endParaRPr lang="en-US" sz="6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960880" cy="6858000"/>
          </a:xfrm>
          <a:prstGeom prst="rect">
            <a:avLst/>
          </a:prstGeom>
          <a:solidFill>
            <a:srgbClr val="38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8475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คิดว่า, ความคิดที่, นวัตกรรม, จินตนาการ, แรงบันดาลใ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826" y="0"/>
            <a:ext cx="98705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61440"/>
          </a:xfrm>
          <a:solidFill>
            <a:srgbClr val="595959">
              <a:alpha val="80000"/>
            </a:srgb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Tip 8 : </a:t>
            </a:r>
            <a:r>
              <a:rPr lang="th-TH" sz="6000" dirty="0" smtClean="0"/>
              <a:t>สร้างสรรค์แนวของตัวเอง</a:t>
            </a:r>
            <a:endParaRPr lang="en-US" sz="6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110480"/>
            <a:ext cx="12192000" cy="1747520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5400" dirty="0">
                <a:cs typeface="+mn-cs"/>
              </a:rPr>
              <a:t>หา</a:t>
            </a:r>
            <a:r>
              <a:rPr lang="th-TH" sz="5400" dirty="0" smtClean="0">
                <a:cs typeface="+mn-cs"/>
              </a:rPr>
              <a:t>ตัวอย่างดูเป็นแรงบันดาลใจ</a:t>
            </a:r>
            <a:endParaRPr lang="en-US" sz="5400" dirty="0">
              <a:cs typeface="+mn-cs"/>
            </a:endParaRPr>
          </a:p>
          <a:p>
            <a:pPr algn="ctr"/>
            <a:r>
              <a:rPr lang="th-TH" sz="5400" dirty="0" smtClean="0">
                <a:solidFill>
                  <a:srgbClr val="FFFF00"/>
                </a:solidFill>
                <a:cs typeface="+mn-cs"/>
              </a:rPr>
              <a:t>ฝึกคิดฝึกทำให้มาก เดี๋ยวก็เจอแนว</a:t>
            </a:r>
            <a:endParaRPr lang="en-US" sz="5400" dirty="0">
              <a:solidFill>
                <a:srgbClr val="FFFF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86590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 collection of old vintage photos, postcards, and envelopes from Europ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66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77760" cy="1905000"/>
          </a:xfrm>
          <a:solidFill>
            <a:schemeClr val="bg1">
              <a:lumMod val="50000"/>
              <a:lumOff val="50000"/>
              <a:alpha val="69804"/>
            </a:schemeClr>
          </a:solidFill>
        </p:spPr>
        <p:txBody>
          <a:bodyPr>
            <a:normAutofit/>
          </a:bodyPr>
          <a:lstStyle/>
          <a:p>
            <a:r>
              <a:rPr lang="en-US" sz="8800" dirty="0" smtClean="0"/>
              <a:t>Tip 9 : </a:t>
            </a:r>
            <a:r>
              <a:rPr lang="th-TH" sz="8800" dirty="0" smtClean="0"/>
              <a:t>รูปภาพ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10266466" y="0"/>
            <a:ext cx="1960880" cy="6858000"/>
          </a:xfrm>
          <a:prstGeom prst="rect">
            <a:avLst/>
          </a:prstGeom>
          <a:solidFill>
            <a:srgbClr val="191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77760" y="2261936"/>
            <a:ext cx="4749585" cy="4596063"/>
          </a:xfrm>
          <a:prstGeom prst="rect">
            <a:avLst/>
          </a:prstGeom>
          <a:solidFill>
            <a:schemeClr val="bg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th-TH" sz="5400" dirty="0" smtClean="0">
                <a:solidFill>
                  <a:srgbClr val="FFFF00"/>
                </a:solidFill>
              </a:rPr>
              <a:t>ใช้รูปสวย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th-TH" sz="5400" dirty="0" smtClean="0">
                <a:solidFill>
                  <a:srgbClr val="FFFF00"/>
                </a:solidFill>
              </a:rPr>
              <a:t>ๆ </a:t>
            </a:r>
          </a:p>
          <a:p>
            <a:pPr algn="ctr"/>
            <a:r>
              <a:rPr lang="th-TH" sz="5400" dirty="0" smtClean="0">
                <a:solidFill>
                  <a:srgbClr val="FFFF00"/>
                </a:solidFill>
              </a:rPr>
              <a:t>ภาพ</a:t>
            </a:r>
            <a:r>
              <a:rPr lang="th-TH" sz="5400" dirty="0">
                <a:solidFill>
                  <a:srgbClr val="FFFF00"/>
                </a:solidFill>
              </a:rPr>
              <a:t>ยิ่งสวย      ยิ่ง</a:t>
            </a:r>
            <a:r>
              <a:rPr lang="th-TH" sz="5400" dirty="0" smtClean="0">
                <a:solidFill>
                  <a:srgbClr val="FFFF00"/>
                </a:solidFill>
              </a:rPr>
              <a:t>ดึงดูด</a:t>
            </a:r>
          </a:p>
          <a:p>
            <a:pPr algn="ctr"/>
            <a:r>
              <a:rPr lang="th-TH" sz="5400" dirty="0" smtClean="0">
                <a:solidFill>
                  <a:schemeClr val="tx1">
                    <a:lumMod val="95000"/>
                  </a:schemeClr>
                </a:solidFill>
              </a:rPr>
              <a:t>ฝึกแต่งรูปให้เป็น</a:t>
            </a:r>
            <a:endParaRPr lang="en-US" sz="5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1047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rson Holding Phone Taking Picture of Served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1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5998" cy="1473200"/>
          </a:xfrm>
          <a:solidFill>
            <a:srgbClr val="7F7F7F">
              <a:alpha val="74902"/>
            </a:srgbClr>
          </a:solidFill>
        </p:spPr>
        <p:txBody>
          <a:bodyPr>
            <a:normAutofit/>
          </a:bodyPr>
          <a:lstStyle/>
          <a:p>
            <a:r>
              <a:rPr lang="th-TH" sz="7200" dirty="0" smtClean="0"/>
              <a:t>แล้วจะแต่งรูปภาพได้ยังไง </a:t>
            </a:r>
            <a:r>
              <a:rPr lang="en-US" sz="7200" dirty="0" smtClean="0"/>
              <a:t>?</a:t>
            </a:r>
            <a:endParaRPr lang="en-US" sz="7200" dirty="0"/>
          </a:p>
        </p:txBody>
      </p:sp>
      <p:sp>
        <p:nvSpPr>
          <p:cNvPr id="4" name="Rectangle 3"/>
          <p:cNvSpPr/>
          <p:nvPr/>
        </p:nvSpPr>
        <p:spPr>
          <a:xfrm>
            <a:off x="6766560" y="3393440"/>
            <a:ext cx="5425440" cy="3464560"/>
          </a:xfrm>
          <a:prstGeom prst="rect">
            <a:avLst/>
          </a:prstGeom>
          <a:solidFill>
            <a:schemeClr val="bg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dirty="0" smtClean="0">
                <a:solidFill>
                  <a:schemeClr val="tx1">
                    <a:lumMod val="95000"/>
                  </a:schemeClr>
                </a:solidFill>
              </a:rPr>
              <a:t>มาทำความรู้จักกับพารามิเตอร์ของภาพก่อนดีกว่า</a:t>
            </a:r>
            <a:endParaRPr lang="en-US" sz="54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087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ชายหาด, Scalloped, สัตว์, สัตว์เชลล์, ความสมดุ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WHITE BALANCE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11237910" y="0"/>
            <a:ext cx="989435" cy="6858000"/>
          </a:xfrm>
          <a:prstGeom prst="rect">
            <a:avLst/>
          </a:prstGeom>
          <a:solidFill>
            <a:srgbClr val="2C3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89435" cy="6858000"/>
          </a:xfrm>
          <a:prstGeom prst="rect">
            <a:avLst/>
          </a:prstGeom>
          <a:solidFill>
            <a:srgbClr val="FCC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9435" y="5303520"/>
            <a:ext cx="10248474" cy="1554480"/>
          </a:xfrm>
          <a:prstGeom prst="rect">
            <a:avLst/>
          </a:prstGeom>
          <a:solidFill>
            <a:schemeClr val="bg1">
              <a:lumMod val="95000"/>
              <a:lumOff val="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</a:rPr>
              <a:t>Temperature</a:t>
            </a:r>
          </a:p>
          <a:p>
            <a:pPr algn="ctr"/>
            <a:r>
              <a:rPr lang="en-US" sz="5400" dirty="0" smtClean="0">
                <a:solidFill>
                  <a:srgbClr val="FFC000"/>
                </a:solidFill>
              </a:rPr>
              <a:t>WARM</a:t>
            </a:r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COLD</a:t>
            </a:r>
          </a:p>
        </p:txBody>
      </p:sp>
      <p:sp>
        <p:nvSpPr>
          <p:cNvPr id="3" name="Left Arrow 2"/>
          <p:cNvSpPr/>
          <p:nvPr/>
        </p:nvSpPr>
        <p:spPr>
          <a:xfrm>
            <a:off x="1270000" y="5862320"/>
            <a:ext cx="2204720" cy="762000"/>
          </a:xfrm>
          <a:prstGeom prst="leftArrow">
            <a:avLst/>
          </a:prstGeom>
          <a:solidFill>
            <a:srgbClr val="FCC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>
            <a:off x="8842691" y="5862320"/>
            <a:ext cx="2204720" cy="762000"/>
          </a:xfrm>
          <a:prstGeom prst="leftArrow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4315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tint white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454" y="-43344"/>
            <a:ext cx="5122546" cy="690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245360"/>
            <a:ext cx="7156979" cy="1727200"/>
          </a:xfrm>
          <a:prstGeom prst="rect">
            <a:avLst/>
          </a:prstGeom>
          <a:solidFill>
            <a:schemeClr val="tx1">
              <a:lumMod val="9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</a:rPr>
              <a:t>TINT</a:t>
            </a:r>
          </a:p>
          <a:p>
            <a:pPr algn="ctr"/>
            <a:r>
              <a:rPr lang="en-US" sz="5400" dirty="0" smtClean="0">
                <a:solidFill>
                  <a:srgbClr val="993366"/>
                </a:solidFill>
              </a:rPr>
              <a:t>MAGENTA</a:t>
            </a:r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5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5400" dirty="0" smtClean="0">
                <a:solidFill>
                  <a:srgbClr val="008000"/>
                </a:solidFill>
              </a:rPr>
              <a:t>GREEN</a:t>
            </a:r>
          </a:p>
        </p:txBody>
      </p:sp>
      <p:sp>
        <p:nvSpPr>
          <p:cNvPr id="5" name="Left Arrow 4"/>
          <p:cNvSpPr/>
          <p:nvPr/>
        </p:nvSpPr>
        <p:spPr>
          <a:xfrm rot="16200000">
            <a:off x="711200" y="4582160"/>
            <a:ext cx="2204720" cy="762000"/>
          </a:xfrm>
          <a:prstGeom prst="leftArrow">
            <a:avLst/>
          </a:prstGeom>
          <a:solidFill>
            <a:srgbClr val="9933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5400000">
            <a:off x="4378960" y="1290320"/>
            <a:ext cx="2204720" cy="762000"/>
          </a:xfrm>
          <a:prstGeom prst="leftArrow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15183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tint white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15116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-images-1.medium.com/max/1200/1*vjovqtRupKQ1GCKtgWY00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3199" y="0"/>
            <a:ext cx="8178802" cy="2229283"/>
          </a:xfrm>
          <a:solidFill>
            <a:srgbClr val="61C7DD">
              <a:alpha val="8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smtClean="0"/>
              <a:t>EXPOSURE </a:t>
            </a:r>
            <a:r>
              <a:rPr lang="th-TH" sz="4800" dirty="0" smtClean="0"/>
              <a:t>หรือ </a:t>
            </a:r>
            <a:r>
              <a:rPr lang="en-US" sz="4800" dirty="0" smtClean="0"/>
              <a:t>Brightness  </a:t>
            </a:r>
            <a:r>
              <a:rPr lang="th-TH" sz="4800" dirty="0" smtClean="0"/>
              <a:t>ความสว่างของภาพ</a:t>
            </a:r>
            <a:endParaRPr lang="en-US" sz="4800" dirty="0"/>
          </a:p>
        </p:txBody>
      </p:sp>
      <p:pic>
        <p:nvPicPr>
          <p:cNvPr id="1126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99" y="2229283"/>
            <a:ext cx="8178801" cy="462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435743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-images-1.medium.com/max/1500/1*_IXBniYW61eJo9NVRJv2R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8" y="4038600"/>
            <a:ext cx="12192000" cy="1905000"/>
          </a:xfrm>
          <a:solidFill>
            <a:srgbClr val="757575">
              <a:alpha val="80000"/>
            </a:srgbClr>
          </a:solidFill>
        </p:spPr>
        <p:txBody>
          <a:bodyPr/>
          <a:lstStyle/>
          <a:p>
            <a:pPr algn="ctr"/>
            <a:r>
              <a:rPr lang="en-US" sz="4400" dirty="0" smtClean="0"/>
              <a:t>CON</a:t>
            </a:r>
            <a:r>
              <a:rPr lang="en-US" sz="4400" dirty="0" smtClean="0">
                <a:solidFill>
                  <a:schemeClr val="bg2">
                    <a:lumMod val="75000"/>
                  </a:schemeClr>
                </a:solidFill>
              </a:rPr>
              <a:t>TRAST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ความตัดกันของส่วน</a:t>
            </a:r>
            <a:r>
              <a:rPr lang="th-TH" dirty="0" smtClean="0">
                <a:solidFill>
                  <a:schemeClr val="bg2">
                    <a:lumMod val="75000"/>
                  </a:schemeClr>
                </a:solidFill>
              </a:rPr>
              <a:t>มืด</a:t>
            </a:r>
            <a:r>
              <a:rPr lang="th-TH" dirty="0" smtClean="0"/>
              <a:t>และส่วน</a:t>
            </a:r>
            <a:r>
              <a:rPr lang="th-TH" dirty="0" smtClean="0">
                <a:solidFill>
                  <a:srgbClr val="FFFF00"/>
                </a:solidFill>
              </a:rPr>
              <a:t>สว่าง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943600"/>
            <a:ext cx="2895600" cy="914400"/>
          </a:xfrm>
          <a:prstGeom prst="rect">
            <a:avLst/>
          </a:prstGeom>
          <a:solidFill>
            <a:srgbClr val="FF66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ฟรุ้งฟริ้ง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8107680" y="5943600"/>
            <a:ext cx="2895600" cy="914400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+mj-cs"/>
              </a:rPr>
              <a:t>หนักแน่น</a:t>
            </a:r>
            <a:endParaRPr lang="en-US" sz="4800" dirty="0">
              <a:solidFill>
                <a:schemeClr val="bg1">
                  <a:lumMod val="85000"/>
                  <a:lumOff val="1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8269579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6852465" cy="2295180"/>
          </a:xfrm>
          <a:solidFill>
            <a:srgbClr val="00B0F0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Highlight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>
                <a:solidFill>
                  <a:schemeClr val="tx1">
                    <a:lumMod val="85000"/>
                  </a:schemeClr>
                </a:solidFill>
              </a:rPr>
              <a:t>ปรับส่วนที่</a:t>
            </a:r>
            <a:r>
              <a:rPr lang="th-TH" dirty="0" smtClean="0"/>
              <a:t>สว่าง</a:t>
            </a:r>
            <a:r>
              <a:rPr lang="th-TH" dirty="0" smtClean="0">
                <a:solidFill>
                  <a:schemeClr val="tx1">
                    <a:lumMod val="85000"/>
                  </a:schemeClr>
                </a:solidFill>
              </a:rPr>
              <a:t>ให้</a:t>
            </a:r>
            <a:r>
              <a:rPr lang="th-TH" dirty="0" smtClean="0"/>
              <a:t>สว่างขึ้น</a:t>
            </a:r>
            <a:r>
              <a:rPr lang="th-TH" dirty="0" smtClean="0">
                <a:solidFill>
                  <a:schemeClr val="tx1">
                    <a:lumMod val="85000"/>
                  </a:schemeClr>
                </a:solidFill>
              </a:rPr>
              <a:t>หรือ</a:t>
            </a:r>
            <a:r>
              <a:rPr lang="th-TH" dirty="0" smtClean="0">
                <a:solidFill>
                  <a:schemeClr val="tx1">
                    <a:lumMod val="65000"/>
                  </a:schemeClr>
                </a:solidFill>
              </a:rPr>
              <a:t>มืดลง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13314" name="Picture 2" descr="https://cdn-images-1.medium.com/max/1200/1*eWnkvJ43S7PsNGfbzH1S3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320" y="0"/>
            <a:ext cx="5313680" cy="68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highlight photosh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6749"/>
            <a:ext cx="6890107" cy="45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8377732" y="528320"/>
            <a:ext cx="2554427" cy="23977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87105" y="4165600"/>
            <a:ext cx="2554427" cy="2397760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1036538">
            <a:off x="3723908" y="2524125"/>
            <a:ext cx="3102881" cy="4307964"/>
          </a:xfrm>
          <a:prstGeom prst="ellipse">
            <a:avLst/>
          </a:prstGeom>
          <a:noFill/>
          <a:ln w="76200"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036538">
            <a:off x="25676" y="2522556"/>
            <a:ext cx="3102881" cy="4307964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84787" y="5880932"/>
            <a:ext cx="3367678" cy="950942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latin typeface="+mn-lt"/>
              </a:rPr>
              <a:t>+ Highlight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87141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ages.unsplash.com/photo-1511548774318-563182fe8d03?dpr=1&amp;auto=format&amp;fit=crop&amp;w=1000&amp;q=80&amp;cs=tinys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82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3481" y="0"/>
            <a:ext cx="10281859" cy="2214880"/>
          </a:xfrm>
          <a:solidFill>
            <a:srgbClr val="7F7F7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7200" dirty="0" smtClean="0"/>
              <a:t>TIP 1 : </a:t>
            </a:r>
            <a:r>
              <a:rPr lang="th-TH" sz="7200" dirty="0" smtClean="0"/>
              <a:t>ใช้ประโยชน์จาก</a:t>
            </a:r>
            <a:br>
              <a:rPr lang="th-TH" sz="7200" dirty="0" smtClean="0"/>
            </a:br>
            <a:r>
              <a:rPr lang="en-US" sz="7200" dirty="0" smtClean="0"/>
              <a:t>FONT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25324393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6852465" cy="2295180"/>
          </a:xfrm>
          <a:solidFill>
            <a:schemeClr val="tx1">
              <a:lumMod val="75000"/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smtClean="0"/>
              <a:t>SHADOW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>
                <a:solidFill>
                  <a:schemeClr val="tx1">
                    <a:lumMod val="85000"/>
                  </a:schemeClr>
                </a:solidFill>
              </a:rPr>
              <a:t>ปรับส่วนที่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มืด</a:t>
            </a:r>
            <a:r>
              <a:rPr lang="th-TH" dirty="0" smtClean="0">
                <a:solidFill>
                  <a:schemeClr val="tx1">
                    <a:lumMod val="85000"/>
                  </a:schemeClr>
                </a:solidFill>
              </a:rPr>
              <a:t>ให้</a:t>
            </a:r>
            <a:r>
              <a:rPr lang="th-TH" dirty="0" smtClean="0"/>
              <a:t>สว่างขึ้น</a:t>
            </a:r>
            <a:r>
              <a:rPr lang="th-TH" dirty="0" smtClean="0">
                <a:solidFill>
                  <a:schemeClr val="tx1">
                    <a:lumMod val="85000"/>
                  </a:schemeClr>
                </a:solidFill>
              </a:rPr>
              <a:t>หรือ</a:t>
            </a:r>
            <a:r>
              <a:rPr lang="th-TH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มืดลง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4" descr="Image result for highlight photosh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6749"/>
            <a:ext cx="6890107" cy="45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5400000">
            <a:off x="1111467" y="1063839"/>
            <a:ext cx="1001525" cy="322446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484787" y="5880932"/>
            <a:ext cx="3367678" cy="950942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smtClean="0">
                <a:latin typeface="+mn-lt"/>
              </a:rPr>
              <a:t>- SHADOW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4338" name="Picture 2" descr="https://cdn-images-1.medium.com/max/1200/1*pro45-uFZc3OmHn0tCJIdw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606" y="34880"/>
            <a:ext cx="3731394" cy="68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5400000">
            <a:off x="4726419" y="903309"/>
            <a:ext cx="1001525" cy="348478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10116096" y="373835"/>
            <a:ext cx="1251396" cy="24255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10191494" y="2696677"/>
            <a:ext cx="1251396" cy="242556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10116096" y="4929544"/>
            <a:ext cx="1251396" cy="2425566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75381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027" y="0"/>
            <a:ext cx="6618974" cy="1905000"/>
          </a:xfrm>
          <a:solidFill>
            <a:schemeClr val="tx1">
              <a:lumMod val="85000"/>
              <a:alpha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Saturation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VIBRANCE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th-TH" dirty="0" smtClean="0"/>
              <a:t>ความอิ่มของสี</a:t>
            </a:r>
            <a:endParaRPr lang="en-US" dirty="0"/>
          </a:p>
        </p:txBody>
      </p:sp>
      <p:pic>
        <p:nvPicPr>
          <p:cNvPr id="15362" name="Picture 2" descr="https://cdn-images-1.medium.com/max/1200/1*zwhV7WkWQa_PB7Eu34H6l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90147" cy="69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saturation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522" y="2377441"/>
            <a:ext cx="6618479" cy="35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 rot="5400000">
            <a:off x="765207" y="255070"/>
            <a:ext cx="2723949" cy="36576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755056" y="3902076"/>
            <a:ext cx="2571437" cy="348478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400000">
            <a:off x="10068021" y="3522847"/>
            <a:ext cx="1780677" cy="1838427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7709837" y="3455473"/>
            <a:ext cx="1886551" cy="1867302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5394959" y="3643162"/>
            <a:ext cx="1905802" cy="172292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519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665200" cy="2362200"/>
          </a:xfrm>
          <a:solidFill>
            <a:srgbClr val="A8B1BC">
              <a:alpha val="8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Sharpness</a:t>
            </a:r>
            <a:br>
              <a:rPr lang="en-US" sz="4800" dirty="0" smtClean="0"/>
            </a:br>
            <a:r>
              <a:rPr lang="th-TH" sz="4800" dirty="0" smtClean="0"/>
              <a:t>ความคมของภาพ</a:t>
            </a:r>
            <a:endParaRPr lang="en-US" sz="4800" dirty="0"/>
          </a:p>
        </p:txBody>
      </p:sp>
      <p:pic>
        <p:nvPicPr>
          <p:cNvPr id="16386" name="Picture 2" descr="https://cdn-images-1.medium.com/max/1200/1*OY6pdl8Ez32j9dIs9ZIh5w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937" y="1"/>
            <a:ext cx="5358062" cy="685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 result for sharpness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6665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415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6862812" cy="3696101"/>
          </a:xfrm>
          <a:solidFill>
            <a:srgbClr val="7F7F7F">
              <a:alpha val="80000"/>
            </a:srgbClr>
          </a:solidFill>
        </p:spPr>
        <p:txBody>
          <a:bodyPr/>
          <a:lstStyle/>
          <a:p>
            <a:pPr algn="ctr"/>
            <a:r>
              <a:rPr lang="en-US" dirty="0">
                <a:effectLst/>
              </a:rPr>
              <a:t>Vignette</a:t>
            </a:r>
            <a:br>
              <a:rPr lang="en-US" dirty="0">
                <a:effectLst/>
              </a:rPr>
            </a:br>
            <a:r>
              <a:rPr lang="th-TH" dirty="0" smtClean="0">
                <a:effectLst/>
              </a:rPr>
              <a:t>ปรับขอบภาพให้เข้มหรือจางลง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th-TH" dirty="0" smtClean="0">
                <a:effectLst/>
              </a:rPr>
              <a:t>เพื่อเน้นวัตถุ</a:t>
            </a:r>
            <a:endParaRPr lang="en-US" dirty="0"/>
          </a:p>
        </p:txBody>
      </p:sp>
      <p:pic>
        <p:nvPicPr>
          <p:cNvPr id="17410" name="Picture 2" descr="https://cdn-images-1.medium.com/max/1200/1*Qh8xWIN6m4NvgX5TdhvHkQ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812" y="0"/>
            <a:ext cx="5329187" cy="68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Image result for Vignette 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62812" cy="36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Vignette ph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317" y="3694825"/>
            <a:ext cx="2372627" cy="31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Vignette pho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7" y="3684906"/>
            <a:ext cx="3166712" cy="31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10273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grain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4" y="-68981"/>
            <a:ext cx="9753600" cy="69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51259"/>
            <a:ext cx="6853186" cy="2422358"/>
          </a:xfrm>
          <a:solidFill>
            <a:schemeClr val="bg1">
              <a:lumMod val="65000"/>
              <a:lumOff val="35000"/>
              <a:alpha val="63137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Grain</a:t>
            </a:r>
            <a:br>
              <a:rPr lang="en-US" sz="6000" dirty="0" smtClean="0"/>
            </a:br>
            <a:r>
              <a:rPr lang="th-TH" sz="6000" dirty="0" smtClean="0"/>
              <a:t>เพิ่มความกร้านของภาพ</a:t>
            </a:r>
            <a:endParaRPr lang="en-US" sz="6000" dirty="0"/>
          </a:p>
        </p:txBody>
      </p:sp>
      <p:pic>
        <p:nvPicPr>
          <p:cNvPr id="18434" name="Picture 2" descr="https://cdn-images-1.medium.com/max/1200/1*WOv9i5MmUrSg5yCFULbLJ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86" y="0"/>
            <a:ext cx="5338813" cy="686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8752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165684" cy="6858000"/>
          </a:xfrm>
          <a:prstGeom prst="rect">
            <a:avLst/>
          </a:prstGeom>
          <a:solidFill>
            <a:srgbClr val="201F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มาร์ทโฟน, Iphone ของ, แอปเปิ้ล, กระโดด, ฤดูร้อ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27" y="0"/>
            <a:ext cx="10276573" cy="68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24164"/>
            <a:ext cx="8527983" cy="2826886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th-TH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เรียนไปแล้วลองฝึกแต่งภาพดู </a:t>
            </a:r>
            <a:br>
              <a:rPr lang="th-TH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th-TH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การแต่งภาพไม่มีผิดถูก มีแต่ถูกใจหรือไม่</a:t>
            </a:r>
            <a:br>
              <a:rPr lang="th-TH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th-TH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แต่จำเป็นต้องรู้พื้นฐานของพารามิเตอร์</a:t>
            </a:r>
            <a:br>
              <a:rPr lang="th-TH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th-TH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ไม่เช่นนั้นจะไม่รู้ว่าควรจะปรับแต่งตรงไหนบ้าง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" y="6739826"/>
            <a:ext cx="8527983" cy="121649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825709"/>
            <a:ext cx="10510787" cy="1200329"/>
          </a:xfrm>
          <a:prstGeom prst="rect">
            <a:avLst/>
          </a:prstGeom>
          <a:solidFill>
            <a:srgbClr val="453435">
              <a:alpha val="67059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References</a:t>
            </a:r>
          </a:p>
          <a:p>
            <a:r>
              <a:rPr lang="en-US" sz="2400" dirty="0" smtClean="0"/>
              <a:t>- medium.com/</a:t>
            </a:r>
            <a:r>
              <a:rPr lang="en-US" sz="2400" dirty="0" err="1" smtClean="0"/>
              <a:t>torcnn</a:t>
            </a:r>
            <a:r>
              <a:rPr lang="en-US" sz="2400" dirty="0" smtClean="0"/>
              <a:t>/</a:t>
            </a:r>
          </a:p>
          <a:p>
            <a:r>
              <a:rPr lang="en-US" sz="2400" dirty="0" smtClean="0"/>
              <a:t>-www.slideshare.net/suniltalekar1/graphic-design-tips-for-non-designers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-3" y="2729460"/>
            <a:ext cx="10510790" cy="114699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0751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174282" cy="6858000"/>
          </a:xfrm>
          <a:prstGeom prst="rect">
            <a:avLst/>
          </a:prstGeom>
          <a:solidFill>
            <a:srgbClr val="372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17718" y="0"/>
            <a:ext cx="1174282" cy="6858000"/>
          </a:xfrm>
          <a:prstGeom prst="rect">
            <a:avLst/>
          </a:prstGeom>
          <a:solidFill>
            <a:srgbClr val="352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An overhead shot of a thank-you card next to a cup of coff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48" y="0"/>
            <a:ext cx="102818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9698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ศิลปะ, การเขียน, ดินสอ, การศึกษา, การเรียนรู้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619" y="501904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th-TH" sz="11500" dirty="0" smtClean="0">
                <a:solidFill>
                  <a:srgbClr val="002060"/>
                </a:solidFill>
                <a:latin typeface="2006_iannnnnISO" panose="02000000000000000000" pitchFamily="2" charset="0"/>
                <a:cs typeface="2006_iannnnnISO" panose="02000000000000000000" pitchFamily="2" charset="0"/>
              </a:rPr>
              <a:t>มีชีวิต </a:t>
            </a:r>
            <a:r>
              <a:rPr lang="en-US" sz="11500" dirty="0" smtClean="0">
                <a:solidFill>
                  <a:srgbClr val="002060"/>
                </a:solidFill>
                <a:latin typeface="2006_iannnnnISO" panose="02000000000000000000" pitchFamily="2" charset="0"/>
                <a:cs typeface="2006_iannnnnISO" panose="02000000000000000000" pitchFamily="2" charset="0"/>
              </a:rPr>
              <a:t>&amp; </a:t>
            </a:r>
            <a:r>
              <a:rPr lang="th-TH" sz="11500" dirty="0" smtClean="0">
                <a:solidFill>
                  <a:srgbClr val="002060"/>
                </a:solidFill>
                <a:latin typeface="2006_iannnnnISO" panose="02000000000000000000" pitchFamily="2" charset="0"/>
                <a:cs typeface="2006_iannnnnISO" panose="02000000000000000000" pitchFamily="2" charset="0"/>
              </a:rPr>
              <a:t>อารมณ์</a:t>
            </a:r>
            <a:endParaRPr lang="en-US" sz="11500" dirty="0">
              <a:solidFill>
                <a:srgbClr val="002060"/>
              </a:solidFill>
              <a:latin typeface="2006_iannnnnISO" panose="02000000000000000000" pitchFamily="2" charset="0"/>
              <a:cs typeface="2006_iannnnnISO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87" y="1620520"/>
            <a:ext cx="12191998" cy="1905000"/>
          </a:xfrm>
          <a:prstGeom prst="rect">
            <a:avLst/>
          </a:prstGeom>
          <a:solidFill>
            <a:srgbClr val="00B0F0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8800" dirty="0" smtClean="0">
                <a:cs typeface="+mn-cs"/>
              </a:rPr>
              <a:t>อ่านง่าย</a:t>
            </a:r>
            <a:endParaRPr lang="en-US" sz="8800" dirty="0"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3174" y="3525520"/>
            <a:ext cx="12193585" cy="1493520"/>
          </a:xfrm>
          <a:prstGeom prst="rect">
            <a:avLst/>
          </a:prstGeom>
          <a:solidFill>
            <a:srgbClr val="99FF99">
              <a:alpha val="80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8800" dirty="0" smtClean="0">
                <a:solidFill>
                  <a:srgbClr val="FFCC00"/>
                </a:solidFill>
                <a:latin typeface="Book_Akhanake" panose="02000000000000000000" pitchFamily="2" charset="0"/>
                <a:cs typeface="Book_Akhanake" panose="02000000000000000000" pitchFamily="2" charset="0"/>
              </a:rPr>
              <a:t>สบายตา</a:t>
            </a:r>
            <a:endParaRPr lang="en-US" sz="8800" dirty="0">
              <a:solidFill>
                <a:srgbClr val="FFCC00"/>
              </a:solidFill>
              <a:latin typeface="Book_Akhanake" panose="02000000000000000000" pitchFamily="2" charset="0"/>
              <a:cs typeface="Book_Akhanake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3813" y="1524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h-TH" sz="6000" dirty="0" smtClean="0">
                <a:solidFill>
                  <a:srgbClr val="99FF99"/>
                </a:solidFill>
              </a:rPr>
              <a:t>รูปแบบ </a:t>
            </a:r>
            <a:r>
              <a:rPr lang="en-US" sz="6000" dirty="0" smtClean="0">
                <a:solidFill>
                  <a:srgbClr val="99FF99"/>
                </a:solidFill>
              </a:rPr>
              <a:t>FONT </a:t>
            </a:r>
            <a:r>
              <a:rPr lang="th-TH" sz="6000" dirty="0" smtClean="0">
                <a:solidFill>
                  <a:srgbClr val="99FF99"/>
                </a:solidFill>
              </a:rPr>
              <a:t>หลากหลาย</a:t>
            </a:r>
            <a:endParaRPr lang="en-US" sz="6000" dirty="0">
              <a:solidFill>
                <a:srgbClr val="99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4047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3809"/>
            <a:ext cx="12192000" cy="6871809"/>
          </a:xfrm>
          <a:prstGeom prst="rect">
            <a:avLst/>
          </a:prstGeom>
          <a:solidFill>
            <a:srgbClr val="147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tale of a whale splashing above the blue ocean in Ma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3" y="-13809"/>
            <a:ext cx="10271760" cy="687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093" y="0"/>
            <a:ext cx="9905998" cy="343408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Tip 2 : </a:t>
            </a:r>
            <a:r>
              <a:rPr lang="th-TH" sz="23900" dirty="0" smtClean="0"/>
              <a:t>ขนาด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03455"/>
            <a:ext cx="12192000" cy="2554545"/>
          </a:xfrm>
          <a:prstGeom prst="rect">
            <a:avLst/>
          </a:prstGeom>
          <a:solidFill>
            <a:srgbClr val="7F7F7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ยิ่งใหญ่ ยิ่งชัด </a:t>
            </a:r>
          </a:p>
          <a:p>
            <a:pPr algn="ctr"/>
            <a:r>
              <a:rPr lang="th-TH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จัดวางให้เหมาะสม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0422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960880" cy="6858000"/>
          </a:xfrm>
          <a:prstGeom prst="rect">
            <a:avLst/>
          </a:prstGeom>
          <a:solidFill>
            <a:srgbClr val="13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rches national park, dark, du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471" y="0"/>
            <a:ext cx="10281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0"/>
            <a:ext cx="6858000" cy="1905000"/>
          </a:xfrm>
        </p:spPr>
        <p:txBody>
          <a:bodyPr vert="horz">
            <a:normAutofit/>
          </a:bodyPr>
          <a:lstStyle/>
          <a:p>
            <a:pPr algn="ctr"/>
            <a:r>
              <a:rPr lang="en-US" sz="7200" dirty="0"/>
              <a:t>TIP 3</a:t>
            </a:r>
            <a:r>
              <a:rPr lang="en-US" sz="7200" dirty="0" smtClean="0"/>
              <a:t> </a:t>
            </a:r>
            <a:r>
              <a:rPr lang="en-US" sz="7200" dirty="0"/>
              <a:t>: </a:t>
            </a:r>
            <a:r>
              <a:rPr lang="en-US" sz="7200" dirty="0" smtClean="0"/>
              <a:t>SPACE</a:t>
            </a:r>
            <a:endParaRPr lang="en-US" sz="7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85142"/>
            <a:ext cx="12192000" cy="1645920"/>
          </a:xfrm>
          <a:prstGeom prst="rect">
            <a:avLst/>
          </a:prstGeom>
          <a:solidFill>
            <a:schemeClr val="bg1">
              <a:lumMod val="85000"/>
              <a:lumOff val="15000"/>
              <a:alpha val="8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th-TH" sz="7200" spc="300" dirty="0" smtClean="0">
                <a:solidFill>
                  <a:schemeClr val="tx1">
                    <a:lumMod val="95000"/>
                  </a:schemeClr>
                </a:solidFill>
              </a:rPr>
              <a:t>เว้นพื้นที่ไว้ให้หายใจบ้าง</a:t>
            </a:r>
            <a:endParaRPr lang="en-US" sz="7200" spc="3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520509"/>
            <a:ext cx="12192000" cy="1200329"/>
          </a:xfrm>
          <a:prstGeom prst="rect">
            <a:avLst/>
          </a:prstGeom>
          <a:solidFill>
            <a:schemeClr val="bg1">
              <a:lumMod val="85000"/>
              <a:lumOff val="15000"/>
              <a:alpha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th-TH" sz="7200" spc="300" dirty="0" smtClean="0"/>
              <a:t>	</a:t>
            </a:r>
            <a:r>
              <a:rPr lang="th-TH" sz="7200" spc="300" dirty="0" smtClean="0">
                <a:solidFill>
                  <a:srgbClr val="92D050"/>
                </a:solidFill>
              </a:rPr>
              <a:t>ไม่ชิดไป </a:t>
            </a:r>
            <a:r>
              <a:rPr lang="th-TH" sz="7200" spc="3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ไม่ห่างไป</a:t>
            </a:r>
            <a:endParaRPr lang="en-US" sz="7200" spc="3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0545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ellow Blue Red Pink Purple Green Multicolored Open Umbrellas Hanging on Strings Under Blue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800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7457048" y="2123051"/>
            <a:ext cx="6858000" cy="261190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Tip4 : </a:t>
            </a:r>
            <a:r>
              <a:rPr lang="en-US" sz="7200" dirty="0" smtClean="0">
                <a:solidFill>
                  <a:srgbClr val="FFC000"/>
                </a:solidFill>
              </a:rPr>
              <a:t>C</a:t>
            </a:r>
            <a:r>
              <a:rPr lang="en-US" sz="7200" dirty="0" smtClean="0">
                <a:solidFill>
                  <a:srgbClr val="00B050"/>
                </a:solidFill>
              </a:rPr>
              <a:t>O</a:t>
            </a:r>
            <a:r>
              <a:rPr lang="en-US" sz="7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7200" dirty="0" smtClean="0">
                <a:solidFill>
                  <a:srgbClr val="FF5050"/>
                </a:solidFill>
              </a:rPr>
              <a:t>O</a:t>
            </a:r>
            <a:r>
              <a:rPr lang="en-US" sz="7200" dirty="0" smtClean="0">
                <a:solidFill>
                  <a:srgbClr val="FFFF00"/>
                </a:solidFill>
              </a:rPr>
              <a:t>R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576320"/>
            <a:ext cx="9580097" cy="3281680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7200" dirty="0" smtClean="0"/>
              <a:t>ใช้</a:t>
            </a:r>
            <a:r>
              <a:rPr lang="th-TH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สีหลัก</a:t>
            </a:r>
            <a:r>
              <a:rPr lang="en-US" sz="7200" dirty="0" smtClean="0"/>
              <a:t>+</a:t>
            </a:r>
            <a:r>
              <a:rPr lang="th-TH" sz="7200" dirty="0" smtClean="0">
                <a:ln>
                  <a:solidFill>
                    <a:schemeClr val="tx1"/>
                  </a:solidFill>
                </a:ln>
                <a:solidFill>
                  <a:srgbClr val="8000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สีรอง</a:t>
            </a:r>
          </a:p>
          <a:p>
            <a:pPr algn="ctr"/>
            <a:r>
              <a:rPr lang="th-TH" sz="7200" dirty="0" smtClean="0">
                <a:solidFill>
                  <a:srgbClr val="66FF66"/>
                </a:solidFill>
              </a:rPr>
              <a:t>แตกต่าง</a:t>
            </a:r>
            <a:r>
              <a:rPr lang="th-TH" sz="7200" dirty="0" smtClean="0"/>
              <a:t> สว่าง </a:t>
            </a:r>
            <a:r>
              <a:rPr lang="th-TH" sz="7200" dirty="0" smtClean="0">
                <a:solidFill>
                  <a:srgbClr val="FFFF00"/>
                </a:solidFill>
              </a:rPr>
              <a:t>โดดเด่น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3787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809"/>
            <a:ext cx="12192000" cy="6871809"/>
          </a:xfrm>
          <a:prstGeom prst="rect">
            <a:avLst/>
          </a:prstGeom>
          <a:solidFill>
            <a:srgbClr val="3EA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loom, blossom, cl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0"/>
            <a:ext cx="102815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8" y="0"/>
            <a:ext cx="10281529" cy="1905000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Tip 5 : </a:t>
            </a:r>
            <a:r>
              <a:rPr lang="en-US" sz="7200" dirty="0" err="1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CLEan</a:t>
            </a:r>
            <a:r>
              <a:rPr lang="en-US" sz="72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en-US" sz="72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&amp;</a:t>
            </a:r>
            <a:r>
              <a:rPr lang="en-US" sz="7200" dirty="0" smtClean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clear</a:t>
            </a:r>
            <a:endParaRPr lang="en-US" sz="72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398" y="5201920"/>
            <a:ext cx="10281529" cy="1656080"/>
          </a:xfrm>
          <a:prstGeom prst="rect">
            <a:avLst/>
          </a:prstGeom>
          <a:solidFill>
            <a:srgbClr val="5AD0B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dirty="0" smtClean="0">
                <a:solidFill>
                  <a:schemeClr val="tx1">
                    <a:lumMod val="95000"/>
                  </a:schemeClr>
                </a:solidFill>
              </a:rPr>
              <a:t>สะอาด ไม่รกสายตา</a:t>
            </a:r>
            <a:endParaRPr lang="en-US" sz="88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44683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สัตว์, ท้องฟ้า, เมฆ, ทะเล, ชายทะเล, บีช, นกทะเ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6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286998" y="-13809"/>
            <a:ext cx="1905002" cy="6871809"/>
          </a:xfrm>
          <a:prstGeom prst="rect">
            <a:avLst/>
          </a:prstGeom>
          <a:solidFill>
            <a:srgbClr val="5795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920" y="-13809"/>
            <a:ext cx="7355840" cy="1905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600" dirty="0" smtClean="0"/>
              <a:t>Tip 6 : </a:t>
            </a:r>
            <a:r>
              <a:rPr lang="th-TH" sz="7200" dirty="0" smtClean="0"/>
              <a:t>การจัดวางแนว</a:t>
            </a:r>
            <a:endParaRPr lang="en-US" sz="6600" dirty="0"/>
          </a:p>
        </p:txBody>
      </p:sp>
      <p:sp>
        <p:nvSpPr>
          <p:cNvPr id="3" name="Rectangle 2"/>
          <p:cNvSpPr/>
          <p:nvPr/>
        </p:nvSpPr>
        <p:spPr>
          <a:xfrm>
            <a:off x="843280" y="1330960"/>
            <a:ext cx="6964678" cy="1117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94860" y="5238196"/>
            <a:ext cx="7327897" cy="1351280"/>
          </a:xfrm>
          <a:prstGeom prst="rect">
            <a:avLst/>
          </a:prstGeom>
          <a:solidFill>
            <a:srgbClr val="7F7F7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/>
              <a:t>ใช้</a:t>
            </a:r>
            <a:r>
              <a:rPr lang="th-TH" sz="4400" dirty="0" smtClean="0">
                <a:solidFill>
                  <a:srgbClr val="FFFF00"/>
                </a:solidFill>
              </a:rPr>
              <a:t>เส้น</a:t>
            </a:r>
            <a:r>
              <a:rPr lang="th-TH" sz="4400" dirty="0" smtClean="0"/>
              <a:t>หรือ</a:t>
            </a:r>
            <a:r>
              <a:rPr lang="th-TH" sz="4400" dirty="0" smtClean="0">
                <a:solidFill>
                  <a:srgbClr val="66FF66"/>
                </a:solidFill>
              </a:rPr>
              <a:t>รูปร่าง</a:t>
            </a:r>
            <a:r>
              <a:rPr lang="th-TH" sz="4400" dirty="0" smtClean="0"/>
              <a:t>ช่วยสร้าง</a:t>
            </a:r>
            <a:r>
              <a:rPr lang="th-TH" sz="4400" dirty="0" smtClean="0">
                <a:solidFill>
                  <a:srgbClr val="FFC000"/>
                </a:solidFill>
              </a:rPr>
              <a:t>ขอบเขต</a:t>
            </a:r>
            <a:endParaRPr lang="en-US" sz="4400" dirty="0" smtClean="0">
              <a:solidFill>
                <a:srgbClr val="FFC000"/>
              </a:solidFill>
            </a:endParaRPr>
          </a:p>
          <a:p>
            <a:pPr algn="ctr"/>
            <a:r>
              <a:rPr lang="th-TH" sz="4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จัดตำแหน่งให้สมดุล ดูเรียบ</a:t>
            </a:r>
            <a:endParaRPr lang="en-US" sz="4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94860" y="6603285"/>
            <a:ext cx="7327898" cy="1117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3794204" y="5911851"/>
            <a:ext cx="1476847" cy="12954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431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BC7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/>
          <a:stretch/>
        </p:blipFill>
        <p:spPr>
          <a:xfrm>
            <a:off x="-1" y="573932"/>
            <a:ext cx="12192001" cy="53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03259"/>
      </p:ext>
    </p:extLst>
  </p:cSld>
  <p:clrMapOvr>
    <a:masterClrMapping/>
  </p:clrMapOvr>
  <p:transition spd="slow">
    <p:wipe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Cloud and Boonjot">
      <a:majorFont>
        <a:latin typeface="Cloud"/>
        <a:ea typeface=""/>
        <a:cs typeface="Cloud"/>
      </a:majorFont>
      <a:minorFont>
        <a:latin typeface="BoonJot"/>
        <a:ea typeface=""/>
        <a:cs typeface="BoonJot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2141</TotalTime>
  <Words>214</Words>
  <Application>Microsoft Office PowerPoint</Application>
  <PresentationFormat>Widescreen</PresentationFormat>
  <Paragraphs>55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2006_iannnnnISO</vt:lpstr>
      <vt:lpstr>Arial</vt:lpstr>
      <vt:lpstr>Book_Akhanake</vt:lpstr>
      <vt:lpstr>BoonJot</vt:lpstr>
      <vt:lpstr>Calibri</vt:lpstr>
      <vt:lpstr>Cloud</vt:lpstr>
      <vt:lpstr>Cordia New</vt:lpstr>
      <vt:lpstr>Mesh</vt:lpstr>
      <vt:lpstr>การออกแบบคอมพิวเตอร์กราฟิกเบื้องต้น พท360 นิเทศศาสตร์กับการท่องเที่ยว</vt:lpstr>
      <vt:lpstr>TIP 1 : ใช้ประโยชน์จาก FONT</vt:lpstr>
      <vt:lpstr>มีชีวิต &amp; อารมณ์</vt:lpstr>
      <vt:lpstr>Tip 2 : ขนาด</vt:lpstr>
      <vt:lpstr>TIP 3 : SPACE</vt:lpstr>
      <vt:lpstr>Tip4 : COLOR</vt:lpstr>
      <vt:lpstr>Tip 5 : CLEan &amp; clear</vt:lpstr>
      <vt:lpstr>Tip 6 : การจัดวางแนว</vt:lpstr>
      <vt:lpstr>PowerPoint Presentation</vt:lpstr>
      <vt:lpstr>TIP 7 : ทำให้ดูง่ายเข้าไว้</vt:lpstr>
      <vt:lpstr>Tip 8 : สร้างสรรค์แนวของตัวเอง</vt:lpstr>
      <vt:lpstr>Tip 9 : รูปภาพ</vt:lpstr>
      <vt:lpstr>แล้วจะแต่งรูปภาพได้ยังไง ?</vt:lpstr>
      <vt:lpstr>WHITE BALANCE</vt:lpstr>
      <vt:lpstr>PowerPoint Presentation</vt:lpstr>
      <vt:lpstr>PowerPoint Presentation</vt:lpstr>
      <vt:lpstr>EXPOSURE หรือ Brightness  ความสว่างของภาพ</vt:lpstr>
      <vt:lpstr>CONTRAST ความตัดกันของส่วนมืดและส่วนสว่าง</vt:lpstr>
      <vt:lpstr>Highlight ปรับส่วนที่สว่างให้สว่างขึ้นหรือมืดลง</vt:lpstr>
      <vt:lpstr>SHADOW ปรับส่วนที่มืดให้สว่างขึ้นหรือมืดลง</vt:lpstr>
      <vt:lpstr>Saturation &amp; VIBRANCE ความอิ่มของสี</vt:lpstr>
      <vt:lpstr>Sharpness ความคมของภาพ</vt:lpstr>
      <vt:lpstr>Vignette ปรับขอบภาพให้เข้มหรือจางลง เพื่อเน้นวัตถุ</vt:lpstr>
      <vt:lpstr>Grain เพิ่มความกร้านของภาพ</vt:lpstr>
      <vt:lpstr>เรียนไปแล้วลองฝึกแต่งภาพดู  การแต่งภาพไม่มีผิดถูก มีแต่ถูกใจหรือไม่ แต่จำเป็นต้องรู้พื้นฐานของพารามิเตอร์ ไม่เช่นนั้นจะไม่รู้ว่าควรจะปรับแต่งตรงไหนบ้าง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344</cp:revision>
  <cp:lastPrinted>2015-08-20T06:00:09Z</cp:lastPrinted>
  <dcterms:created xsi:type="dcterms:W3CDTF">2015-08-08T14:30:10Z</dcterms:created>
  <dcterms:modified xsi:type="dcterms:W3CDTF">2018-01-11T18:51:28Z</dcterms:modified>
</cp:coreProperties>
</file>