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63" r:id="rId8"/>
    <p:sldId id="272" r:id="rId9"/>
    <p:sldId id="262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8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3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6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7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3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6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8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6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60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2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0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29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9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00C0486-0DE2-43A8-967B-8C171522D36F}" type="datetimeFigureOut">
              <a:rPr lang="th-TH" smtClean="0"/>
              <a:t>22/11/61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D763CBC-F50B-4A86-9FF8-B516298D5C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608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rgbClr val="00B0F0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2">
              <a:lumMod val="25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112" y="27028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Lab 01 : E-mail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400" b="1" dirty="0" smtClean="0"/>
              <a:t>พท</a:t>
            </a:r>
            <a:r>
              <a:rPr lang="en-US" sz="4400" b="1" dirty="0" smtClean="0"/>
              <a:t>101</a:t>
            </a:r>
            <a:r>
              <a:rPr lang="th-TH" sz="4400" b="1" dirty="0" smtClean="0"/>
              <a:t> </a:t>
            </a:r>
            <a:r>
              <a:rPr lang="th-TH" sz="4400" b="1" dirty="0"/>
              <a:t>เทคโนโลยีสารสนเทศ</a:t>
            </a:r>
            <a:r>
              <a:rPr lang="th-TH" sz="4400" b="1" dirty="0" smtClean="0"/>
              <a:t>และ</a:t>
            </a:r>
            <a:r>
              <a:rPr lang="th-TH" sz="4400" b="1" dirty="0" smtClean="0"/>
              <a:t>นวัตกรรม </a:t>
            </a:r>
            <a:r>
              <a:rPr lang="th-TH" sz="4400" b="1" dirty="0" smtClean="0"/>
              <a:t>การ</a:t>
            </a:r>
            <a:r>
              <a:rPr lang="th-TH" sz="4400" b="1" dirty="0"/>
              <a:t>สื่อสารทางการท่องเที่ยว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288" y="5186954"/>
            <a:ext cx="8915399" cy="1596527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อาจารย์อภิพงศ์ </a:t>
            </a:r>
            <a:r>
              <a:rPr lang="th-TH" sz="32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ปิง</a:t>
            </a:r>
            <a:r>
              <a:rPr lang="th-TH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ยศ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pipong.ping@gmail.com</a:t>
            </a:r>
            <a:endParaRPr lang="th-TH" sz="3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th-TH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Image result for e ma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-40341"/>
            <a:ext cx="37973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203" y="154642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รูปแบบการเขียนอี</a:t>
            </a:r>
            <a:r>
              <a:rPr lang="th-TH" sz="4400" b="1" dirty="0" err="1" smtClean="0"/>
              <a:t>เมล</a:t>
            </a:r>
            <a:endParaRPr lang="th-TH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796" t="38383" r="1614" b="4917"/>
          <a:stretch/>
        </p:blipFill>
        <p:spPr>
          <a:xfrm>
            <a:off x="2592925" y="1411941"/>
            <a:ext cx="6263344" cy="531158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629400" y="726141"/>
            <a:ext cx="2958353" cy="551330"/>
          </a:xfrm>
          <a:prstGeom prst="wedgeRectCallout">
            <a:avLst>
              <a:gd name="adj1" fmla="val -164924"/>
              <a:gd name="adj2" fmla="val 1318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อี</a:t>
            </a:r>
            <a:r>
              <a:rPr lang="th-TH" b="1" dirty="0" err="1" smtClean="0"/>
              <a:t>เมล</a:t>
            </a:r>
            <a:r>
              <a:rPr lang="th-TH" b="1" dirty="0" smtClean="0"/>
              <a:t>ผู้รับ</a:t>
            </a:r>
            <a:endParaRPr lang="th-TH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8904714" y="1315570"/>
            <a:ext cx="2958353" cy="551330"/>
          </a:xfrm>
          <a:prstGeom prst="wedgeRectCallout">
            <a:avLst>
              <a:gd name="adj1" fmla="val -135379"/>
              <a:gd name="adj2" fmla="val 70914"/>
            </a:avLst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อี</a:t>
            </a:r>
            <a:r>
              <a:rPr lang="th-TH" b="1" dirty="0" err="1" smtClean="0"/>
              <a:t>เมล</a:t>
            </a:r>
            <a:r>
              <a:rPr lang="th-TH" b="1" dirty="0" smtClean="0"/>
              <a:t>ผู้ส่ง</a:t>
            </a:r>
            <a:endParaRPr lang="th-TH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8985396" y="2893359"/>
            <a:ext cx="2958353" cy="551330"/>
          </a:xfrm>
          <a:prstGeom prst="wedgeRectCallout">
            <a:avLst>
              <a:gd name="adj1" fmla="val -235834"/>
              <a:gd name="adj2" fmla="val -92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หัวเรื่อง</a:t>
            </a:r>
            <a:endParaRPr lang="th-TH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8985396" y="4130489"/>
            <a:ext cx="2958353" cy="551330"/>
          </a:xfrm>
          <a:prstGeom prst="wedgeRectCallout">
            <a:avLst>
              <a:gd name="adj1" fmla="val -249016"/>
              <a:gd name="adj2" fmla="val -146158"/>
            </a:avLst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กรอกเนื้อหา</a:t>
            </a:r>
            <a:endParaRPr lang="th-TH" b="1" dirty="0"/>
          </a:p>
        </p:txBody>
      </p:sp>
      <p:sp>
        <p:nvSpPr>
          <p:cNvPr id="10" name="Rectangular Callout 9"/>
          <p:cNvSpPr/>
          <p:nvPr/>
        </p:nvSpPr>
        <p:spPr>
          <a:xfrm>
            <a:off x="9233647" y="5842747"/>
            <a:ext cx="2958353" cy="551330"/>
          </a:xfrm>
          <a:prstGeom prst="wedgeRectCallout">
            <a:avLst>
              <a:gd name="adj1" fmla="val -153561"/>
              <a:gd name="adj2" fmla="val 6115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เครื่องมือต่างๆ</a:t>
            </a:r>
            <a:endParaRPr lang="th-TH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9097915" y="2186326"/>
            <a:ext cx="2958353" cy="551330"/>
          </a:xfrm>
          <a:prstGeom prst="wedgeRectCallout">
            <a:avLst>
              <a:gd name="adj1" fmla="val -77564"/>
              <a:gd name="adj2" fmla="val -528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CC (</a:t>
            </a:r>
            <a:r>
              <a:rPr lang="th-TH" b="1" dirty="0" smtClean="0">
                <a:solidFill>
                  <a:schemeClr val="tx1"/>
                </a:solidFill>
              </a:rPr>
              <a:t>สำเนา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th-TH" b="1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BCC </a:t>
            </a:r>
            <a:r>
              <a:rPr lang="th-TH" b="1" dirty="0" smtClean="0">
                <a:solidFill>
                  <a:schemeClr val="tx1"/>
                </a:solidFill>
              </a:rPr>
              <a:t>(สำเนาลับ)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41" y="565797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To/Cc:/Bcc: </a:t>
            </a:r>
            <a:r>
              <a:rPr lang="th-TH" sz="4800" b="1" dirty="0" smtClean="0"/>
              <a:t>ใช้อย่างไร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1906"/>
            <a:ext cx="8915400" cy="41093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: </a:t>
            </a:r>
            <a:r>
              <a:rPr lang="th-TH" sz="3600" dirty="0" smtClean="0"/>
              <a:t>ถึงผู้ที่ต้องการให้ทราบ</a:t>
            </a:r>
          </a:p>
          <a:p>
            <a:r>
              <a:rPr lang="en-US" sz="3600" dirty="0" smtClean="0"/>
              <a:t>Cc</a:t>
            </a:r>
            <a:r>
              <a:rPr lang="th-TH" sz="3600" dirty="0" smtClean="0"/>
              <a:t> (สำเนา)</a:t>
            </a:r>
            <a:r>
              <a:rPr lang="en-US" sz="3600" dirty="0" smtClean="0"/>
              <a:t> </a:t>
            </a:r>
            <a:r>
              <a:rPr lang="en-US" sz="3600" dirty="0" smtClean="0"/>
              <a:t>: </a:t>
            </a:r>
            <a:r>
              <a:rPr lang="th-TH" sz="3600" dirty="0" smtClean="0"/>
              <a:t>ถึงผู้ที่ต้องการให้ทราบด้วย (เฉยๆ)</a:t>
            </a:r>
          </a:p>
          <a:p>
            <a:r>
              <a:rPr lang="en-US" sz="3600" dirty="0" smtClean="0"/>
              <a:t>Bcc </a:t>
            </a:r>
            <a:r>
              <a:rPr lang="th-TH" sz="3600" dirty="0" smtClean="0"/>
              <a:t>(สำเนาลับ) </a:t>
            </a:r>
            <a:r>
              <a:rPr lang="en-US" sz="3600" dirty="0" smtClean="0"/>
              <a:t>: </a:t>
            </a:r>
            <a:r>
              <a:rPr lang="th-TH" sz="3600" dirty="0" smtClean="0"/>
              <a:t>ถึงผู้ที่ต้องการให้ทราบด้วย (แบบลับๆ)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03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629" y="2729135"/>
            <a:ext cx="9810283" cy="128089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คำสั่งที่ </a:t>
            </a:r>
            <a:r>
              <a:rPr lang="en-US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2 : </a:t>
            </a:r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จงส่งอี</a:t>
            </a:r>
            <a:r>
              <a:rPr lang="th-TH" sz="5400" b="1" dirty="0" err="1" smtClean="0">
                <a:latin typeface="BoonJot" panose="02000603000000000000" pitchFamily="2" charset="-34"/>
                <a:cs typeface="BoonJot" panose="02000603000000000000" pitchFamily="2" charset="-34"/>
              </a:rPr>
              <a:t>เมล</a:t>
            </a:r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ให้เพื่อน </a:t>
            </a:r>
            <a:r>
              <a:rPr lang="en-US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3 </a:t>
            </a:r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คน ทั้งแบบ </a:t>
            </a:r>
            <a:r>
              <a:rPr lang="en-US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To/Cc/Bcc </a:t>
            </a:r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และสังเกตผลลัพธ์</a:t>
            </a:r>
            <a:endParaRPr lang="th-TH" sz="5400" b="1" dirty="0"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4962" y="63246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tx1">
                    <a:lumMod val="50000"/>
                  </a:schemeClr>
                </a:solidFill>
              </a:rPr>
              <a:t>ออกสอบนะจ๊ะ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121" y="75287"/>
            <a:ext cx="9905998" cy="190500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หัวเรื่อง </a:t>
            </a:r>
            <a:r>
              <a:rPr lang="en-US" sz="4000" b="1" dirty="0" smtClean="0"/>
              <a:t>(Subject) </a:t>
            </a:r>
            <a:r>
              <a:rPr lang="th-TH" sz="4800" b="1" dirty="0" smtClean="0"/>
              <a:t>นั้นโคตร</a:t>
            </a:r>
            <a:r>
              <a:rPr lang="th-TH" sz="4800" b="1" dirty="0" smtClean="0"/>
              <a:t>สำคัญ</a:t>
            </a:r>
            <a:r>
              <a:rPr lang="en-US" sz="4800" b="1" dirty="0" smtClean="0"/>
              <a:t>!!!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2537012"/>
            <a:ext cx="10837862" cy="432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ไม่ตั้งหัวเรื่อง </a:t>
            </a:r>
            <a:r>
              <a:rPr lang="en-US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(No subject)</a:t>
            </a:r>
            <a:endParaRPr lang="th-TH" sz="4000" dirty="0" smtClean="0"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0" indent="0">
              <a:buNone/>
            </a:pP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		</a:t>
            </a:r>
            <a:r>
              <a:rPr lang="th-TH" sz="40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ต้องไม่ยาวหรือสั้นเกินไป</a:t>
            </a:r>
          </a:p>
          <a:p>
            <a:pPr marL="0" indent="0">
              <a:buNone/>
            </a:pP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อ่านแล้วไม่รู้เรื่อง หรือเข้าใจผิด </a:t>
            </a:r>
            <a:r>
              <a:rPr lang="en-US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										</a:t>
            </a:r>
            <a:endParaRPr lang="th-TH" sz="4000" dirty="0" smtClean="0"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0" indent="0">
              <a:buNone/>
            </a:pPr>
            <a:r>
              <a:rPr lang="th-TH" sz="4000" dirty="0"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r>
              <a:rPr lang="th-TH" sz="40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ใช้ภาษาผิด หรือเป็นกันเองเกินไป</a:t>
            </a:r>
          </a:p>
          <a:p>
            <a:pPr marL="0" indent="0">
              <a:buNone/>
            </a:pP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บอกทุกอย่างไว้ในหัวข้อหมดแล้ว (</a:t>
            </a:r>
            <a:r>
              <a:rPr lang="en-US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subject </a:t>
            </a: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ไม่ใช่ </a:t>
            </a:r>
            <a:r>
              <a:rPr lang="en-US" sz="4000" dirty="0" err="1" smtClean="0">
                <a:latin typeface="BoonJot" panose="02000603000000000000" pitchFamily="2" charset="-34"/>
                <a:cs typeface="BoonJot" panose="02000603000000000000" pitchFamily="2" charset="-34"/>
              </a:rPr>
              <a:t>sms</a:t>
            </a:r>
            <a:r>
              <a:rPr lang="en-US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!!!</a:t>
            </a:r>
            <a:r>
              <a:rPr lang="th-TH" sz="4000" dirty="0" smtClean="0">
                <a:latin typeface="BoonJot" panose="02000603000000000000" pitchFamily="2" charset="-34"/>
                <a:cs typeface="BoonJot" panose="02000603000000000000" pitchFamily="2" charset="-34"/>
              </a:rPr>
              <a:t>)</a:t>
            </a:r>
          </a:p>
          <a:p>
            <a:endParaRPr lang="th-TH" dirty="0"/>
          </a:p>
        </p:txBody>
      </p:sp>
      <p:pic>
        <p:nvPicPr>
          <p:cNvPr id="2050" name="Picture 2" descr="Image result for email su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33" y="1336020"/>
            <a:ext cx="4563767" cy="24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mail su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881865"/>
            <a:ext cx="36004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คำขึ้นต้น สรรพนาม และลงท้าย</a:t>
            </a:r>
            <a:endParaRPr lang="th-TH" sz="4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916783"/>
              </p:ext>
            </p:extLst>
          </p:nvPr>
        </p:nvGraphicFramePr>
        <p:xfrm>
          <a:off x="1" y="2173942"/>
          <a:ext cx="12192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ผู้รับ</a:t>
                      </a:r>
                      <a:endParaRPr lang="th-TH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คำ</a:t>
                      </a:r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ขึ้นต้น</a:t>
                      </a:r>
                    </a:p>
                    <a:p>
                      <a:pPr algn="ctr"/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(ตัวอย่าง)</a:t>
                      </a:r>
                      <a:endParaRPr lang="th-TH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สรรพนาม(ผู้เขียน)</a:t>
                      </a:r>
                      <a:endParaRPr lang="th-TH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สรรพ</a:t>
                      </a:r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นาม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(</a:t>
                      </a:r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ผู้รับ)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คำลงท้าย</a:t>
                      </a:r>
                      <a:endParaRPr lang="th-TH" sz="2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รุ่นพี่ที่อาวุโสกว่า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เรียนพี่</a:t>
                      </a:r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...</a:t>
                      </a:r>
                      <a:endParaRPr lang="th-TH" sz="24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สวัสดีครับ</a:t>
                      </a:r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/</a:t>
                      </a:r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ค่ะ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ผม, ดิฉัน, หนู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พี่,</a:t>
                      </a:r>
                      <a:r>
                        <a:rPr lang="th-TH" sz="240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 คุณ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ด้วยความเคารพ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บุคคลทั่วไป</a:t>
                      </a:r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/</a:t>
                      </a:r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อาจารย์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เรียนคุณ...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เรียนอาจารย์...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เรียนผู้จัดการบริษัท</a:t>
                      </a:r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...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ที่เคารพ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ผม, ดิฉัน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คุณ, อาจารย์, ท่าน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ขอแสดง</a:t>
                      </a:r>
                      <a:r>
                        <a:rPr lang="th-TH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ความนับถือ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0070C0"/>
                          </a:solidFill>
                          <a:latin typeface="BoonJot" panose="02000603000000000000" pitchFamily="2" charset="-34"/>
                          <a:cs typeface="BoonJot" panose="02000603000000000000" pitchFamily="2" charset="-34"/>
                        </a:rPr>
                        <a:t>ขอแสดงความนับถือเป็นอย่างสูง</a:t>
                      </a:r>
                    </a:p>
                    <a:p>
                      <a:pPr algn="ctr"/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oonJot" panose="02000603000000000000" pitchFamily="2" charset="-34"/>
                        <a:cs typeface="BoonJot" panose="02000603000000000000" pitchFamily="2" charset="-34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963" y="65705"/>
            <a:ext cx="9905998" cy="190500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เนื้อหาถูกต้อง ครบถ้วน เหมาะสม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351" y="2288738"/>
            <a:ext cx="9905998" cy="4280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/>
              <a:t>จะส่งให้ใครบ้าง </a:t>
            </a:r>
            <a:r>
              <a:rPr lang="en-US" sz="4000" dirty="0" smtClean="0"/>
              <a:t>(WHO</a:t>
            </a:r>
            <a:r>
              <a:rPr lang="th-TH" sz="4000" dirty="0" smtClean="0"/>
              <a:t>)</a:t>
            </a:r>
          </a:p>
          <a:p>
            <a:pPr marL="0" indent="0">
              <a:buNone/>
            </a:pPr>
            <a:r>
              <a:rPr lang="en-US" sz="4000" dirty="0" smtClean="0"/>
              <a:t>								</a:t>
            </a:r>
            <a:r>
              <a:rPr lang="th-TH" sz="4000" dirty="0" smtClean="0">
                <a:solidFill>
                  <a:srgbClr val="3399FF"/>
                </a:solidFill>
              </a:rPr>
              <a:t>ทำอะไร</a:t>
            </a:r>
            <a:r>
              <a:rPr lang="en-US" sz="4000" dirty="0" smtClean="0">
                <a:solidFill>
                  <a:srgbClr val="3399FF"/>
                </a:solidFill>
              </a:rPr>
              <a:t> (WHAT)</a:t>
            </a:r>
            <a:endParaRPr lang="th-TH" sz="4000" dirty="0" smtClean="0">
              <a:solidFill>
                <a:srgbClr val="3399FF"/>
              </a:solidFill>
            </a:endParaRPr>
          </a:p>
          <a:p>
            <a:pPr marL="0" indent="0">
              <a:buNone/>
            </a:pPr>
            <a:r>
              <a:rPr lang="th-TH" sz="4000" dirty="0" smtClean="0"/>
              <a:t>ที่ไหน</a:t>
            </a:r>
            <a:r>
              <a:rPr lang="en-US" sz="4000" dirty="0" smtClean="0"/>
              <a:t> (WHERE)</a:t>
            </a:r>
            <a:endParaRPr lang="th-TH" sz="4000" dirty="0" smtClean="0"/>
          </a:p>
          <a:p>
            <a:pPr marL="0" indent="0">
              <a:buNone/>
            </a:pPr>
            <a:r>
              <a:rPr lang="en-US" sz="4000" dirty="0" smtClean="0"/>
              <a:t>								</a:t>
            </a:r>
            <a:r>
              <a:rPr lang="th-TH" sz="4000" dirty="0" smtClean="0">
                <a:solidFill>
                  <a:srgbClr val="3399FF"/>
                </a:solidFill>
              </a:rPr>
              <a:t>เมื่อไร</a:t>
            </a:r>
            <a:r>
              <a:rPr lang="en-US" sz="4000" dirty="0" smtClean="0">
                <a:solidFill>
                  <a:srgbClr val="3399FF"/>
                </a:solidFill>
              </a:rPr>
              <a:t> (WHEN)</a:t>
            </a:r>
            <a:endParaRPr lang="th-TH" sz="4000" dirty="0" smtClean="0">
              <a:solidFill>
                <a:srgbClr val="3399FF"/>
              </a:solidFill>
            </a:endParaRPr>
          </a:p>
          <a:p>
            <a:pPr marL="0" indent="0">
              <a:buNone/>
            </a:pPr>
            <a:r>
              <a:rPr lang="th-TH" sz="4000" dirty="0" smtClean="0"/>
              <a:t>อย่างไร</a:t>
            </a:r>
            <a:r>
              <a:rPr lang="en-US" sz="4000" dirty="0" smtClean="0"/>
              <a:t> (HOW)</a:t>
            </a:r>
            <a:endParaRPr lang="th-TH" sz="4000" dirty="0" smtClean="0"/>
          </a:p>
          <a:p>
            <a:pPr marL="0" indent="0">
              <a:buNone/>
            </a:pPr>
            <a:r>
              <a:rPr lang="en-US" sz="4000" dirty="0" smtClean="0"/>
              <a:t>					</a:t>
            </a:r>
            <a:r>
              <a:rPr lang="th-TH" sz="4000" dirty="0" smtClean="0">
                <a:solidFill>
                  <a:srgbClr val="3399FF"/>
                </a:solidFill>
              </a:rPr>
              <a:t>ทำไมต้องทำ (สำคัญอย่างไร)</a:t>
            </a:r>
            <a:r>
              <a:rPr lang="en-US" sz="4000" dirty="0" smtClean="0">
                <a:solidFill>
                  <a:srgbClr val="3399FF"/>
                </a:solidFill>
              </a:rPr>
              <a:t> (WHY)</a:t>
            </a:r>
            <a:endParaRPr lang="th-TH" sz="4000" dirty="0" smtClean="0">
              <a:solidFill>
                <a:srgbClr val="3399FF"/>
              </a:solidFill>
            </a:endParaRPr>
          </a:p>
        </p:txBody>
      </p:sp>
      <p:pic>
        <p:nvPicPr>
          <p:cNvPr id="3074" name="Picture 2" descr="Image result for w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36" y="1155091"/>
            <a:ext cx="3224225" cy="26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69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สะกดชื่อ</a:t>
            </a:r>
            <a:r>
              <a:rPr lang="en-US" sz="4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-</a:t>
            </a:r>
            <a:r>
              <a:rPr lang="th-TH" sz="4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นามสกุลผิด</a:t>
            </a:r>
          </a:p>
          <a:p>
            <a:pPr marL="0" indent="0">
              <a:buNone/>
            </a:pPr>
            <a:r>
              <a:rPr lang="th-TH" sz="4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									เขียนตำแหน่งผิด</a:t>
            </a:r>
          </a:p>
          <a:p>
            <a:pPr marL="0" indent="0">
              <a:buNone/>
            </a:pPr>
            <a:r>
              <a:rPr lang="th-TH" sz="4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เขียนชื่อหน่วยงานผิด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FF00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						</a:t>
            </a:r>
            <a:r>
              <a:rPr lang="th-TH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ระวัง</a:t>
            </a:r>
            <a:r>
              <a:rPr lang="en-US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!!! </a:t>
            </a:r>
            <a:r>
              <a:rPr lang="th-TH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การ </a:t>
            </a:r>
            <a:r>
              <a:rPr lang="en-US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Copy </a:t>
            </a:r>
            <a:r>
              <a:rPr lang="th-TH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และ </a:t>
            </a:r>
            <a:r>
              <a:rPr lang="en-US" sz="44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Paste </a:t>
            </a:r>
            <a:endParaRPr lang="th-TH" sz="4400" dirty="0">
              <a:solidFill>
                <a:srgbClr val="FF6600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pic>
        <p:nvPicPr>
          <p:cNvPr id="5122" name="Picture 2" descr="Image result for f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-1"/>
            <a:ext cx="5086350" cy="36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977" y="-1"/>
            <a:ext cx="11334750" cy="2247900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เขียนคำผิดแบบไหนที่</a:t>
            </a:r>
            <a:br>
              <a:rPr lang="th-TH" sz="5400" b="1" dirty="0" smtClean="0"/>
            </a:br>
            <a:r>
              <a:rPr lang="th-TH" sz="6600" b="1" dirty="0" smtClean="0">
                <a:solidFill>
                  <a:srgbClr val="FF6600"/>
                </a:solidFill>
              </a:rPr>
              <a:t>ผิดแบบไม่น่าให้อภัย</a:t>
            </a:r>
            <a:endParaRPr lang="th-TH" sz="6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65715"/>
            <a:ext cx="11401425" cy="1513972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คำสั่งที่ </a:t>
            </a:r>
            <a:r>
              <a:rPr lang="en-US" sz="4400" b="1" dirty="0" smtClean="0"/>
              <a:t>3 </a:t>
            </a:r>
            <a:r>
              <a:rPr lang="en-US" sz="4400" dirty="0" smtClean="0"/>
              <a:t>:</a:t>
            </a:r>
            <a:r>
              <a:rPr lang="en-US" dirty="0" smtClean="0"/>
              <a:t>  </a:t>
            </a:r>
            <a:r>
              <a:rPr lang="th-TH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จงเขียนจดหมายแนะนำตัวมาที่ </a:t>
            </a: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e-mail address</a:t>
            </a:r>
            <a:b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4000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apipong.ping@gmail.com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h-TH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โดยมีการระบุข้อมูลดังนี้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916406" y="2006606"/>
            <a:ext cx="97859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ตั้งชื่อหัวเรื่องดังนี้ 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: </a:t>
            </a:r>
            <a:r>
              <a:rPr lang="th-TH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ทท</a:t>
            </a:r>
            <a:r>
              <a:rPr lang="en-US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101 lab01 </a:t>
            </a:r>
            <a:r>
              <a:rPr lang="th-TH" sz="32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แนะนำ</a:t>
            </a:r>
            <a:r>
              <a:rPr lang="th-TH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ตัว รหัสนักศึกษา </a:t>
            </a:r>
            <a:r>
              <a:rPr lang="th-TH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 </a:t>
            </a:r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endParaRPr lang="th-TH" sz="3200" dirty="0" smtClean="0">
              <a:solidFill>
                <a:schemeClr val="bg1">
                  <a:lumMod val="75000"/>
                  <a:lumOff val="25000"/>
                </a:schemeClr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th-TH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</a:t>
            </a:r>
            <a:r>
              <a:rPr lang="th-TH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เช่น</a:t>
            </a:r>
            <a:r>
              <a:rPr lang="en-US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th-TH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ทท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101</a:t>
            </a:r>
            <a:r>
              <a:rPr lang="th-TH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lab01 </a:t>
            </a:r>
            <a:r>
              <a:rPr lang="th-TH" sz="3200" b="1" i="1" dirty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แนะนำ</a:t>
            </a:r>
            <a:r>
              <a:rPr lang="th-TH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ตัว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6111223300 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th-TH" sz="3200" b="1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ประกอบไปด้วย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คำขึ้นต้น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แนะนำชื่อ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-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นามสกุล รหัสนักศึกษา ชื่อเล่น อายุ</a:t>
            </a:r>
            <a:endParaRPr lang="th-TH" sz="2800" dirty="0" smtClean="0">
              <a:solidFill>
                <a:srgbClr val="3399FF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ภูมิลำเนา และสถานที่ท่องเที่ยวที่อยากจะแนะนำในภูมิลำเนาของตนเอง</a:t>
            </a:r>
            <a:endParaRPr lang="en-US" sz="2800" dirty="0">
              <a:solidFill>
                <a:srgbClr val="3399FF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r>
              <a:rPr lang="en-US" sz="2800" dirty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(</a:t>
            </a:r>
            <a:r>
              <a:rPr lang="th-TH" sz="2800" dirty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พร้อมแนบรูปสถานที่ท่องเที่ยว</a:t>
            </a:r>
            <a:r>
              <a:rPr lang="en-US" sz="2800" dirty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)</a:t>
            </a:r>
            <a:endParaRPr lang="th-TH" sz="2800" dirty="0">
              <a:solidFill>
                <a:srgbClr val="3399FF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เป้าหมายในชีวิต (พร้อมแนบ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รูปในอนาคตของนศ.)</a:t>
            </a:r>
            <a:endParaRPr lang="th-TH" sz="2800" dirty="0">
              <a:solidFill>
                <a:schemeClr val="accent5">
                  <a:lumMod val="75000"/>
                </a:schemeClr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แนบ</a:t>
            </a:r>
            <a:r>
              <a:rPr lang="th-TH" sz="2800" dirty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รูปถ่ายของ</a:t>
            </a:r>
            <a:r>
              <a:rPr lang="th-TH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ตนเอง </a:t>
            </a:r>
            <a:r>
              <a:rPr lang="en-US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(</a:t>
            </a:r>
            <a:r>
              <a:rPr lang="th-TH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รูปที่คิดว่าอาจารย์จะจำได้ว่าเป็นใคร</a:t>
            </a:r>
            <a:r>
              <a:rPr lang="en-US" sz="2800" dirty="0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)</a:t>
            </a:r>
            <a:endParaRPr lang="th-TH" sz="2800" dirty="0">
              <a:solidFill>
                <a:srgbClr val="3399FF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คำลงท้าย </a:t>
            </a:r>
          </a:p>
        </p:txBody>
      </p:sp>
    </p:spTree>
    <p:extLst>
      <p:ext uri="{BB962C8B-B14F-4D97-AF65-F5344CB8AC3E}">
        <p14:creationId xmlns:p14="http://schemas.microsoft.com/office/powerpoint/2010/main" val="14353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661986"/>
            <a:ext cx="9905998" cy="1905000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ข้อดีของการติดต่อสื่อสารด้วยอี</a:t>
            </a:r>
            <a:r>
              <a:rPr lang="th-TH" sz="5400" b="1" dirty="0" err="1" smtClean="0"/>
              <a:t>เมล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58" y="3076575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</a:rPr>
              <a:t>ง่าย</a:t>
            </a:r>
          </a:p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</a:rPr>
              <a:t>		สะดวก รวดเร็ว</a:t>
            </a:r>
          </a:p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</a:rPr>
              <a:t>									ประหยัด</a:t>
            </a:r>
          </a:p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</a:rPr>
              <a:t>														มีหลักฐานอ้างอิง</a:t>
            </a:r>
          </a:p>
        </p:txBody>
      </p:sp>
      <p:pic>
        <p:nvPicPr>
          <p:cNvPr id="2050" name="Picture 2" descr="Image result for e mai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2124075"/>
            <a:ext cx="2766579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353" y="22181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ข้อผิดพลาดที่พบบ่อยเวลารับ</a:t>
            </a:r>
            <a:r>
              <a:rPr lang="en-US" sz="4400" b="1" dirty="0" smtClean="0"/>
              <a:t>-</a:t>
            </a:r>
            <a:r>
              <a:rPr lang="th-TH" sz="4400" b="1" dirty="0" smtClean="0"/>
              <a:t>ส่งอี</a:t>
            </a:r>
            <a:r>
              <a:rPr lang="th-TH" sz="4400" b="1" dirty="0" err="1" smtClean="0"/>
              <a:t>เมล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02708"/>
            <a:ext cx="8915400" cy="49193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dirty="0" smtClean="0"/>
              <a:t>E-mail address </a:t>
            </a:r>
            <a:r>
              <a:rPr lang="th-TH" sz="3000" dirty="0" smtClean="0">
                <a:latin typeface="Angsana New" panose="02020603050405020304" pitchFamily="18" charset="-34"/>
              </a:rPr>
              <a:t>และชื่อ ไม่น่าเชื่อถือ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solidFill>
                  <a:srgbClr val="3399FF"/>
                </a:solidFill>
                <a:latin typeface="Angsana New" panose="02020603050405020304" pitchFamily="18" charset="-34"/>
              </a:rPr>
              <a:t>	ไม่ใส่หัวเรื่อง  หัวเรื่องไม่ชัดเจน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latin typeface="Angsana New" panose="02020603050405020304" pitchFamily="18" charset="-34"/>
              </a:rPr>
              <a:t>		ไม่มีคำขึ้นต้น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latin typeface="Angsana New" panose="02020603050405020304" pitchFamily="18" charset="-34"/>
              </a:rPr>
              <a:t>	</a:t>
            </a:r>
            <a:r>
              <a:rPr lang="th-TH" sz="3000" dirty="0" smtClean="0">
                <a:solidFill>
                  <a:srgbClr val="3399FF"/>
                </a:solidFill>
                <a:latin typeface="Angsana New" panose="02020603050405020304" pitchFamily="18" charset="-34"/>
              </a:rPr>
              <a:t>		เนื้อหาไม่ครบถ้วน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latin typeface="Angsana New" panose="02020603050405020304" pitchFamily="18" charset="-34"/>
              </a:rPr>
              <a:t>				ภาษาไม่ถูกต้อง น้ำเสียงในการเขียนไม่เหมาะสม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latin typeface="Angsana New" panose="02020603050405020304" pitchFamily="18" charset="-34"/>
              </a:rPr>
              <a:t>			</a:t>
            </a:r>
            <a:r>
              <a:rPr lang="th-TH" sz="3000" dirty="0" smtClean="0">
                <a:solidFill>
                  <a:srgbClr val="3399FF"/>
                </a:solidFill>
                <a:latin typeface="Angsana New" panose="02020603050405020304" pitchFamily="18" charset="-34"/>
              </a:rPr>
              <a:t>รูปแบบไม่เป็นทางการหรือเป็นทางการจนเกินไป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latin typeface="Angsana New" panose="02020603050405020304" pitchFamily="18" charset="-34"/>
              </a:rPr>
              <a:t>		ไม่มีคำลงท้าย ไม่ระบุชื่อผู้ส่ง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000" dirty="0" smtClean="0">
                <a:solidFill>
                  <a:srgbClr val="3399FF"/>
                </a:solidFill>
                <a:latin typeface="Angsana New" panose="02020603050405020304" pitchFamily="18" charset="-34"/>
              </a:rPr>
              <a:t>แนบเอกสารผิด ตั้งชื่อไม่ชัดเจน หรือไม่ตั้งชื่อเอกสารแนบ</a:t>
            </a:r>
          </a:p>
          <a:p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 descr="Image result for f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8"/>
          <a:stretch/>
        </p:blipFill>
        <p:spPr bwMode="auto">
          <a:xfrm>
            <a:off x="0" y="2390311"/>
            <a:ext cx="3705225" cy="30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222871">
            <a:off x="1909703" y="2723644"/>
            <a:ext cx="2085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โอ๊ยยยยยย</a:t>
            </a:r>
          </a:p>
          <a:p>
            <a:r>
              <a:rPr lang="th-TH" sz="2800" dirty="0" smtClean="0"/>
              <a:t>ปวดกบาล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4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3" y="411956"/>
            <a:ext cx="9905998" cy="190500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ตัวอย่างการตั้งชื่อ </a:t>
            </a:r>
            <a:r>
              <a:rPr lang="en-US" sz="4400" b="1" dirty="0" smtClean="0"/>
              <a:t>E-mail address 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</a:rPr>
              <a:t>ที่ดี</a:t>
            </a:r>
            <a:r>
              <a:rPr lang="th-TH" sz="4400" b="1" dirty="0" smtClean="0"/>
              <a:t>และ</a:t>
            </a:r>
            <a:r>
              <a:rPr lang="th-TH" sz="4400" b="1" dirty="0" smtClean="0">
                <a:solidFill>
                  <a:srgbClr val="C00000"/>
                </a:solidFill>
              </a:rPr>
              <a:t>ไม่ดี</a:t>
            </a:r>
            <a:endParaRPr lang="th-TH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2838450"/>
            <a:ext cx="10390187" cy="372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Surapon.1990@gmail.com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saranya.jaidee@gmail.com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FF6600"/>
                </a:solidFill>
              </a:rPr>
              <a:t>				</a:t>
            </a:r>
            <a:r>
              <a:rPr lang="en-US" sz="3200" b="1" dirty="0" smtClean="0">
                <a:solidFill>
                  <a:srgbClr val="FF6600"/>
                </a:solidFill>
              </a:rPr>
              <a:t>				</a:t>
            </a:r>
            <a:r>
              <a:rPr lang="en-US" sz="3200" b="1" dirty="0" smtClean="0">
                <a:solidFill>
                  <a:srgbClr val="C00000"/>
                </a:solidFill>
              </a:rPr>
              <a:t>lol.aom.lol@gmail.com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				</a:t>
            </a:r>
            <a:r>
              <a:rPr lang="en-US" sz="3200" b="1" dirty="0" smtClean="0">
                <a:solidFill>
                  <a:srgbClr val="C00000"/>
                </a:solidFill>
              </a:rPr>
              <a:t>				</a:t>
            </a:r>
            <a:r>
              <a:rPr lang="en-US" sz="3200" b="1" dirty="0" smtClean="0">
                <a:solidFill>
                  <a:srgbClr val="C00000"/>
                </a:solidFill>
              </a:rPr>
              <a:t>dukdik.1234567890@gmail.com</a:t>
            </a:r>
            <a:endParaRPr lang="th-TH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</a:rPr>
              <a:t>			</a:t>
            </a:r>
            <a:r>
              <a:rPr lang="en-US" sz="3200" b="1" dirty="0" smtClean="0">
                <a:solidFill>
                  <a:srgbClr val="C00000"/>
                </a:solidFill>
              </a:rPr>
              <a:t>				POR.MUNG.TIE@gmail.com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500" y1="51875" x2="14500" y2="8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4" y="370808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sl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1795462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78" y="378701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ตัวอย่าง</a:t>
            </a:r>
            <a:r>
              <a:rPr lang="th-TH" sz="4800" b="1" dirty="0" smtClean="0">
                <a:solidFill>
                  <a:srgbClr val="3399FF"/>
                </a:solidFill>
              </a:rPr>
              <a:t>การตั้ง</a:t>
            </a:r>
            <a:r>
              <a:rPr lang="th-TH" sz="4800" b="1" dirty="0" smtClean="0">
                <a:solidFill>
                  <a:srgbClr val="3399FF"/>
                </a:solidFill>
              </a:rPr>
              <a:t>ชื่อบนอีเมล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</a:rPr>
              <a:t>ที่ดี</a:t>
            </a:r>
            <a:r>
              <a:rPr lang="th-TH" sz="4000" b="1" dirty="0" smtClean="0"/>
              <a:t>และ</a:t>
            </a:r>
            <a:r>
              <a:rPr lang="th-TH" sz="4000" b="1" dirty="0" smtClean="0">
                <a:solidFill>
                  <a:srgbClr val="C00000"/>
                </a:solidFill>
              </a:rPr>
              <a:t>ไม่ดี</a:t>
            </a:r>
            <a:endParaRPr lang="th-TH" sz="4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63" t="12711" r="15943" b="16075"/>
          <a:stretch/>
        </p:blipFill>
        <p:spPr>
          <a:xfrm>
            <a:off x="2106132" y="1447800"/>
            <a:ext cx="94714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90475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59" y="793645"/>
            <a:ext cx="6642441" cy="40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131" y="339558"/>
            <a:ext cx="7732058" cy="1280890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ตัวอย่างการตั้ง </a:t>
            </a:r>
            <a:r>
              <a:rPr lang="en-US" sz="4400" b="1" dirty="0" smtClean="0"/>
              <a:t>Password                 </a:t>
            </a:r>
            <a:r>
              <a:rPr lang="th-TH" sz="4400" b="1" dirty="0" smtClean="0"/>
              <a:t>ที่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</a:rPr>
              <a:t>ปลอดภัย</a:t>
            </a:r>
            <a:r>
              <a:rPr lang="th-TH" sz="4400" b="1" dirty="0" smtClean="0"/>
              <a:t>และ</a:t>
            </a:r>
            <a:r>
              <a:rPr lang="th-TH" sz="4400" b="1" dirty="0" smtClean="0">
                <a:solidFill>
                  <a:srgbClr val="C00000"/>
                </a:solidFill>
              </a:rPr>
              <a:t>ไม่ปลอดภัย</a:t>
            </a:r>
            <a:endParaRPr lang="th-TH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2486025"/>
            <a:ext cx="9729600" cy="3425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hard</a:t>
            </a:r>
            <a:r>
              <a:rPr lang="en-US" sz="4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work</a:t>
            </a:r>
            <a:r>
              <a:rPr lang="en-US" sz="4000" dirty="0" err="1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never</a:t>
            </a:r>
            <a:r>
              <a:rPr lang="en-US" sz="4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kill</a:t>
            </a:r>
            <a:r>
              <a:rPr lang="en-US" sz="4000" dirty="0" err="1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anyone</a:t>
            </a:r>
            <a:endParaRPr lang="en-US" sz="4000" dirty="0" smtClean="0">
              <a:solidFill>
                <a:srgbClr val="3399FF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3399FF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my</a:t>
            </a:r>
            <a:r>
              <a:rPr lang="en-US" sz="4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dog</a:t>
            </a:r>
            <a:r>
              <a:rPr lang="en-US" sz="4000" dirty="0" err="1" smtClean="0">
                <a:solidFill>
                  <a:srgbClr val="00B0F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name</a:t>
            </a:r>
            <a:r>
              <a:rPr lang="en-US" sz="4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is</a:t>
            </a:r>
            <a:r>
              <a:rPr lang="en-US" sz="4000" dirty="0" err="1" smtClean="0">
                <a:solidFill>
                  <a:srgbClr val="00B0F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mooyong</a:t>
            </a:r>
            <a:endParaRPr lang="en-US" sz="4000" dirty="0" smtClean="0">
              <a:solidFill>
                <a:srgbClr val="00B0F0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									</a:t>
            </a: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0123456789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									11111111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									password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				</a:t>
            </a: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Password</a:t>
            </a:r>
            <a:r>
              <a:rPr lang="th-TH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ที่</a:t>
            </a:r>
            <a:r>
              <a:rPr lang="th-TH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ซ้ำกับ </a:t>
            </a:r>
            <a:r>
              <a:rPr lang="en-US" sz="4000" dirty="0" smtClean="0">
                <a:solidFill>
                  <a:srgbClr val="FF6600"/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E-mail address</a:t>
            </a:r>
            <a:endParaRPr lang="th-TH" sz="4000" dirty="0">
              <a:solidFill>
                <a:srgbClr val="FF6600"/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500" y1="51875" x2="14500" y2="8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56235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disli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877888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eak password 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88" y="-15047"/>
            <a:ext cx="6873047" cy="68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ap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91" y="4194194"/>
            <a:ext cx="3077409" cy="26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คำสั่งที่ </a:t>
            </a:r>
            <a:r>
              <a:rPr lang="en-US" sz="5400" b="1" dirty="0" smtClean="0">
                <a:latin typeface="BoonJot" panose="02000603000000000000" pitchFamily="2" charset="-34"/>
                <a:cs typeface="BoonJot" panose="02000603000000000000" pitchFamily="2" charset="-34"/>
              </a:rPr>
              <a:t>1 </a:t>
            </a:r>
            <a:r>
              <a:rPr lang="en-US" sz="5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: </a:t>
            </a:r>
            <a:r>
              <a:rPr lang="th-TH" sz="5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จงสมัครใช้ </a:t>
            </a:r>
            <a:r>
              <a:rPr lang="en-US" sz="5400" dirty="0" err="1" smtClean="0">
                <a:latin typeface="BoonJot" panose="02000603000000000000" pitchFamily="2" charset="-34"/>
                <a:cs typeface="BoonJot" panose="02000603000000000000" pitchFamily="2" charset="-34"/>
              </a:rPr>
              <a:t>gmail</a:t>
            </a:r>
            <a:r>
              <a:rPr lang="en-US" sz="5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 </a:t>
            </a:r>
            <a:r>
              <a:rPr lang="th-TH" sz="5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โดยใช้หลักการที่ได้กล่าวมาแล้ว ในเว็บไซต์ </a:t>
            </a:r>
            <a:r>
              <a:rPr lang="en-US" sz="5400" dirty="0" smtClean="0">
                <a:latin typeface="BoonJot" panose="02000603000000000000" pitchFamily="2" charset="-34"/>
                <a:cs typeface="BoonJot" panose="02000603000000000000" pitchFamily="2" charset="-34"/>
              </a:rPr>
              <a:t>google.com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/>
            </a:r>
            <a:b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</a:b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/>
            </a:r>
            <a:b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* 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หากมี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Gmail 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อยู่แล้วไม่จำเป็นต้องสมัครใหม่ </a:t>
            </a:r>
            <a:b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</a:b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แต่ให้เปลี่ยน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ชื่อ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ที่ใช้ใน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อีเมล</a:t>
            </a:r>
            <a:r>
              <a:rPr lang="th-TH" sz="4800" dirty="0" smtClean="0">
                <a:solidFill>
                  <a:schemeClr val="accent2">
                    <a:lumMod val="7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>เป็นชื่อและนามสกุลจริงเท่านั้น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  <a:t/>
            </a:r>
            <a:b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nJot" panose="02000603000000000000" pitchFamily="2" charset="-34"/>
                <a:cs typeface="BoonJot" panose="02000603000000000000" pitchFamily="2" charset="-34"/>
              </a:rPr>
            </a:br>
            <a:endParaRPr lang="th-TH" sz="6000" dirty="0">
              <a:solidFill>
                <a:schemeClr val="tx1">
                  <a:lumMod val="65000"/>
                  <a:lumOff val="35000"/>
                </a:schemeClr>
              </a:solidFill>
              <a:latin typeface="BoonJot" panose="02000603000000000000" pitchFamily="2" charset="-34"/>
              <a:cs typeface="BoonJot" panose="02000603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81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562</TotalTime>
  <Words>331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Angsana New</vt:lpstr>
      <vt:lpstr>Arial</vt:lpstr>
      <vt:lpstr>BoonJot</vt:lpstr>
      <vt:lpstr>Cloud</vt:lpstr>
      <vt:lpstr>Mesh</vt:lpstr>
      <vt:lpstr>Lab 01 : E-mail พท101 เทคโนโลยีสารสนเทศและนวัตกรรม การสื่อสารทางการท่องเที่ยว</vt:lpstr>
      <vt:lpstr>ข้อดีของการติดต่อสื่อสารด้วยอีเมล</vt:lpstr>
      <vt:lpstr>ข้อผิดพลาดที่พบบ่อยเวลารับ-ส่งอีเมล</vt:lpstr>
      <vt:lpstr>ตัวอย่างการตั้งชื่อ E-mail address ที่ดีและไม่ดี</vt:lpstr>
      <vt:lpstr>ตัวอย่างการตั้งชื่อบนอีเมลที่ดีและไม่ดี</vt:lpstr>
      <vt:lpstr>PowerPoint Presentation</vt:lpstr>
      <vt:lpstr>ตัวอย่างการตั้ง Password                 ที่ปลอดภัยและไม่ปลอดภัย</vt:lpstr>
      <vt:lpstr>PowerPoint Presentation</vt:lpstr>
      <vt:lpstr>คำสั่งที่ 1 : จงสมัครใช้ gmail โดยใช้หลักการที่ได้กล่าวมาแล้ว ในเว็บไซต์ google.com  * หากมี Gmail อยู่แล้วไม่จำเป็นต้องสมัครใหม่  แต่ให้เปลี่ยนชื่อที่ใช้ในอีเมลเป็นชื่อและนามสกุลจริงเท่านั้น </vt:lpstr>
      <vt:lpstr>รูปแบบการเขียนอีเมล</vt:lpstr>
      <vt:lpstr>To/Cc:/Bcc: ใช้อย่างไร</vt:lpstr>
      <vt:lpstr>คำสั่งที่ 2 : จงส่งอีเมลให้เพื่อน 3 คน ทั้งแบบ To/Cc/Bcc และสังเกตผลลัพธ์</vt:lpstr>
      <vt:lpstr>หัวเรื่อง (Subject) นั้นโคตรสำคัญ!!!</vt:lpstr>
      <vt:lpstr>คำขึ้นต้น สรรพนาม และลงท้าย</vt:lpstr>
      <vt:lpstr>เนื้อหาถูกต้อง ครบถ้วน เหมาะสม</vt:lpstr>
      <vt:lpstr>เขียนคำผิดแบบไหนที่ ผิดแบบไม่น่าให้อภัย</vt:lpstr>
      <vt:lpstr>คำสั่งที่ 3 :  จงเขียนจดหมายแนะนำตัวมาที่ e-mail address apipong.ping@gmail.com โดยมีการระบุข้อมูลดังนี้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01 : E-mail พท 260 เทคโนโลยีสารสนเทศและการสื่อสารทางการท่องเที่ยว</dc:title>
  <dc:creator>Apipong Pingyod</dc:creator>
  <cp:lastModifiedBy>Apipong Pingyod</cp:lastModifiedBy>
  <cp:revision>76</cp:revision>
  <dcterms:created xsi:type="dcterms:W3CDTF">2015-01-26T14:56:47Z</dcterms:created>
  <dcterms:modified xsi:type="dcterms:W3CDTF">2018-11-22T08:44:05Z</dcterms:modified>
</cp:coreProperties>
</file>