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2533E"/>
    <a:srgbClr val="4743ED"/>
    <a:srgbClr val="4472C4"/>
    <a:srgbClr val="2ED7A1"/>
    <a:srgbClr val="53EB17"/>
    <a:srgbClr val="FF0000"/>
    <a:srgbClr val="C00000"/>
    <a:srgbClr val="FF99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36" y="4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73045-331B-4093-95D4-6E29365C8F2E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9B5EE2D4-7078-4C3E-828D-694FF0968E3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Executive Information Systems</a:t>
          </a:r>
          <a:endParaRPr lang="en-US" sz="2000" dirty="0">
            <a:solidFill>
              <a:schemeClr val="bg1"/>
            </a:solidFill>
          </a:endParaRPr>
        </a:p>
      </dgm:t>
    </dgm:pt>
    <dgm:pt modelId="{82427537-05F1-44AE-A5A7-B403E563DE2C}" type="parTrans" cxnId="{C15F7AF7-9EFC-405B-BE05-CB46303157FF}">
      <dgm:prSet/>
      <dgm:spPr/>
      <dgm:t>
        <a:bodyPr/>
        <a:lstStyle/>
        <a:p>
          <a:endParaRPr lang="en-US"/>
        </a:p>
      </dgm:t>
    </dgm:pt>
    <dgm:pt modelId="{0A6F1B70-6D10-4447-BD4B-3C8A318CF6D8}" type="sibTrans" cxnId="{C15F7AF7-9EFC-405B-BE05-CB46303157FF}">
      <dgm:prSet/>
      <dgm:spPr/>
      <dgm:t>
        <a:bodyPr/>
        <a:lstStyle/>
        <a:p>
          <a:endParaRPr lang="en-US"/>
        </a:p>
      </dgm:t>
    </dgm:pt>
    <dgm:pt modelId="{31A0AF3A-E2FB-427F-9437-636FDBA8750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Management Information Systems</a:t>
          </a:r>
          <a:endParaRPr lang="en-US" dirty="0">
            <a:solidFill>
              <a:schemeClr val="bg1"/>
            </a:solidFill>
          </a:endParaRPr>
        </a:p>
      </dgm:t>
    </dgm:pt>
    <dgm:pt modelId="{6B578130-E3B1-45F0-881A-B4D2409ECEDC}" type="parTrans" cxnId="{C7FEC6BB-D603-4EEC-90DE-549770F815BC}">
      <dgm:prSet/>
      <dgm:spPr/>
      <dgm:t>
        <a:bodyPr/>
        <a:lstStyle/>
        <a:p>
          <a:endParaRPr lang="en-US"/>
        </a:p>
      </dgm:t>
    </dgm:pt>
    <dgm:pt modelId="{C340EC26-690E-4D5B-AFDD-774D1E87B933}" type="sibTrans" cxnId="{C7FEC6BB-D603-4EEC-90DE-549770F815BC}">
      <dgm:prSet/>
      <dgm:spPr/>
      <dgm:t>
        <a:bodyPr/>
        <a:lstStyle/>
        <a:p>
          <a:endParaRPr lang="en-US"/>
        </a:p>
      </dgm:t>
    </dgm:pt>
    <dgm:pt modelId="{23BE4377-4923-470D-977E-3E99994BF51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Transaction Processing Systems</a:t>
          </a:r>
          <a:endParaRPr lang="en-US" dirty="0">
            <a:solidFill>
              <a:schemeClr val="bg1"/>
            </a:solidFill>
          </a:endParaRPr>
        </a:p>
      </dgm:t>
    </dgm:pt>
    <dgm:pt modelId="{3EEF7CB9-883C-499F-9C74-95B67EA2ED4F}" type="parTrans" cxnId="{6804301F-1453-4F2F-8CE6-D832C08604C9}">
      <dgm:prSet/>
      <dgm:spPr/>
      <dgm:t>
        <a:bodyPr/>
        <a:lstStyle/>
        <a:p>
          <a:endParaRPr lang="en-US"/>
        </a:p>
      </dgm:t>
    </dgm:pt>
    <dgm:pt modelId="{88263E85-6223-43A5-AA2A-D69DF963526B}" type="sibTrans" cxnId="{6804301F-1453-4F2F-8CE6-D832C08604C9}">
      <dgm:prSet/>
      <dgm:spPr/>
      <dgm:t>
        <a:bodyPr/>
        <a:lstStyle/>
        <a:p>
          <a:endParaRPr lang="en-US"/>
        </a:p>
      </dgm:t>
    </dgm:pt>
    <dgm:pt modelId="{E5ECFC78-3327-4DCD-9C9E-DA3DAFE4EE3C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Decision Support Systems</a:t>
          </a:r>
          <a:endParaRPr lang="en-US" dirty="0">
            <a:solidFill>
              <a:schemeClr val="bg1"/>
            </a:solidFill>
          </a:endParaRPr>
        </a:p>
      </dgm:t>
    </dgm:pt>
    <dgm:pt modelId="{CB1C5A00-CA3D-4B5E-9582-81A958EC8099}" type="parTrans" cxnId="{98CCDC4E-E581-490D-8144-3B8697885023}">
      <dgm:prSet/>
      <dgm:spPr/>
      <dgm:t>
        <a:bodyPr/>
        <a:lstStyle/>
        <a:p>
          <a:endParaRPr lang="en-US"/>
        </a:p>
      </dgm:t>
    </dgm:pt>
    <dgm:pt modelId="{30C393FE-8E79-4A47-852D-FDADDED5FA5B}" type="sibTrans" cxnId="{98CCDC4E-E581-490D-8144-3B8697885023}">
      <dgm:prSet/>
      <dgm:spPr/>
      <dgm:t>
        <a:bodyPr/>
        <a:lstStyle/>
        <a:p>
          <a:endParaRPr lang="en-US"/>
        </a:p>
      </dgm:t>
    </dgm:pt>
    <dgm:pt modelId="{7B1484ED-0317-41FA-A9A7-31C0964A60FD}" type="pres">
      <dgm:prSet presAssocID="{77073045-331B-4093-95D4-6E29365C8F2E}" presName="Name0" presStyleCnt="0">
        <dgm:presLayoutVars>
          <dgm:dir/>
          <dgm:animLvl val="lvl"/>
          <dgm:resizeHandles val="exact"/>
        </dgm:presLayoutVars>
      </dgm:prSet>
      <dgm:spPr/>
    </dgm:pt>
    <dgm:pt modelId="{43E7A251-E3E4-4FD9-B9DD-DA7F2DBEC64A}" type="pres">
      <dgm:prSet presAssocID="{9B5EE2D4-7078-4C3E-828D-694FF0968E34}" presName="Name8" presStyleCnt="0"/>
      <dgm:spPr/>
    </dgm:pt>
    <dgm:pt modelId="{2A06CF56-3244-4725-8998-07C93987AFDE}" type="pres">
      <dgm:prSet presAssocID="{9B5EE2D4-7078-4C3E-828D-694FF0968E3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8AF11-B3B3-45F6-941B-4ADBAE6EC5C0}" type="pres">
      <dgm:prSet presAssocID="{9B5EE2D4-7078-4C3E-828D-694FF0968E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3AE37-23E4-44BE-8F5A-04135F40E41C}" type="pres">
      <dgm:prSet presAssocID="{E5ECFC78-3327-4DCD-9C9E-DA3DAFE4EE3C}" presName="Name8" presStyleCnt="0"/>
      <dgm:spPr/>
    </dgm:pt>
    <dgm:pt modelId="{98178D35-427C-4328-A33A-28C1B626A4A7}" type="pres">
      <dgm:prSet presAssocID="{E5ECFC78-3327-4DCD-9C9E-DA3DAFE4EE3C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61AA2-3CA2-4C9E-9B42-7E64D7F2C089}" type="pres">
      <dgm:prSet presAssocID="{E5ECFC78-3327-4DCD-9C9E-DA3DAFE4EE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42A09-A4C7-433E-BEAB-0FF1289623B1}" type="pres">
      <dgm:prSet presAssocID="{31A0AF3A-E2FB-427F-9437-636FDBA87508}" presName="Name8" presStyleCnt="0"/>
      <dgm:spPr/>
    </dgm:pt>
    <dgm:pt modelId="{8C1A80C5-218E-4EAF-8C95-B30311A59068}" type="pres">
      <dgm:prSet presAssocID="{31A0AF3A-E2FB-427F-9437-636FDBA8750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EA2FB-B081-4B18-B568-DEC0D15B7F93}" type="pres">
      <dgm:prSet presAssocID="{31A0AF3A-E2FB-427F-9437-636FDBA875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AAC4B-3715-4B70-8467-9D25CFC1621B}" type="pres">
      <dgm:prSet presAssocID="{23BE4377-4923-470D-977E-3E99994BF51B}" presName="Name8" presStyleCnt="0"/>
      <dgm:spPr/>
    </dgm:pt>
    <dgm:pt modelId="{F766D59D-F97E-4303-A941-911932052AD7}" type="pres">
      <dgm:prSet presAssocID="{23BE4377-4923-470D-977E-3E99994BF51B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62155-FFA5-4D38-8AD5-254170271D2C}" type="pres">
      <dgm:prSet presAssocID="{23BE4377-4923-470D-977E-3E99994BF5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F7AF7-9EFC-405B-BE05-CB46303157FF}" srcId="{77073045-331B-4093-95D4-6E29365C8F2E}" destId="{9B5EE2D4-7078-4C3E-828D-694FF0968E34}" srcOrd="0" destOrd="0" parTransId="{82427537-05F1-44AE-A5A7-B403E563DE2C}" sibTransId="{0A6F1B70-6D10-4447-BD4B-3C8A318CF6D8}"/>
    <dgm:cxn modelId="{98CCDC4E-E581-490D-8144-3B8697885023}" srcId="{77073045-331B-4093-95D4-6E29365C8F2E}" destId="{E5ECFC78-3327-4DCD-9C9E-DA3DAFE4EE3C}" srcOrd="1" destOrd="0" parTransId="{CB1C5A00-CA3D-4B5E-9582-81A958EC8099}" sibTransId="{30C393FE-8E79-4A47-852D-FDADDED5FA5B}"/>
    <dgm:cxn modelId="{89300112-3803-4149-ABA3-FD0C908F5ECA}" type="presOf" srcId="{E5ECFC78-3327-4DCD-9C9E-DA3DAFE4EE3C}" destId="{98178D35-427C-4328-A33A-28C1B626A4A7}" srcOrd="0" destOrd="0" presId="urn:microsoft.com/office/officeart/2005/8/layout/pyramid1"/>
    <dgm:cxn modelId="{0F2ECA62-5E01-4889-9C60-4477D78AAEA5}" type="presOf" srcId="{23BE4377-4923-470D-977E-3E99994BF51B}" destId="{3E762155-FFA5-4D38-8AD5-254170271D2C}" srcOrd="1" destOrd="0" presId="urn:microsoft.com/office/officeart/2005/8/layout/pyramid1"/>
    <dgm:cxn modelId="{7A1FDE97-CABC-4DB0-97C2-84120C4FEB56}" type="presOf" srcId="{31A0AF3A-E2FB-427F-9437-636FDBA87508}" destId="{2ADEA2FB-B081-4B18-B568-DEC0D15B7F93}" srcOrd="1" destOrd="0" presId="urn:microsoft.com/office/officeart/2005/8/layout/pyramid1"/>
    <dgm:cxn modelId="{6804301F-1453-4F2F-8CE6-D832C08604C9}" srcId="{77073045-331B-4093-95D4-6E29365C8F2E}" destId="{23BE4377-4923-470D-977E-3E99994BF51B}" srcOrd="3" destOrd="0" parTransId="{3EEF7CB9-883C-499F-9C74-95B67EA2ED4F}" sibTransId="{88263E85-6223-43A5-AA2A-D69DF963526B}"/>
    <dgm:cxn modelId="{F54E743C-6A9D-4FB3-9D84-C4B997316151}" type="presOf" srcId="{E5ECFC78-3327-4DCD-9C9E-DA3DAFE4EE3C}" destId="{FA961AA2-3CA2-4C9E-9B42-7E64D7F2C089}" srcOrd="1" destOrd="0" presId="urn:microsoft.com/office/officeart/2005/8/layout/pyramid1"/>
    <dgm:cxn modelId="{C7FEC6BB-D603-4EEC-90DE-549770F815BC}" srcId="{77073045-331B-4093-95D4-6E29365C8F2E}" destId="{31A0AF3A-E2FB-427F-9437-636FDBA87508}" srcOrd="2" destOrd="0" parTransId="{6B578130-E3B1-45F0-881A-B4D2409ECEDC}" sibTransId="{C340EC26-690E-4D5B-AFDD-774D1E87B933}"/>
    <dgm:cxn modelId="{CFC9ECC6-BB91-472C-8E58-05E3FABFC459}" type="presOf" srcId="{9B5EE2D4-7078-4C3E-828D-694FF0968E34}" destId="{7E98AF11-B3B3-45F6-941B-4ADBAE6EC5C0}" srcOrd="1" destOrd="0" presId="urn:microsoft.com/office/officeart/2005/8/layout/pyramid1"/>
    <dgm:cxn modelId="{1CB5A34E-9286-4672-83FB-4ACA755D7DFD}" type="presOf" srcId="{23BE4377-4923-470D-977E-3E99994BF51B}" destId="{F766D59D-F97E-4303-A941-911932052AD7}" srcOrd="0" destOrd="0" presId="urn:microsoft.com/office/officeart/2005/8/layout/pyramid1"/>
    <dgm:cxn modelId="{C3106135-95C8-43D9-BE67-7064D033BA40}" type="presOf" srcId="{31A0AF3A-E2FB-427F-9437-636FDBA87508}" destId="{8C1A80C5-218E-4EAF-8C95-B30311A59068}" srcOrd="0" destOrd="0" presId="urn:microsoft.com/office/officeart/2005/8/layout/pyramid1"/>
    <dgm:cxn modelId="{8CD4F5C8-8504-4B11-8A4A-88B76219EC6B}" type="presOf" srcId="{77073045-331B-4093-95D4-6E29365C8F2E}" destId="{7B1484ED-0317-41FA-A9A7-31C0964A60FD}" srcOrd="0" destOrd="0" presId="urn:microsoft.com/office/officeart/2005/8/layout/pyramid1"/>
    <dgm:cxn modelId="{93FFE35C-0E96-4EEA-9EF9-C33E18A01067}" type="presOf" srcId="{9B5EE2D4-7078-4C3E-828D-694FF0968E34}" destId="{2A06CF56-3244-4725-8998-07C93987AFDE}" srcOrd="0" destOrd="0" presId="urn:microsoft.com/office/officeart/2005/8/layout/pyramid1"/>
    <dgm:cxn modelId="{343BA5E9-CF87-4A0B-90F4-0FBE47DA3BF7}" type="presParOf" srcId="{7B1484ED-0317-41FA-A9A7-31C0964A60FD}" destId="{43E7A251-E3E4-4FD9-B9DD-DA7F2DBEC64A}" srcOrd="0" destOrd="0" presId="urn:microsoft.com/office/officeart/2005/8/layout/pyramid1"/>
    <dgm:cxn modelId="{C678F9B7-6BE5-4777-8F94-9E20AD90ADEA}" type="presParOf" srcId="{43E7A251-E3E4-4FD9-B9DD-DA7F2DBEC64A}" destId="{2A06CF56-3244-4725-8998-07C93987AFDE}" srcOrd="0" destOrd="0" presId="urn:microsoft.com/office/officeart/2005/8/layout/pyramid1"/>
    <dgm:cxn modelId="{2E4F2156-2128-4291-95C9-707B468D8869}" type="presParOf" srcId="{43E7A251-E3E4-4FD9-B9DD-DA7F2DBEC64A}" destId="{7E98AF11-B3B3-45F6-941B-4ADBAE6EC5C0}" srcOrd="1" destOrd="0" presId="urn:microsoft.com/office/officeart/2005/8/layout/pyramid1"/>
    <dgm:cxn modelId="{B2C4C508-DE85-4414-8E11-BDD895F7E323}" type="presParOf" srcId="{7B1484ED-0317-41FA-A9A7-31C0964A60FD}" destId="{8F43AE37-23E4-44BE-8F5A-04135F40E41C}" srcOrd="1" destOrd="0" presId="urn:microsoft.com/office/officeart/2005/8/layout/pyramid1"/>
    <dgm:cxn modelId="{4D66343C-CE6D-4EAC-A478-0730BFFE6B98}" type="presParOf" srcId="{8F43AE37-23E4-44BE-8F5A-04135F40E41C}" destId="{98178D35-427C-4328-A33A-28C1B626A4A7}" srcOrd="0" destOrd="0" presId="urn:microsoft.com/office/officeart/2005/8/layout/pyramid1"/>
    <dgm:cxn modelId="{FB95E5BD-0257-49EE-81B1-344AE3CC3E9C}" type="presParOf" srcId="{8F43AE37-23E4-44BE-8F5A-04135F40E41C}" destId="{FA961AA2-3CA2-4C9E-9B42-7E64D7F2C089}" srcOrd="1" destOrd="0" presId="urn:microsoft.com/office/officeart/2005/8/layout/pyramid1"/>
    <dgm:cxn modelId="{FAFCB88D-3D15-4CA7-8C5F-02F2E1253EC1}" type="presParOf" srcId="{7B1484ED-0317-41FA-A9A7-31C0964A60FD}" destId="{B6042A09-A4C7-433E-BEAB-0FF1289623B1}" srcOrd="2" destOrd="0" presId="urn:microsoft.com/office/officeart/2005/8/layout/pyramid1"/>
    <dgm:cxn modelId="{8105BCB2-D30D-4601-9E25-0B032C185700}" type="presParOf" srcId="{B6042A09-A4C7-433E-BEAB-0FF1289623B1}" destId="{8C1A80C5-218E-4EAF-8C95-B30311A59068}" srcOrd="0" destOrd="0" presId="urn:microsoft.com/office/officeart/2005/8/layout/pyramid1"/>
    <dgm:cxn modelId="{4B7C687E-5348-4A79-9097-F608837EDB0A}" type="presParOf" srcId="{B6042A09-A4C7-433E-BEAB-0FF1289623B1}" destId="{2ADEA2FB-B081-4B18-B568-DEC0D15B7F93}" srcOrd="1" destOrd="0" presId="urn:microsoft.com/office/officeart/2005/8/layout/pyramid1"/>
    <dgm:cxn modelId="{9F68BF13-D8C3-47F8-A27B-658A1C18E7D0}" type="presParOf" srcId="{7B1484ED-0317-41FA-A9A7-31C0964A60FD}" destId="{E7AAAC4B-3715-4B70-8467-9D25CFC1621B}" srcOrd="3" destOrd="0" presId="urn:microsoft.com/office/officeart/2005/8/layout/pyramid1"/>
    <dgm:cxn modelId="{043F20CA-9EC7-4546-BBF3-C3B1B2936F63}" type="presParOf" srcId="{E7AAAC4B-3715-4B70-8467-9D25CFC1621B}" destId="{F766D59D-F97E-4303-A941-911932052AD7}" srcOrd="0" destOrd="0" presId="urn:microsoft.com/office/officeart/2005/8/layout/pyramid1"/>
    <dgm:cxn modelId="{0127F87B-463D-44D2-81C8-42B50F3E1579}" type="presParOf" srcId="{E7AAAC4B-3715-4B70-8467-9D25CFC1621B}" destId="{3E762155-FFA5-4D38-8AD5-254170271D2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6CF56-3244-4725-8998-07C93987AFDE}">
      <dsp:nvSpPr>
        <dsp:cNvPr id="0" name=""/>
        <dsp:cNvSpPr/>
      </dsp:nvSpPr>
      <dsp:spPr>
        <a:xfrm>
          <a:off x="2889646" y="0"/>
          <a:ext cx="1926431" cy="1241425"/>
        </a:xfrm>
        <a:prstGeom prst="trapezoid">
          <a:avLst>
            <a:gd name="adj" fmla="val 7759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Executive Information Systems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889646" y="0"/>
        <a:ext cx="1926431" cy="1241425"/>
      </dsp:txXfrm>
    </dsp:sp>
    <dsp:sp modelId="{98178D35-427C-4328-A33A-28C1B626A4A7}">
      <dsp:nvSpPr>
        <dsp:cNvPr id="0" name=""/>
        <dsp:cNvSpPr/>
      </dsp:nvSpPr>
      <dsp:spPr>
        <a:xfrm>
          <a:off x="1926431" y="1241424"/>
          <a:ext cx="3852862" cy="1241425"/>
        </a:xfrm>
        <a:prstGeom prst="trapezoid">
          <a:avLst>
            <a:gd name="adj" fmla="val 7759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/>
              </a:solidFill>
            </a:rPr>
            <a:t>Decision Support Systems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600682" y="1241424"/>
        <a:ext cx="2504360" cy="1241425"/>
      </dsp:txXfrm>
    </dsp:sp>
    <dsp:sp modelId="{8C1A80C5-218E-4EAF-8C95-B30311A59068}">
      <dsp:nvSpPr>
        <dsp:cNvPr id="0" name=""/>
        <dsp:cNvSpPr/>
      </dsp:nvSpPr>
      <dsp:spPr>
        <a:xfrm>
          <a:off x="963215" y="2482849"/>
          <a:ext cx="5779293" cy="1241425"/>
        </a:xfrm>
        <a:prstGeom prst="trapezoid">
          <a:avLst>
            <a:gd name="adj" fmla="val 7759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/>
              </a:solidFill>
            </a:rPr>
            <a:t>Management Information Systems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974592" y="2482849"/>
        <a:ext cx="3756540" cy="1241425"/>
      </dsp:txXfrm>
    </dsp:sp>
    <dsp:sp modelId="{F766D59D-F97E-4303-A941-911932052AD7}">
      <dsp:nvSpPr>
        <dsp:cNvPr id="0" name=""/>
        <dsp:cNvSpPr/>
      </dsp:nvSpPr>
      <dsp:spPr>
        <a:xfrm>
          <a:off x="0" y="3724274"/>
          <a:ext cx="7705725" cy="1241425"/>
        </a:xfrm>
        <a:prstGeom prst="trapezoid">
          <a:avLst>
            <a:gd name="adj" fmla="val 7759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/>
              </a:solidFill>
            </a:rPr>
            <a:t>Transaction Processing Systems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348501" y="3724274"/>
        <a:ext cx="5008721" cy="1241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344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15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99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27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56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987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953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51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38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862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377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41" b="6608"/>
          <a:stretch/>
        </p:blipFill>
        <p:spPr>
          <a:xfrm>
            <a:off x="0" y="-9525"/>
            <a:ext cx="12192000" cy="68484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50000"/>
                </a:srgbClr>
              </a:gs>
              <a:gs pos="0">
                <a:schemeClr val="bg1">
                  <a:alpha val="40000"/>
                </a:schemeClr>
              </a:gs>
              <a:gs pos="100000">
                <a:srgbClr val="FF0000">
                  <a:alpha val="5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50000"/>
                </a:srgbClr>
              </a:gs>
              <a:gs pos="0">
                <a:schemeClr val="bg1">
                  <a:alpha val="40000"/>
                </a:schemeClr>
              </a:gs>
              <a:gs pos="100000">
                <a:srgbClr val="FF0000">
                  <a:alpha val="5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5DBE9-62C3-4404-9D00-F163EE5E230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Autofit/>
          </a:bodyPr>
          <a:lstStyle/>
          <a:p>
            <a:r>
              <a:rPr lang="th-TH" sz="4800" dirty="0" smtClean="0"/>
              <a:t>บทที่ </a:t>
            </a:r>
            <a:r>
              <a:rPr lang="en-US" sz="4800" dirty="0" smtClean="0"/>
              <a:t>5</a:t>
            </a:r>
            <a:r>
              <a:rPr lang="th-TH" sz="4800" dirty="0"/>
              <a:t> </a:t>
            </a:r>
            <a:r>
              <a:rPr lang="th-TH" sz="4800" dirty="0" smtClean="0"/>
              <a:t>ระบบสารสนเทศ</a:t>
            </a:r>
            <a:br>
              <a:rPr lang="th-TH" sz="4800" dirty="0" smtClean="0"/>
            </a:br>
            <a:r>
              <a:rPr lang="th-TH" sz="4800" dirty="0" smtClean="0"/>
              <a:t>(</a:t>
            </a:r>
            <a:r>
              <a:rPr lang="en-US" sz="4800" dirty="0" smtClean="0"/>
              <a:t>Information System</a:t>
            </a:r>
            <a:r>
              <a:rPr lang="th-TH" sz="4800" dirty="0" smtClean="0"/>
              <a:t>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2000" dirty="0" smtClean="0"/>
              <a:t>รายวิชา ทท</a:t>
            </a:r>
            <a:r>
              <a:rPr lang="en-US" sz="2000" dirty="0" smtClean="0"/>
              <a:t>101 </a:t>
            </a:r>
            <a:r>
              <a:rPr lang="th-TH" sz="2000" dirty="0" smtClean="0"/>
              <a:t>เทคโนโลยีสารสนเทศและนวัตกรรมการสื่อสารทางการท่องเที่ยว</a:t>
            </a:r>
            <a:endParaRPr lang="en-US" sz="2000" dirty="0" smtClean="0"/>
          </a:p>
          <a:p>
            <a:r>
              <a:rPr lang="th-TH" sz="2000" dirty="0" smtClean="0"/>
              <a:t>อ.อภิพงศ์ ปิงยศ</a:t>
            </a:r>
          </a:p>
          <a:p>
            <a:r>
              <a:rPr lang="th-TH" sz="2000" dirty="0" smtClean="0"/>
              <a:t>มหาวิทยาลัยแม่โจ้</a:t>
            </a:r>
            <a:r>
              <a:rPr lang="en-US" sz="2000" dirty="0" smtClean="0"/>
              <a:t>-</a:t>
            </a:r>
            <a:r>
              <a:rPr lang="th-TH" sz="2000" dirty="0" smtClean="0"/>
              <a:t>แพร่ เฉลิมพระเกียรติ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6" y="5152697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374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ระบบสำนักงาน</a:t>
            </a:r>
            <a:r>
              <a:rPr lang="th-TH" dirty="0" smtClean="0"/>
              <a:t>อัตโนมัติ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(Office Automation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เป็นระบบที่ใช้บุคลากรให้น้อยที่สุดเพื่อให้เกิดความคุ้มค่ามากที่สุด </a:t>
            </a:r>
          </a:p>
          <a:p>
            <a:pPr marL="0" indent="0">
              <a:buNone/>
            </a:pPr>
            <a:r>
              <a:rPr lang="th-TH" dirty="0" smtClean="0"/>
              <a:t>อาศัยคอมพิวเตอร์และระบบสื่อสารแทนที่มนุษย์</a:t>
            </a:r>
          </a:p>
          <a:p>
            <a:pPr marL="0" indent="0">
              <a:buNone/>
            </a:pPr>
            <a:r>
              <a:rPr lang="th-TH" dirty="0" smtClean="0"/>
              <a:t>เป็นส่วนหนึ่งของการเปลี่ยนแปลงไปสู่โลกดิจิทัล </a:t>
            </a:r>
            <a:endParaRPr lang="en-US" dirty="0" smtClean="0"/>
          </a:p>
          <a:p>
            <a:pPr marL="0" indent="0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(Digital Transformation)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731798"/>
            <a:ext cx="5953125" cy="26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1400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2728118"/>
            <a:ext cx="10515600" cy="1325563"/>
          </a:xfrm>
        </p:spPr>
        <p:txBody>
          <a:bodyPr/>
          <a:lstStyle/>
          <a:p>
            <a:pPr algn="ctr"/>
            <a:r>
              <a:rPr lang="th-TH" dirty="0" smtClean="0"/>
              <a:t>การนำระบบสารสนเทศไปประยุกต์ใช้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0409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ด้านการศึกษา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181600" cy="4530725"/>
          </a:xfrm>
        </p:spPr>
        <p:txBody>
          <a:bodyPr/>
          <a:lstStyle/>
          <a:p>
            <a:r>
              <a:rPr lang="th-TH" dirty="0" smtClean="0"/>
              <a:t>ช่วยให้การเรียนการสอนเป็นไปอย่างหลากหลาย และมีช่อทางการเรียนรู้มากยิ่งขึ้น</a:t>
            </a:r>
          </a:p>
          <a:p>
            <a:r>
              <a:rPr lang="th-TH" dirty="0" smtClean="0"/>
              <a:t>เช่นการใช้คอมพิวเตอร์ช่วยสอน </a:t>
            </a:r>
            <a:r>
              <a:rPr lang="en-US" dirty="0" smtClean="0"/>
              <a:t>(Computer-Assisted Instruction)</a:t>
            </a:r>
            <a:r>
              <a:rPr lang="th-TH" dirty="0" smtClean="0"/>
              <a:t> เพื่อให้ผู้เรียนสามารถเรียนได้ด้วยตนเอง</a:t>
            </a:r>
            <a:endParaRPr lang="en-US" dirty="0"/>
          </a:p>
        </p:txBody>
      </p:sp>
      <p:pic>
        <p:nvPicPr>
          <p:cNvPr id="5124" name="Picture 4" descr="Image result for khan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80" y="1865311"/>
            <a:ext cx="6491870" cy="465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5018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ด้านการแพทย์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191125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นำมาใช้ประโยชน์ในวงกว้าง เช่น ระเบียนประวัติคนไข้ </a:t>
            </a:r>
            <a:r>
              <a:rPr lang="th-TH" dirty="0"/>
              <a:t>การวิเคราะห์โรค </a:t>
            </a:r>
            <a:r>
              <a:rPr lang="th-TH" dirty="0" smtClean="0"/>
              <a:t>การจ่ายยา การให้คำปรึกษาหรือการรักษาทางไกล</a:t>
            </a:r>
            <a:endParaRPr lang="en-US" dirty="0"/>
          </a:p>
        </p:txBody>
      </p:sp>
      <p:pic>
        <p:nvPicPr>
          <p:cNvPr id="6146" name="Picture 2" descr="Image result for telemedic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93" y="2370930"/>
            <a:ext cx="5833189" cy="370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7551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ด้านโทรคมนาคมและการสื่อสาร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สามารถนำระบบสารสนเทศมาใช้ประโยชน์ได้หลากหลายมาก เช่นการวิเคราะห์พื้นที่การให้บริการอินเทอร์เน็ต การวิเคราะห์พฤติกรรมการใช้อินเทอร์เน็ตของลูกค้า </a:t>
            </a:r>
            <a:endParaRPr lang="en-US" dirty="0"/>
          </a:p>
        </p:txBody>
      </p:sp>
      <p:pic>
        <p:nvPicPr>
          <p:cNvPr id="7170" name="Picture 2" descr="Image result for area coverage 4g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2" r="19492"/>
          <a:stretch/>
        </p:blipFill>
        <p:spPr bwMode="auto">
          <a:xfrm>
            <a:off x="6229349" y="2425493"/>
            <a:ext cx="5860751" cy="333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2947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ด้าน</a:t>
            </a:r>
            <a:r>
              <a:rPr lang="th-TH" dirty="0" smtClean="0"/>
              <a:t>วิทยาศาสตร์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181600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เช่น การศึกษาเส้นทางการอพยพของสัตว์ การเปลี่ยนแปลงอุณหภูมิของน้ำทะเล การเกิดพายุ            การละลายของน้ำแข็งขั้วโลก         เป็นต้น</a:t>
            </a:r>
            <a:endParaRPr lang="en-US" dirty="0"/>
          </a:p>
        </p:txBody>
      </p:sp>
      <p:pic>
        <p:nvPicPr>
          <p:cNvPr id="8194" name="Picture 2" descr="Image result for pabuk typho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80058"/>
            <a:ext cx="5945720" cy="33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5803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ด้านการออกแบบผลิตภัณฑ์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753100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เป็นการพลิกโฉมหน้าของวงการออกแบบผลิตภัณฑ์ ซึ่งการจำลองโมเดลการออกแบบจะช่วยให้การออกแบบรวดเร็วขึ้นมาก โดยใช้ระบบคอมพิวเตอร์ช่วยออกแบบ </a:t>
            </a:r>
            <a:r>
              <a:rPr lang="en-US" dirty="0" smtClean="0"/>
              <a:t>(Computer-Aided Design : CAD)</a:t>
            </a:r>
            <a:endParaRPr lang="en-US" dirty="0"/>
          </a:p>
        </p:txBody>
      </p:sp>
      <p:pic>
        <p:nvPicPr>
          <p:cNvPr id="9218" name="Picture 2" descr="Image result for autocad to vr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491862"/>
            <a:ext cx="5445125" cy="2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184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ด้านการท่องเที่ยว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ช่วยให้การท่องเที่ยวเป็นไปอย่างสะดวกสบายมากยิ่งขึ้น ไม่ว่าจะเป็นการหาข้อมูลท่องเที่ยว </a:t>
            </a:r>
            <a:r>
              <a:rPr lang="th-TH" dirty="0"/>
              <a:t>การจองตั๋ว</a:t>
            </a:r>
            <a:r>
              <a:rPr lang="th-TH" dirty="0" smtClean="0"/>
              <a:t>เครื่องบิน การจองที่พัก </a:t>
            </a:r>
            <a:r>
              <a:rPr lang="en-US" dirty="0" smtClean="0"/>
              <a:t>              </a:t>
            </a:r>
            <a:r>
              <a:rPr lang="th-TH" dirty="0" smtClean="0"/>
              <a:t>การแปลภาษา การให้ความรู้</a:t>
            </a:r>
            <a:r>
              <a:rPr lang="en-US" dirty="0" smtClean="0"/>
              <a:t>           </a:t>
            </a:r>
            <a:r>
              <a:rPr lang="th-TH" dirty="0" smtClean="0"/>
              <a:t>ในแหล่งท่องเที่ยว เป็นต้น</a:t>
            </a:r>
            <a:endParaRPr lang="en-US" dirty="0"/>
          </a:p>
        </p:txBody>
      </p:sp>
      <p:pic>
        <p:nvPicPr>
          <p:cNvPr id="10244" name="Picture 4" descr="Image result for hotel check in syste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100000" l="4386" r="951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67" y="1825623"/>
            <a:ext cx="6268008" cy="46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7049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50" y="857250"/>
            <a:ext cx="4457700" cy="5372100"/>
          </a:xfrm>
          <a:custGeom>
            <a:avLst/>
            <a:gdLst>
              <a:gd name="connsiteX0" fmla="*/ 0 w 4038600"/>
              <a:gd name="connsiteY0" fmla="*/ 0 h 5372100"/>
              <a:gd name="connsiteX1" fmla="*/ 4038600 w 4038600"/>
              <a:gd name="connsiteY1" fmla="*/ 0 h 5372100"/>
              <a:gd name="connsiteX2" fmla="*/ 4038600 w 4038600"/>
              <a:gd name="connsiteY2" fmla="*/ 5372100 h 5372100"/>
              <a:gd name="connsiteX3" fmla="*/ 0 w 4038600"/>
              <a:gd name="connsiteY3" fmla="*/ 5372100 h 5372100"/>
              <a:gd name="connsiteX4" fmla="*/ 0 w 4038600"/>
              <a:gd name="connsiteY4" fmla="*/ 0 h 5372100"/>
              <a:gd name="connsiteX0" fmla="*/ 323850 w 4362450"/>
              <a:gd name="connsiteY0" fmla="*/ 0 h 5372100"/>
              <a:gd name="connsiteX1" fmla="*/ 4362450 w 4362450"/>
              <a:gd name="connsiteY1" fmla="*/ 0 h 5372100"/>
              <a:gd name="connsiteX2" fmla="*/ 4362450 w 4362450"/>
              <a:gd name="connsiteY2" fmla="*/ 5372100 h 5372100"/>
              <a:gd name="connsiteX3" fmla="*/ 0 w 4362450"/>
              <a:gd name="connsiteY3" fmla="*/ 5343525 h 5372100"/>
              <a:gd name="connsiteX4" fmla="*/ 323850 w 4362450"/>
              <a:gd name="connsiteY4" fmla="*/ 0 h 5372100"/>
              <a:gd name="connsiteX0" fmla="*/ 323850 w 4362450"/>
              <a:gd name="connsiteY0" fmla="*/ 0 h 5410200"/>
              <a:gd name="connsiteX1" fmla="*/ 4362450 w 4362450"/>
              <a:gd name="connsiteY1" fmla="*/ 0 h 5410200"/>
              <a:gd name="connsiteX2" fmla="*/ 3943350 w 4362450"/>
              <a:gd name="connsiteY2" fmla="*/ 5410200 h 5410200"/>
              <a:gd name="connsiteX3" fmla="*/ 0 w 4362450"/>
              <a:gd name="connsiteY3" fmla="*/ 5343525 h 5410200"/>
              <a:gd name="connsiteX4" fmla="*/ 323850 w 4362450"/>
              <a:gd name="connsiteY4" fmla="*/ 0 h 5410200"/>
              <a:gd name="connsiteX0" fmla="*/ 323850 w 4362450"/>
              <a:gd name="connsiteY0" fmla="*/ 0 h 5372100"/>
              <a:gd name="connsiteX1" fmla="*/ 4362450 w 4362450"/>
              <a:gd name="connsiteY1" fmla="*/ 0 h 5372100"/>
              <a:gd name="connsiteX2" fmla="*/ 4305300 w 4362450"/>
              <a:gd name="connsiteY2" fmla="*/ 5372100 h 5372100"/>
              <a:gd name="connsiteX3" fmla="*/ 0 w 4362450"/>
              <a:gd name="connsiteY3" fmla="*/ 5343525 h 5372100"/>
              <a:gd name="connsiteX4" fmla="*/ 323850 w 4362450"/>
              <a:gd name="connsiteY4" fmla="*/ 0 h 5372100"/>
              <a:gd name="connsiteX0" fmla="*/ 323850 w 4457700"/>
              <a:gd name="connsiteY0" fmla="*/ 0 h 5372100"/>
              <a:gd name="connsiteX1" fmla="*/ 4457700 w 4457700"/>
              <a:gd name="connsiteY1" fmla="*/ 0 h 5372100"/>
              <a:gd name="connsiteX2" fmla="*/ 4305300 w 4457700"/>
              <a:gd name="connsiteY2" fmla="*/ 5372100 h 5372100"/>
              <a:gd name="connsiteX3" fmla="*/ 0 w 4457700"/>
              <a:gd name="connsiteY3" fmla="*/ 5343525 h 5372100"/>
              <a:gd name="connsiteX4" fmla="*/ 323850 w 4457700"/>
              <a:gd name="connsiteY4" fmla="*/ 0 h 5372100"/>
              <a:gd name="connsiteX0" fmla="*/ 695325 w 4457700"/>
              <a:gd name="connsiteY0" fmla="*/ 133350 h 5372100"/>
              <a:gd name="connsiteX1" fmla="*/ 4457700 w 4457700"/>
              <a:gd name="connsiteY1" fmla="*/ 0 h 5372100"/>
              <a:gd name="connsiteX2" fmla="*/ 4305300 w 4457700"/>
              <a:gd name="connsiteY2" fmla="*/ 5372100 h 5372100"/>
              <a:gd name="connsiteX3" fmla="*/ 0 w 4457700"/>
              <a:gd name="connsiteY3" fmla="*/ 5343525 h 5372100"/>
              <a:gd name="connsiteX4" fmla="*/ 695325 w 4457700"/>
              <a:gd name="connsiteY4" fmla="*/ 133350 h 5372100"/>
              <a:gd name="connsiteX0" fmla="*/ 333375 w 4457700"/>
              <a:gd name="connsiteY0" fmla="*/ 9525 h 5372100"/>
              <a:gd name="connsiteX1" fmla="*/ 4457700 w 4457700"/>
              <a:gd name="connsiteY1" fmla="*/ 0 h 5372100"/>
              <a:gd name="connsiteX2" fmla="*/ 4305300 w 4457700"/>
              <a:gd name="connsiteY2" fmla="*/ 5372100 h 5372100"/>
              <a:gd name="connsiteX3" fmla="*/ 0 w 4457700"/>
              <a:gd name="connsiteY3" fmla="*/ 5343525 h 5372100"/>
              <a:gd name="connsiteX4" fmla="*/ 333375 w 4457700"/>
              <a:gd name="connsiteY4" fmla="*/ 9525 h 537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7700" h="5372100">
                <a:moveTo>
                  <a:pt x="333375" y="9525"/>
                </a:moveTo>
                <a:lnTo>
                  <a:pt x="4457700" y="0"/>
                </a:lnTo>
                <a:lnTo>
                  <a:pt x="4305300" y="5372100"/>
                </a:lnTo>
                <a:lnTo>
                  <a:pt x="0" y="5343525"/>
                </a:lnTo>
                <a:lnTo>
                  <a:pt x="333375" y="9525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อ่านหนังสือ      ก่อนสอบด้วยนะ...</a:t>
            </a:r>
          </a:p>
          <a:p>
            <a:pPr algn="ctr"/>
            <a:endParaRPr lang="th-TH" sz="4800" dirty="0"/>
          </a:p>
          <a:p>
            <a:pPr algn="ctr"/>
            <a:r>
              <a:rPr lang="th-TH" sz="4800" smtClean="0"/>
              <a:t>โชคดีครับ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4646694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ระบบสารสนเทศ </a:t>
            </a:r>
            <a:r>
              <a:rPr lang="en-US" dirty="0" smtClean="0"/>
              <a:t>(Information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5953125" cy="4152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“A </a:t>
            </a:r>
            <a:r>
              <a:rPr lang="en-US" sz="3000" dirty="0"/>
              <a:t>combination of hardware, software, infrastructure and trained personnel organized </a:t>
            </a:r>
            <a:r>
              <a:rPr lang="th-TH" sz="3000" dirty="0" smtClean="0"/>
              <a:t> </a:t>
            </a:r>
            <a:r>
              <a:rPr lang="en-US" sz="3000" dirty="0" smtClean="0"/>
              <a:t>to </a:t>
            </a:r>
            <a:r>
              <a:rPr lang="en-US" sz="3000" dirty="0"/>
              <a:t>facilitate planning, control, coordination, and decision making in an organization</a:t>
            </a:r>
            <a:r>
              <a:rPr lang="en-US" sz="3000" dirty="0" smtClean="0"/>
              <a:t>.”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Ref : businessdictionary.com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r="6714"/>
          <a:stretch/>
        </p:blipFill>
        <p:spPr bwMode="auto">
          <a:xfrm>
            <a:off x="6934199" y="2362200"/>
            <a:ext cx="5096797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26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732"/>
            <a:ext cx="12192000" cy="1325563"/>
          </a:xfrm>
        </p:spPr>
        <p:txBody>
          <a:bodyPr/>
          <a:lstStyle/>
          <a:p>
            <a:pPr algn="ctr"/>
            <a:r>
              <a:rPr lang="th-TH" dirty="0" smtClean="0"/>
              <a:t>ประเภทของระบบสารสนเทศ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05450" y="1316831"/>
            <a:ext cx="6686550" cy="5503069"/>
          </a:xfrm>
          <a:prstGeom prst="rect">
            <a:avLst/>
          </a:prstGeom>
          <a:solidFill>
            <a:srgbClr val="F2533E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1316831"/>
            <a:ext cx="5524500" cy="5503069"/>
          </a:xfrm>
          <a:prstGeom prst="rect">
            <a:avLst/>
          </a:prstGeom>
          <a:solidFill>
            <a:srgbClr val="4743ED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879079"/>
              </p:ext>
            </p:extLst>
          </p:nvPr>
        </p:nvGraphicFramePr>
        <p:xfrm>
          <a:off x="4486275" y="1854200"/>
          <a:ext cx="7705725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Callout 4"/>
          <p:cNvSpPr/>
          <p:nvPr/>
        </p:nvSpPr>
        <p:spPr>
          <a:xfrm>
            <a:off x="904875" y="2097087"/>
            <a:ext cx="4210050" cy="733425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Executives</a:t>
            </a:r>
            <a:endParaRPr lang="en-US" dirty="0"/>
          </a:p>
        </p:txBody>
      </p:sp>
      <p:sp>
        <p:nvSpPr>
          <p:cNvPr id="6" name="Right Arrow Callout 5"/>
          <p:cNvSpPr/>
          <p:nvPr/>
        </p:nvSpPr>
        <p:spPr>
          <a:xfrm>
            <a:off x="904875" y="3252787"/>
            <a:ext cx="4210050" cy="733425"/>
          </a:xfrm>
          <a:prstGeom prst="rightArrowCallout">
            <a:avLst/>
          </a:prstGeom>
          <a:solidFill>
            <a:srgbClr val="53EB1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Senior</a:t>
            </a:r>
            <a:r>
              <a:rPr lang="en-US" dirty="0" smtClean="0"/>
              <a:t> </a:t>
            </a:r>
            <a:r>
              <a:rPr lang="en-US" dirty="0" smtClean="0"/>
              <a:t>Managers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904875" y="4422775"/>
            <a:ext cx="4210050" cy="733425"/>
          </a:xfrm>
          <a:prstGeom prst="rightArrowCallout">
            <a:avLst/>
          </a:prstGeom>
          <a:solidFill>
            <a:srgbClr val="2ED7A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Managers</a:t>
            </a:r>
            <a:endParaRPr lang="en-US" dirty="0"/>
          </a:p>
        </p:txBody>
      </p:sp>
      <p:sp>
        <p:nvSpPr>
          <p:cNvPr id="8" name="Right Arrow Callout 7"/>
          <p:cNvSpPr/>
          <p:nvPr/>
        </p:nvSpPr>
        <p:spPr>
          <a:xfrm>
            <a:off x="838200" y="5664200"/>
            <a:ext cx="4210050" cy="733425"/>
          </a:xfrm>
          <a:prstGeom prst="rightArrowCallout">
            <a:avLst/>
          </a:prstGeom>
          <a:solidFill>
            <a:srgbClr val="4472C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43325" y="1499979"/>
            <a:ext cx="189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Peoples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1446936"/>
            <a:ext cx="215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Information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Systems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 result for people icon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08050"/>
            <a:ext cx="1254125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eport icon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435" y="1446936"/>
            <a:ext cx="1524864" cy="15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1019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ระบบสารสนเทศแบบประมวล</a:t>
            </a:r>
            <a:r>
              <a:rPr lang="th-TH" dirty="0" smtClean="0"/>
              <a:t>รายการ</a:t>
            </a:r>
            <a:br>
              <a:rPr lang="th-TH" dirty="0" smtClean="0"/>
            </a:br>
            <a:r>
              <a:rPr lang="en-US" dirty="0" smtClean="0"/>
              <a:t>(Transaction Processing Systems : TPS)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543550" cy="4530725"/>
          </a:xfrm>
        </p:spPr>
        <p:txBody>
          <a:bodyPr/>
          <a:lstStyle/>
          <a:p>
            <a:r>
              <a:rPr lang="th-TH" dirty="0" smtClean="0"/>
              <a:t>เป็นระบบที่ประมวลผลข้อมูลที่เกิดจากการปฏิบัติ</a:t>
            </a:r>
            <a:r>
              <a:rPr lang="th-TH" sz="3200" b="1" dirty="0" smtClean="0">
                <a:solidFill>
                  <a:srgbClr val="FF3300"/>
                </a:solidFill>
              </a:rPr>
              <a:t>งานประจำ          </a:t>
            </a:r>
            <a:r>
              <a:rPr lang="th-TH" dirty="0" smtClean="0"/>
              <a:t>ขององค์กร</a:t>
            </a:r>
            <a:r>
              <a:rPr lang="en-US" dirty="0" smtClean="0"/>
              <a:t> </a:t>
            </a:r>
            <a:r>
              <a:rPr lang="th-TH" dirty="0" smtClean="0"/>
              <a:t>                            โดยพนักงานระดับปฏิบัติการ </a:t>
            </a:r>
          </a:p>
          <a:p>
            <a:r>
              <a:rPr lang="th-TH" dirty="0" smtClean="0"/>
              <a:t>เช่น การขายสินค้า การเชคอิน</a:t>
            </a:r>
            <a:r>
              <a:rPr lang="en-US" dirty="0" smtClean="0"/>
              <a:t>-       </a:t>
            </a:r>
            <a:r>
              <a:rPr lang="th-TH" dirty="0" smtClean="0"/>
              <a:t>เชคเอาท์ของแขกในโรงแรม</a:t>
            </a:r>
            <a:endParaRPr lang="en-US" dirty="0"/>
          </a:p>
        </p:txBody>
      </p:sp>
      <p:pic>
        <p:nvPicPr>
          <p:cNvPr id="3076" name="Picture 4" descr="Image result for hotel chec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20899"/>
            <a:ext cx="5534025" cy="395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4601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ระบบสารสนเทศเพื่อการจัดการ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(Management Information System : MIS)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334000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คือระบบที่รวบรวมข้อมูลจาก </a:t>
            </a:r>
            <a:r>
              <a:rPr lang="en-US" dirty="0" smtClean="0"/>
              <a:t>TPS </a:t>
            </a:r>
            <a:r>
              <a:rPr lang="th-TH" dirty="0" smtClean="0"/>
              <a:t>มาสรุปเป็นข้อมูลสารสนเทศ             เพื่อทำให้ผู้บริหารระดับกลางสามารถบริหารงานได้อย่างมีประสิทธิภาพ</a:t>
            </a:r>
          </a:p>
          <a:p>
            <a:pPr marL="0" indent="0">
              <a:buNone/>
            </a:pPr>
            <a:r>
              <a:rPr lang="th-TH" dirty="0" smtClean="0"/>
              <a:t>เช่น ยอดขายรายวัน เดือน ปี หรือสรุปยอดการจองห้องพักผ่านช่องทางต่าง ๆ เป็นต้น</a:t>
            </a:r>
          </a:p>
        </p:txBody>
      </p:sp>
      <p:pic>
        <p:nvPicPr>
          <p:cNvPr id="5122" name="Picture 2" descr="Image result for 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70" y="1825623"/>
            <a:ext cx="5340626" cy="51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9798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ระบบสนับสนุนการตัดสินใจ</a:t>
            </a:r>
            <a:br>
              <a:rPr lang="th-TH" dirty="0" smtClean="0"/>
            </a:br>
            <a:r>
              <a:rPr lang="en-US" dirty="0" smtClean="0"/>
              <a:t>(Decision Support System : DSS)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พัฒนาขึ้นมาจาก </a:t>
            </a:r>
            <a:r>
              <a:rPr lang="en-US" dirty="0" smtClean="0"/>
              <a:t>MIS </a:t>
            </a:r>
            <a:r>
              <a:rPr lang="th-TH" dirty="0" smtClean="0"/>
              <a:t>อีกขั้นหนึ่ง เพื่อช่วยให้การ</a:t>
            </a:r>
            <a:r>
              <a:rPr lang="th-TH" dirty="0" smtClean="0"/>
              <a:t>ตัดสินใจด้านกลยุทธ์ขององค์กร โดยผู้บริหาร</a:t>
            </a:r>
            <a:r>
              <a:rPr lang="th-TH" dirty="0" smtClean="0"/>
              <a:t>ระดับอาวุโสมีประสิทธิภาพมากยิ่งขึ้น </a:t>
            </a:r>
            <a:r>
              <a:rPr lang="th-TH" dirty="0" smtClean="0"/>
              <a:t> โดยอาศัยทั้งปัจจัยภายใน</a:t>
            </a:r>
            <a:r>
              <a:rPr lang="th-TH" dirty="0" smtClean="0"/>
              <a:t>และภายนอกมาประกอบ </a:t>
            </a:r>
          </a:p>
          <a:p>
            <a:pPr marL="0" indent="0">
              <a:buNone/>
            </a:pPr>
            <a:r>
              <a:rPr lang="th-TH" dirty="0" smtClean="0"/>
              <a:t>ปัจจุบันเริ่มมีการ</a:t>
            </a:r>
            <a:r>
              <a:rPr lang="th-TH" dirty="0" smtClean="0"/>
              <a:t>ใช้เทคโนโลยี       การจัดการข้อมูลขนาดใหญ่ </a:t>
            </a:r>
            <a:r>
              <a:rPr lang="en-US" dirty="0" smtClean="0"/>
              <a:t>(Big Data) </a:t>
            </a:r>
            <a:r>
              <a:rPr lang="th-TH" dirty="0" smtClean="0"/>
              <a:t>มาช่วยในการวิเคราะห์</a:t>
            </a:r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870722"/>
            <a:ext cx="5924550" cy="44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49057"/>
            <a:ext cx="12192000" cy="501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bg1">
                    <a:lumMod val="85000"/>
                  </a:schemeClr>
                </a:solidFill>
              </a:rPr>
              <a:t>ความเสี่ยงในการ</a:t>
            </a:r>
            <a:r>
              <a:rPr lang="th-TH" sz="2400" dirty="0" smtClean="0">
                <a:solidFill>
                  <a:schemeClr val="bg1">
                    <a:lumMod val="85000"/>
                  </a:schemeClr>
                </a:solidFill>
              </a:rPr>
              <a:t>ตัดสินใจ </a:t>
            </a:r>
            <a:r>
              <a:rPr lang="th-TH" sz="2400" dirty="0">
                <a:solidFill>
                  <a:schemeClr val="bg1">
                    <a:lumMod val="85000"/>
                  </a:schemeClr>
                </a:solidFill>
              </a:rPr>
              <a:t>= 1 / สารสนเทศที่มีอยู่ในมือ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0541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ระบบสารสนเทศเพื่อผู้บริหาร</a:t>
            </a:r>
            <a:r>
              <a:rPr lang="th-TH" dirty="0" smtClean="0"/>
              <a:t>ระดับสูง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(Executive Information System : EIS)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เป็นระบบที่พัฒนาต่อมาจาก </a:t>
            </a:r>
            <a:r>
              <a:rPr lang="en-US" dirty="0" smtClean="0"/>
              <a:t>DSS </a:t>
            </a:r>
            <a:r>
              <a:rPr lang="th-TH" dirty="0" smtClean="0"/>
              <a:t>เพื่อใช้สำหรับผู้บริหารระดับสูงโดยเฉพาะ ใช้สำหรับช่วยตัดสินใจแก้ปัญหาและวางกลยุทธ์ขององค์กร</a:t>
            </a:r>
            <a:endParaRPr lang="en-US" dirty="0"/>
          </a:p>
        </p:txBody>
      </p:sp>
      <p:pic>
        <p:nvPicPr>
          <p:cNvPr id="1030" name="Picture 6" descr="Image result for mark zuckerberg presentation big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190750"/>
            <a:ext cx="5721640" cy="38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01116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ระบบสารสนเทศภูมิศาสตร์</a:t>
            </a:r>
            <a:br>
              <a:rPr lang="th-TH" dirty="0"/>
            </a:br>
            <a:r>
              <a:rPr lang="en-US" dirty="0"/>
              <a:t>(Geographic Information </a:t>
            </a:r>
            <a:r>
              <a:rPr lang="en-US" dirty="0" smtClean="0"/>
              <a:t>System</a:t>
            </a:r>
            <a:r>
              <a:rPr lang="th-TH" dirty="0" smtClean="0"/>
              <a:t> </a:t>
            </a:r>
            <a:r>
              <a:rPr lang="en-US" dirty="0" smtClean="0"/>
              <a:t>:GIS)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ใช้ประมวลผลข้อมูลที่สัมพันธ์กับพื้นที่ </a:t>
            </a:r>
            <a:r>
              <a:rPr lang="en-US" dirty="0" smtClean="0"/>
              <a:t>(Spatial) </a:t>
            </a:r>
            <a:r>
              <a:rPr lang="th-TH" dirty="0" smtClean="0"/>
              <a:t>เพื่อวิเคราะห์ข้อมูลในระดับพื้นที่ </a:t>
            </a:r>
          </a:p>
          <a:p>
            <a:pPr marL="0" indent="0">
              <a:buNone/>
            </a:pPr>
            <a:r>
              <a:rPr lang="th-TH" dirty="0" smtClean="0"/>
              <a:t>เช่น </a:t>
            </a:r>
            <a:r>
              <a:rPr lang="th-TH" dirty="0"/>
              <a:t>การแพร่ขยายของโรคระบาด การ</a:t>
            </a:r>
            <a:r>
              <a:rPr lang="th-TH" dirty="0" smtClean="0"/>
              <a:t>เคลื่อนย้ายถิ่น</a:t>
            </a:r>
            <a:r>
              <a:rPr lang="th-TH" dirty="0"/>
              <a:t>ฐาน </a:t>
            </a:r>
            <a:r>
              <a:rPr lang="th-TH" dirty="0" smtClean="0"/>
              <a:t>การ</a:t>
            </a:r>
            <a:r>
              <a:rPr lang="th-TH" dirty="0"/>
              <a:t>บุกรุก</a:t>
            </a:r>
            <a:r>
              <a:rPr lang="th-TH" dirty="0" smtClean="0"/>
              <a:t>ทำลายป่า พื้นที่ภัยพิบัติ เป็นต้น</a:t>
            </a:r>
            <a:endParaRPr lang="en-US" dirty="0"/>
          </a:p>
        </p:txBody>
      </p:sp>
      <p:pic>
        <p:nvPicPr>
          <p:cNvPr id="2050" name="Picture 2" descr="Image result for gis flood map thail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t="12711" r="1083" b="1897"/>
          <a:stretch/>
        </p:blipFill>
        <p:spPr bwMode="auto">
          <a:xfrm>
            <a:off x="6169256" y="2405061"/>
            <a:ext cx="6022744" cy="33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7957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ปัญญาประดิษฐ์</a:t>
            </a:r>
            <a:br>
              <a:rPr lang="th-TH" dirty="0" smtClean="0"/>
            </a:br>
            <a:r>
              <a:rPr lang="en-US" dirty="0" smtClean="0"/>
              <a:t>(Artificial Intelligence : AI)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162550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ระบบที่ทำ</a:t>
            </a:r>
            <a:r>
              <a:rPr lang="th-TH" dirty="0" smtClean="0"/>
              <a:t>ให้คอมพิวเตอร์มีความชาญฉลาดกลายเป็นผู้ชำนาญการใน</a:t>
            </a:r>
            <a:r>
              <a:rPr lang="th-TH" dirty="0"/>
              <a:t>สาขาใดสาขา</a:t>
            </a:r>
            <a:r>
              <a:rPr lang="th-TH" dirty="0" smtClean="0"/>
              <a:t>หนึ่งคล้าย</a:t>
            </a:r>
            <a:r>
              <a:rPr lang="th-TH" dirty="0"/>
              <a:t>กับ</a:t>
            </a:r>
            <a:r>
              <a:rPr lang="th-TH" dirty="0" smtClean="0"/>
              <a:t>มนุษย์</a:t>
            </a:r>
          </a:p>
          <a:p>
            <a:pPr marL="0" indent="0">
              <a:buNone/>
            </a:pPr>
            <a:r>
              <a:rPr lang="th-TH" dirty="0"/>
              <a:t>ถูก</a:t>
            </a:r>
            <a:r>
              <a:rPr lang="th-TH" dirty="0" smtClean="0"/>
              <a:t>ออกแบบมาเพื่อช่วย</a:t>
            </a:r>
            <a:r>
              <a:rPr lang="th-TH" dirty="0"/>
              <a:t>ในการ</a:t>
            </a:r>
            <a:r>
              <a:rPr lang="th-TH" dirty="0" smtClean="0"/>
              <a:t>ตัดสินใจเพื่อแก้ไขปัญหาได้ดียิ่งขึ้น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125661"/>
            <a:ext cx="5867768" cy="39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9395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590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BoonJot</vt:lpstr>
      <vt:lpstr>Cloud</vt:lpstr>
      <vt:lpstr>Office Theme</vt:lpstr>
      <vt:lpstr>บทที่ 5 ระบบสารสนเทศ (Information System)</vt:lpstr>
      <vt:lpstr>ระบบสารสนเทศ (Information System)</vt:lpstr>
      <vt:lpstr>ประเภทของระบบสารสนเทศ</vt:lpstr>
      <vt:lpstr>ระบบสารสนเทศแบบประมวลรายการ (Transaction Processing Systems : TPS)</vt:lpstr>
      <vt:lpstr>ระบบสารสนเทศเพื่อการจัดการ  (Management Information System : MIS)</vt:lpstr>
      <vt:lpstr>ระบบสนับสนุนการตัดสินใจ (Decision Support System : DSS)</vt:lpstr>
      <vt:lpstr>ระบบสารสนเทศเพื่อผู้บริหารระดับสูง (Executive Information System : EIS)</vt:lpstr>
      <vt:lpstr>ระบบสารสนเทศภูมิศาสตร์ (Geographic Information System :GIS)</vt:lpstr>
      <vt:lpstr>ปัญญาประดิษฐ์ (Artificial Intelligence : AI)</vt:lpstr>
      <vt:lpstr>ระบบสำนักงานอัตโนมัติ (Office Automation System)</vt:lpstr>
      <vt:lpstr>การนำระบบสารสนเทศไปประยุกต์ใช้</vt:lpstr>
      <vt:lpstr>ด้านการศึกษา</vt:lpstr>
      <vt:lpstr>ด้านการแพทย์</vt:lpstr>
      <vt:lpstr>ด้านโทรคมนาคมและการสื่อสาร </vt:lpstr>
      <vt:lpstr>ด้านวิทยาศาสตร์</vt:lpstr>
      <vt:lpstr>ด้านการออกแบบผลิตภัณฑ์ </vt:lpstr>
      <vt:lpstr>ด้านการท่องเที่ยว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111</cp:revision>
  <dcterms:created xsi:type="dcterms:W3CDTF">2018-11-26T03:59:31Z</dcterms:created>
  <dcterms:modified xsi:type="dcterms:W3CDTF">2019-01-07T17:08:58Z</dcterms:modified>
</cp:coreProperties>
</file>