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9" r:id="rId9"/>
    <p:sldId id="290" r:id="rId10"/>
    <p:sldId id="291" r:id="rId11"/>
    <p:sldId id="295" r:id="rId12"/>
    <p:sldId id="281" r:id="rId13"/>
    <p:sldId id="296" r:id="rId14"/>
    <p:sldId id="294" r:id="rId15"/>
    <p:sldId id="285" r:id="rId16"/>
    <p:sldId id="293" r:id="rId17"/>
    <p:sldId id="286" r:id="rId18"/>
    <p:sldId id="297" r:id="rId19"/>
    <p:sldId id="29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C100E"/>
    <a:srgbClr val="171717"/>
    <a:srgbClr val="10121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335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202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7362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7659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4497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124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1763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6929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160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333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522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449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352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0648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628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57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83F05E6-C37C-4A4F-AF02-28D02E7E5B56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56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83F05E6-C37C-4A4F-AF02-28D02E7E5B56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9961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8243" y="2025333"/>
            <a:ext cx="9629775" cy="3077169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66FF33"/>
                </a:solidFill>
              </a:rPr>
              <a:t>Lab 03 : </a:t>
            </a:r>
            <a:r>
              <a:rPr lang="th-TH" b="1" dirty="0" smtClean="0">
                <a:solidFill>
                  <a:srgbClr val="66FF33"/>
                </a:solidFill>
              </a:rPr>
              <a:t>แบบสอบถามออนไลน์ </a:t>
            </a:r>
            <a:r>
              <a:rPr lang="en-US" b="1" dirty="0" smtClean="0">
                <a:solidFill>
                  <a:srgbClr val="66FF33"/>
                </a:solidFill>
              </a:rPr>
              <a:t>(Google Form)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sz="3600" i="1" dirty="0" smtClean="0"/>
              <a:t>ทท</a:t>
            </a:r>
            <a:r>
              <a:rPr lang="en-US" sz="3600" i="1" dirty="0" smtClean="0"/>
              <a:t>101</a:t>
            </a:r>
            <a:r>
              <a:rPr lang="th-TH" sz="3600" i="1" dirty="0" smtClean="0"/>
              <a:t> </a:t>
            </a:r>
            <a:r>
              <a:rPr lang="th-TH" sz="3600" i="1" dirty="0"/>
              <a:t>เทคโนโลยีสารสนเทศ</a:t>
            </a:r>
            <a:r>
              <a:rPr lang="th-TH" sz="3600" i="1" dirty="0" smtClean="0"/>
              <a:t>และ</a:t>
            </a:r>
            <a:r>
              <a:rPr lang="th-TH" sz="3600" i="1" dirty="0" smtClean="0"/>
              <a:t>นวัตกรรม</a:t>
            </a:r>
            <a:r>
              <a:rPr lang="th-TH" sz="3600" i="1" dirty="0" smtClean="0"/>
              <a:t>การ</a:t>
            </a:r>
            <a:r>
              <a:rPr lang="th-TH" sz="3600" i="1" dirty="0"/>
              <a:t>สื่อสาร </a:t>
            </a:r>
            <a:r>
              <a:rPr lang="th-TH" sz="3600" i="1" dirty="0" smtClean="0"/>
              <a:t>               ทางการ</a:t>
            </a:r>
            <a:r>
              <a:rPr lang="th-TH" sz="3600" i="1" dirty="0"/>
              <a:t>ท่องเที่ยว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5344160"/>
            <a:ext cx="8915399" cy="1285240"/>
          </a:xfrm>
        </p:spPr>
        <p:txBody>
          <a:bodyPr>
            <a:noAutofit/>
          </a:bodyPr>
          <a:lstStyle/>
          <a:p>
            <a:pPr algn="r"/>
            <a:r>
              <a:rPr lang="th-TH" sz="3200" dirty="0" smtClean="0">
                <a:solidFill>
                  <a:schemeClr val="tx1">
                    <a:lumMod val="95000"/>
                  </a:schemeClr>
                </a:solidFill>
              </a:rPr>
              <a:t>อาจารย์อภิพงศ์   </a:t>
            </a:r>
            <a:r>
              <a:rPr lang="th-TH" sz="3200" dirty="0" err="1" smtClean="0">
                <a:solidFill>
                  <a:schemeClr val="tx1">
                    <a:lumMod val="95000"/>
                  </a:schemeClr>
                </a:solidFill>
              </a:rPr>
              <a:t>ปิง</a:t>
            </a:r>
            <a:r>
              <a:rPr lang="th-TH" sz="3200" dirty="0" smtClean="0">
                <a:solidFill>
                  <a:schemeClr val="tx1">
                    <a:lumMod val="95000"/>
                  </a:schemeClr>
                </a:solidFill>
              </a:rPr>
              <a:t>ยศ</a:t>
            </a:r>
          </a:p>
          <a:p>
            <a:pPr algn="r"/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apipong.ping@gmail.com</a:t>
            </a:r>
            <a:endParaRPr lang="th-TH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6" name="Picture 2" descr="Image result for google 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879" y="0"/>
            <a:ext cx="6614795" cy="220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0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26160"/>
          </a:xfrm>
        </p:spPr>
        <p:txBody>
          <a:bodyPr>
            <a:normAutofit/>
          </a:bodyPr>
          <a:lstStyle/>
          <a:p>
            <a:r>
              <a:rPr lang="th-TH" sz="4400" b="1" dirty="0"/>
              <a:t>ประเภทของ</a:t>
            </a:r>
            <a:r>
              <a:rPr lang="th-TH" sz="4400" b="1" dirty="0" smtClean="0"/>
              <a:t>คำถาม</a:t>
            </a:r>
            <a:r>
              <a:rPr lang="en-US" sz="4400" b="1" dirty="0" smtClean="0"/>
              <a:t> (</a:t>
            </a:r>
            <a:r>
              <a:rPr lang="th-TH" sz="4400" b="1" dirty="0" smtClean="0"/>
              <a:t>ต่อ</a:t>
            </a:r>
            <a:r>
              <a:rPr lang="en-US" sz="4400" b="1" dirty="0" smtClean="0"/>
              <a:t>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3220720"/>
            <a:ext cx="10349547" cy="3383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66FF33"/>
                </a:solidFill>
              </a:rPr>
              <a:t>วันที่ (</a:t>
            </a:r>
            <a:r>
              <a:rPr lang="en-US" sz="3200" b="1" dirty="0">
                <a:solidFill>
                  <a:srgbClr val="66FF33"/>
                </a:solidFill>
              </a:rPr>
              <a:t>Date) </a:t>
            </a:r>
            <a:endParaRPr lang="en-US" sz="3200" b="1" dirty="0" smtClean="0">
              <a:solidFill>
                <a:srgbClr val="66FF33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66FF33"/>
                </a:solidFill>
              </a:rPr>
              <a:t>	</a:t>
            </a:r>
            <a:r>
              <a:rPr lang="th-TH" sz="3200" b="1" dirty="0" smtClean="0">
                <a:solidFill>
                  <a:schemeClr val="tx1">
                    <a:lumMod val="95000"/>
                  </a:schemeClr>
                </a:solidFill>
              </a:rPr>
              <a:t>เป็น</a:t>
            </a:r>
            <a:r>
              <a:rPr lang="th-TH" sz="3200" b="1" dirty="0">
                <a:solidFill>
                  <a:schemeClr val="tx1">
                    <a:lumMod val="95000"/>
                  </a:schemeClr>
                </a:solidFill>
              </a:rPr>
              <a:t>การเรียกใช้งานปฏิทิน เพื่อระบุวัน/เดือน/ปี </a:t>
            </a:r>
            <a:endParaRPr lang="en-US" sz="32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th-TH" sz="3200" b="1" dirty="0" smtClean="0">
                <a:solidFill>
                  <a:schemeClr val="tx1">
                    <a:lumMod val="95000"/>
                  </a:schemeClr>
                </a:solidFill>
              </a:rPr>
              <a:t>เช่น </a:t>
            </a:r>
            <a:r>
              <a:rPr lang="th-TH" sz="3200" b="1" dirty="0">
                <a:solidFill>
                  <a:schemeClr val="tx1">
                    <a:lumMod val="95000"/>
                  </a:schemeClr>
                </a:solidFill>
              </a:rPr>
              <a:t>วัน</a:t>
            </a:r>
            <a:r>
              <a:rPr lang="th-TH" sz="3200" b="1" dirty="0" smtClean="0">
                <a:solidFill>
                  <a:schemeClr val="tx1">
                    <a:lumMod val="95000"/>
                  </a:schemeClr>
                </a:solidFill>
              </a:rPr>
              <a:t>เกิด</a:t>
            </a:r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h-TH" sz="3200" b="1" dirty="0" smtClean="0">
                <a:solidFill>
                  <a:schemeClr val="tx1">
                    <a:lumMod val="95000"/>
                  </a:schemeClr>
                </a:solidFill>
              </a:rPr>
              <a:t>วันเชคอิน</a:t>
            </a:r>
            <a:endParaRPr lang="th-TH" sz="3200" b="1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rgbClr val="66FF33"/>
                </a:solidFill>
              </a:rPr>
              <a:t>เวลา (</a:t>
            </a:r>
            <a:r>
              <a:rPr lang="en-US" sz="3200" b="1" dirty="0">
                <a:solidFill>
                  <a:srgbClr val="66FF33"/>
                </a:solidFill>
              </a:rPr>
              <a:t>Time) </a:t>
            </a:r>
            <a:endParaRPr lang="th-TH" sz="3200" b="1" dirty="0" smtClean="0">
              <a:solidFill>
                <a:srgbClr val="66FF33"/>
              </a:solidFill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rgbClr val="66FF33"/>
                </a:solidFill>
              </a:rPr>
              <a:t>	</a:t>
            </a:r>
            <a:r>
              <a:rPr lang="th-TH" sz="3200" b="1" dirty="0" smtClean="0">
                <a:solidFill>
                  <a:schemeClr val="tx1">
                    <a:lumMod val="95000"/>
                  </a:schemeClr>
                </a:solidFill>
              </a:rPr>
              <a:t>เป็น</a:t>
            </a:r>
            <a:r>
              <a:rPr lang="th-TH" sz="3200" b="1" dirty="0">
                <a:solidFill>
                  <a:schemeClr val="tx1">
                    <a:lumMod val="95000"/>
                  </a:schemeClr>
                </a:solidFill>
              </a:rPr>
              <a:t>การระบุ</a:t>
            </a:r>
            <a:r>
              <a:rPr lang="th-TH" sz="3200" b="1" dirty="0" smtClean="0">
                <a:solidFill>
                  <a:schemeClr val="tx1">
                    <a:lumMod val="95000"/>
                  </a:schemeClr>
                </a:solidFill>
              </a:rPr>
              <a:t>เวลาหรือช่วงเวลา </a:t>
            </a:r>
            <a:r>
              <a:rPr lang="th-TH" sz="3200" b="1" dirty="0">
                <a:solidFill>
                  <a:schemeClr val="tx1">
                    <a:lumMod val="95000"/>
                  </a:schemeClr>
                </a:solidFill>
              </a:rPr>
              <a:t>เช่น เวลาที่</a:t>
            </a:r>
            <a:r>
              <a:rPr lang="th-TH" sz="3200" b="1" dirty="0" smtClean="0">
                <a:solidFill>
                  <a:schemeClr val="tx1">
                    <a:lumMod val="95000"/>
                  </a:schemeClr>
                </a:solidFill>
              </a:rPr>
              <a:t>เข้าเชคอิน </a:t>
            </a:r>
            <a:endParaRPr lang="th-TH" sz="3200" b="1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9295" y="1528762"/>
            <a:ext cx="11328400" cy="1326197"/>
          </a:xfrm>
          <a:prstGeom prst="rect">
            <a:avLst/>
          </a:prstGeom>
          <a:solidFill>
            <a:srgbClr val="92D050">
              <a:alpha val="6117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th-TH" sz="4000" b="1" dirty="0" smtClean="0"/>
              <a:t>กลุ่มวัน</a:t>
            </a:r>
            <a:r>
              <a:rPr lang="en-US" sz="4000" b="1" dirty="0" smtClean="0"/>
              <a:t>/</a:t>
            </a:r>
            <a:r>
              <a:rPr lang="th-TH" sz="4000" b="1" dirty="0" smtClean="0"/>
              <a:t>เวลา (</a:t>
            </a:r>
            <a:r>
              <a:rPr lang="en-US" sz="4000" b="1" dirty="0" smtClean="0"/>
              <a:t>Date/Time</a:t>
            </a:r>
            <a:r>
              <a:rPr lang="th-TH" sz="4000" b="1" dirty="0" smtClean="0"/>
              <a:t>)</a:t>
            </a:r>
            <a:endParaRPr lang="en-US" sz="40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8923465" y="558800"/>
            <a:ext cx="3119120" cy="31191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545" y="609600"/>
            <a:ext cx="2939449" cy="294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627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7280"/>
          </a:xfrm>
        </p:spPr>
        <p:txBody>
          <a:bodyPr/>
          <a:lstStyle/>
          <a:p>
            <a:r>
              <a:rPr lang="th-TH" dirty="0" smtClean="0"/>
              <a:t>การส่งแบบสอบถามออนไลน์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800"/>
            <a:ext cx="12192000" cy="5154274"/>
          </a:xfrm>
        </p:spPr>
      </p:pic>
      <p:sp>
        <p:nvSpPr>
          <p:cNvPr id="5" name="Rectangle 4"/>
          <p:cNvSpPr/>
          <p:nvPr/>
        </p:nvSpPr>
        <p:spPr>
          <a:xfrm>
            <a:off x="10424159" y="1892300"/>
            <a:ext cx="1127761" cy="4978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0485120" y="955040"/>
            <a:ext cx="751840" cy="9245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94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893" y="101600"/>
            <a:ext cx="9905998" cy="190500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การส่งแบบฟอร์มโดยใช้ลิงก์</a:t>
            </a:r>
            <a:endParaRPr lang="th-TH" sz="44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92" y="1515664"/>
            <a:ext cx="9210713" cy="51492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45839" y="3420664"/>
            <a:ext cx="1127761" cy="4978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830320" y="2455268"/>
            <a:ext cx="751840" cy="9245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22399" y="5483144"/>
            <a:ext cx="1940561" cy="4978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00159" y="5869224"/>
            <a:ext cx="1127761" cy="4978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453" y="-81280"/>
            <a:ext cx="9905998" cy="1341120"/>
          </a:xfrm>
        </p:spPr>
        <p:txBody>
          <a:bodyPr/>
          <a:lstStyle/>
          <a:p>
            <a:r>
              <a:rPr lang="th-TH" dirty="0" smtClean="0"/>
              <a:t>การเพิ่มผู้ร่วมงาน </a:t>
            </a:r>
            <a:r>
              <a:rPr lang="en-US" dirty="0" smtClean="0"/>
              <a:t>(Collaborator)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1" y="1092200"/>
            <a:ext cx="5885301" cy="5257800"/>
          </a:xfrm>
        </p:spPr>
      </p:pic>
      <p:sp>
        <p:nvSpPr>
          <p:cNvPr id="5" name="Rectangle 4"/>
          <p:cNvSpPr/>
          <p:nvPr/>
        </p:nvSpPr>
        <p:spPr>
          <a:xfrm>
            <a:off x="826453" y="5737144"/>
            <a:ext cx="1940561" cy="4978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796733" y="4812584"/>
            <a:ext cx="751840" cy="9245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5"/>
          <a:stretch/>
        </p:blipFill>
        <p:spPr>
          <a:xfrm>
            <a:off x="6530825" y="1885721"/>
            <a:ext cx="5661175" cy="44642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63093" y="2787292"/>
            <a:ext cx="4954587" cy="3521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0168573" y="1862732"/>
            <a:ext cx="751840" cy="9245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24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1520"/>
            <a:ext cx="12027858" cy="485648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12420"/>
            <a:ext cx="9905998" cy="1249680"/>
          </a:xfrm>
        </p:spPr>
        <p:txBody>
          <a:bodyPr>
            <a:normAutofit/>
          </a:bodyPr>
          <a:lstStyle/>
          <a:p>
            <a:r>
              <a:rPr lang="th-TH" sz="4400" dirty="0" smtClean="0"/>
              <a:t>การสร้าง </a:t>
            </a:r>
            <a:r>
              <a:rPr lang="en-US" sz="4400" dirty="0" smtClean="0"/>
              <a:t>QR Code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421120" y="1115060"/>
            <a:ext cx="6228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www.qr-code-generator.com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03200" y="3703320"/>
            <a:ext cx="789432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5336540"/>
            <a:ext cx="7792720" cy="4978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849360" y="6210300"/>
            <a:ext cx="1422400" cy="4978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Off-page Connector 10"/>
          <p:cNvSpPr/>
          <p:nvPr/>
        </p:nvSpPr>
        <p:spPr>
          <a:xfrm>
            <a:off x="1778000" y="3037840"/>
            <a:ext cx="599440" cy="66548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77440" y="3037840"/>
            <a:ext cx="2143760" cy="538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Copy URL </a:t>
            </a:r>
            <a:r>
              <a:rPr lang="th-TH" dirty="0" smtClean="0"/>
              <a:t>มาใส่</a:t>
            </a:r>
            <a:endParaRPr lang="en-US" dirty="0"/>
          </a:p>
        </p:txBody>
      </p:sp>
      <p:sp>
        <p:nvSpPr>
          <p:cNvPr id="13" name="Flowchart: Off-page Connector 12"/>
          <p:cNvSpPr/>
          <p:nvPr/>
        </p:nvSpPr>
        <p:spPr>
          <a:xfrm>
            <a:off x="4221480" y="4668520"/>
            <a:ext cx="599440" cy="66548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Flowchart: Off-page Connector 13"/>
          <p:cNvSpPr/>
          <p:nvPr/>
        </p:nvSpPr>
        <p:spPr>
          <a:xfrm>
            <a:off x="9616440" y="5506720"/>
            <a:ext cx="599440" cy="66548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188898" y="5501640"/>
            <a:ext cx="2143760" cy="538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Download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38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233680"/>
            <a:ext cx="10725467" cy="853440"/>
          </a:xfrm>
        </p:spPr>
        <p:txBody>
          <a:bodyPr>
            <a:normAutofit/>
          </a:bodyPr>
          <a:lstStyle/>
          <a:p>
            <a:r>
              <a:rPr lang="th-TH" sz="4400" b="1" dirty="0"/>
              <a:t>การดูผลและวิเคราะห์ผลของการตอบ</a:t>
            </a:r>
            <a:r>
              <a:rPr lang="th-TH" sz="4400" b="1" dirty="0" smtClean="0"/>
              <a:t>แบบสอบถาม</a:t>
            </a:r>
            <a:endParaRPr lang="th-TH" sz="4400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46" y="1087120"/>
            <a:ext cx="10877854" cy="577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072880" y="4815840"/>
            <a:ext cx="3119120" cy="92456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66FF33"/>
                </a:solidFill>
              </a:rPr>
              <a:t>CHART</a:t>
            </a:r>
            <a:endParaRPr lang="en-US" sz="3200" dirty="0">
              <a:solidFill>
                <a:srgbClr val="66FF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4613" y="1645920"/>
            <a:ext cx="1632267" cy="4336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305040" y="1087120"/>
            <a:ext cx="426720" cy="5943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52400"/>
            <a:ext cx="10745787" cy="822960"/>
          </a:xfrm>
        </p:spPr>
        <p:txBody>
          <a:bodyPr>
            <a:normAutofit/>
          </a:bodyPr>
          <a:lstStyle/>
          <a:p>
            <a:r>
              <a:rPr lang="th-TH" sz="4400" b="1" dirty="0"/>
              <a:t>การดูผลและวิเคราะห์ผลของการตอบแบบสอบถาม</a:t>
            </a:r>
            <a:endParaRPr lang="en-US" sz="4400" dirty="0"/>
          </a:p>
        </p:txBody>
      </p:sp>
      <p:pic>
        <p:nvPicPr>
          <p:cNvPr id="3074" name="Picture 2" descr="Image result for google form response sh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7334"/>
            <a:ext cx="12185138" cy="417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072880" y="4790440"/>
            <a:ext cx="3119120" cy="92456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66FF33"/>
                </a:solidFill>
              </a:rPr>
              <a:t>SHEET</a:t>
            </a:r>
            <a:endParaRPr lang="en-US" sz="3200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38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99612"/>
            <a:ext cx="8911687" cy="1280890"/>
          </a:xfrm>
        </p:spPr>
        <p:txBody>
          <a:bodyPr>
            <a:normAutofit/>
          </a:bodyPr>
          <a:lstStyle/>
          <a:p>
            <a:r>
              <a:rPr lang="th-TH" sz="5400" b="1" dirty="0" smtClean="0"/>
              <a:t>การบ้าน</a:t>
            </a:r>
            <a:r>
              <a:rPr lang="en-US" sz="5400" b="1" dirty="0" smtClean="0"/>
              <a:t> : </a:t>
            </a:r>
            <a:r>
              <a:rPr lang="th-TH" sz="5400" b="1" dirty="0" smtClean="0"/>
              <a:t>กำหนดสถานการณ์</a:t>
            </a:r>
            <a:endParaRPr lang="th-T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80502"/>
            <a:ext cx="10231120" cy="4950777"/>
          </a:xfrm>
        </p:spPr>
        <p:txBody>
          <a:bodyPr>
            <a:noAutofit/>
          </a:bodyPr>
          <a:lstStyle/>
          <a:p>
            <a:r>
              <a:rPr lang="th-TH" sz="3200" dirty="0" smtClean="0"/>
              <a:t>ให้นักศึกษาสร้างแบบสอบถาม</a:t>
            </a:r>
            <a:r>
              <a:rPr lang="th-TH" sz="3200" dirty="0" smtClean="0"/>
              <a:t>ออนไลน์</a:t>
            </a:r>
            <a:r>
              <a:rPr lang="en-US" sz="3200" dirty="0" smtClean="0"/>
              <a:t> </a:t>
            </a:r>
            <a:r>
              <a:rPr lang="th-TH" sz="3200" dirty="0" smtClean="0"/>
              <a:t>โดยกำหนดโจทย์คือให้สมมุติให้นักศึกษาเป็นเจ้าหน้าที่ฝ่ายลูกค้าสัมพันธ์ของ                  </a:t>
            </a:r>
            <a:r>
              <a:rPr lang="th-TH" sz="3200" dirty="0" smtClean="0">
                <a:solidFill>
                  <a:srgbClr val="FFFF00"/>
                </a:solidFill>
              </a:rPr>
              <a:t>“</a:t>
            </a:r>
            <a:r>
              <a:rPr lang="th-TH" sz="3600" b="1" dirty="0" smtClean="0">
                <a:solidFill>
                  <a:srgbClr val="FFFF00"/>
                </a:solidFill>
              </a:rPr>
              <a:t>ดอยมะเกี๋ยงรีสอร์ท” </a:t>
            </a:r>
            <a:r>
              <a:rPr lang="th-TH" sz="3200" dirty="0" smtClean="0"/>
              <a:t>ต้องการจะทำแบบสอบถามออนไลน์เพื่อสอบถามความพึงพอใจของลูกค้าที่เข้าพักผ่านช่องทางอีเมล</a:t>
            </a:r>
          </a:p>
          <a:p>
            <a:r>
              <a:rPr lang="th-TH" sz="3200" dirty="0" smtClean="0"/>
              <a:t>ให้นักศึกษาออกแบบแบบสอบถามดังกล่าว แล้วส่งแบบสอบถาม</a:t>
            </a:r>
            <a:r>
              <a:rPr lang="th-TH" sz="3200" dirty="0" smtClean="0">
                <a:solidFill>
                  <a:srgbClr val="FFFF00"/>
                </a:solidFill>
              </a:rPr>
              <a:t>ให้เพื่อนตอบจำนวน </a:t>
            </a:r>
            <a:r>
              <a:rPr lang="en-US" sz="3200" dirty="0" smtClean="0">
                <a:solidFill>
                  <a:srgbClr val="FFFF00"/>
                </a:solidFill>
              </a:rPr>
              <a:t>5 </a:t>
            </a:r>
            <a:r>
              <a:rPr lang="th-TH" sz="3200" dirty="0" smtClean="0">
                <a:solidFill>
                  <a:srgbClr val="FFFF00"/>
                </a:solidFill>
              </a:rPr>
              <a:t>คน</a:t>
            </a:r>
            <a:r>
              <a:rPr lang="th-TH" sz="32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th-TH" sz="3200" dirty="0" smtClean="0"/>
              <a:t>จากนั้นส่งเมลแบบสอบถามให้ผู้จัดการ (อาจารย์) ได้รับทราบ </a:t>
            </a:r>
            <a:r>
              <a:rPr lang="en-US" sz="3200" dirty="0" smtClean="0"/>
              <a:t>       </a:t>
            </a:r>
            <a:r>
              <a:rPr lang="th-TH" sz="3200" dirty="0" smtClean="0"/>
              <a:t>โดยใช้วิธีกำหนดเป็น</a:t>
            </a:r>
            <a:r>
              <a:rPr lang="th-TH" sz="3200" dirty="0" smtClean="0">
                <a:solidFill>
                  <a:srgbClr val="FFFF00"/>
                </a:solidFill>
              </a:rPr>
              <a:t>ผู้ร่วมงาน </a:t>
            </a:r>
            <a:r>
              <a:rPr lang="en-US" sz="3200" dirty="0" smtClean="0">
                <a:solidFill>
                  <a:srgbClr val="FFFF00"/>
                </a:solidFill>
              </a:rPr>
              <a:t>(Collaborator)</a:t>
            </a:r>
            <a:endParaRPr lang="th-TH" sz="3200" dirty="0" smtClean="0">
              <a:solidFill>
                <a:srgbClr val="FFFF00"/>
              </a:solidFill>
            </a:endParaRPr>
          </a:p>
          <a:p>
            <a:endParaRPr lang="en-US" sz="3200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/>
              <a:t>การบ้าน</a:t>
            </a:r>
            <a:r>
              <a:rPr lang="en-US" sz="4800" b="1" dirty="0"/>
              <a:t> : </a:t>
            </a:r>
            <a:r>
              <a:rPr lang="th-TH" sz="4800" b="1" dirty="0" smtClean="0"/>
              <a:t>ข้อกำหนด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62481"/>
            <a:ext cx="9905998" cy="3820160"/>
          </a:xfrm>
        </p:spPr>
        <p:txBody>
          <a:bodyPr>
            <a:normAutofit/>
          </a:bodyPr>
          <a:lstStyle/>
          <a:p>
            <a:r>
              <a:rPr lang="th-TH" sz="3200" dirty="0"/>
              <a:t>ตั้งชื่อฟอร์มและหัวเรื่องอีเมลเป็น                                    				</a:t>
            </a:r>
            <a:r>
              <a:rPr lang="th-TH" sz="3200" i="1" dirty="0">
                <a:solidFill>
                  <a:srgbClr val="66FF33"/>
                </a:solidFill>
              </a:rPr>
              <a:t>ทท</a:t>
            </a:r>
            <a:r>
              <a:rPr lang="en-US" sz="3200" i="1" dirty="0">
                <a:solidFill>
                  <a:srgbClr val="66FF33"/>
                </a:solidFill>
              </a:rPr>
              <a:t>101 lab03 </a:t>
            </a:r>
            <a:r>
              <a:rPr lang="en-US" sz="3200" i="1" dirty="0" err="1">
                <a:solidFill>
                  <a:srgbClr val="66FF33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GoogleForm</a:t>
            </a:r>
            <a:r>
              <a:rPr lang="th-TH" sz="3200" i="1" dirty="0">
                <a:solidFill>
                  <a:srgbClr val="66FF33"/>
                </a:solidFill>
              </a:rPr>
              <a:t> รหัสนศ.</a:t>
            </a:r>
          </a:p>
          <a:p>
            <a:r>
              <a:rPr lang="th-TH" sz="3200" dirty="0" smtClean="0"/>
              <a:t>แนบลิงก์ของผู้ร่วมงาน (</a:t>
            </a:r>
            <a:r>
              <a:rPr lang="en-US" sz="3200" dirty="0" smtClean="0"/>
              <a:t>Collaborator</a:t>
            </a:r>
            <a:r>
              <a:rPr lang="th-TH" sz="3200" dirty="0" smtClean="0"/>
              <a:t>) </a:t>
            </a:r>
            <a:endParaRPr lang="th-TH" sz="3200" dirty="0"/>
          </a:p>
          <a:p>
            <a:pPr marL="0" indent="0">
              <a:buNone/>
            </a:pPr>
            <a:r>
              <a:rPr lang="th-TH" sz="3200" dirty="0"/>
              <a:t>	</a:t>
            </a:r>
            <a:r>
              <a:rPr lang="th-TH" sz="3200" dirty="0" smtClean="0"/>
              <a:t>ส่งมา</a:t>
            </a:r>
            <a:r>
              <a:rPr lang="th-TH" sz="3200" dirty="0"/>
              <a:t>ที่อีเมลของอาจารย์ </a:t>
            </a:r>
            <a:r>
              <a:rPr lang="en-US" sz="3200" dirty="0">
                <a:solidFill>
                  <a:srgbClr val="66FF33"/>
                </a:solidFill>
              </a:rPr>
              <a:t>apipong.ping@gmail.com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2985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just do it me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5"/>
          <a:stretch/>
        </p:blipFill>
        <p:spPr bwMode="auto">
          <a:xfrm>
            <a:off x="-1" y="0"/>
            <a:ext cx="694316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46240" y="0"/>
            <a:ext cx="5445760" cy="6858000"/>
          </a:xfrm>
          <a:prstGeom prst="rect">
            <a:avLst/>
          </a:prstGeom>
          <a:solidFill>
            <a:srgbClr val="0C1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9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Google Form </a:t>
            </a:r>
            <a:r>
              <a:rPr lang="th-TH" sz="5400" b="1" dirty="0" smtClean="0"/>
              <a:t>คืออะไร</a:t>
            </a:r>
            <a:r>
              <a:rPr lang="en-US" sz="5400" b="1" dirty="0" smtClean="0"/>
              <a:t>?</a:t>
            </a:r>
            <a:endParaRPr lang="th-T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 smtClean="0"/>
              <a:t>เป็น </a:t>
            </a:r>
            <a:r>
              <a:rPr lang="en-US" sz="4000" dirty="0" smtClean="0"/>
              <a:t>Application </a:t>
            </a:r>
            <a:r>
              <a:rPr lang="th-TH" sz="4000" dirty="0" smtClean="0"/>
              <a:t>ที่ให้บริการฟรีโดย </a:t>
            </a:r>
            <a:r>
              <a:rPr lang="en-US" sz="4000" dirty="0" smtClean="0"/>
              <a:t>Google</a:t>
            </a:r>
            <a:r>
              <a:rPr lang="th-TH" sz="4000" dirty="0" smtClean="0"/>
              <a:t> ใช้สำหรับสร้างแบบสอบถามหรือแบบทดสอบออนไลน์</a:t>
            </a:r>
          </a:p>
          <a:p>
            <a:endParaRPr lang="th-TH" sz="4000" dirty="0"/>
          </a:p>
        </p:txBody>
      </p:sp>
      <p:pic>
        <p:nvPicPr>
          <p:cNvPr id="1026" name="Picture 2" descr="Image result for google form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135" y="0"/>
            <a:ext cx="2983865" cy="298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8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310" y="0"/>
            <a:ext cx="11018690" cy="1905000"/>
          </a:xfrm>
        </p:spPr>
        <p:txBody>
          <a:bodyPr>
            <a:normAutofit/>
          </a:bodyPr>
          <a:lstStyle/>
          <a:p>
            <a:pPr algn="r"/>
            <a:r>
              <a:rPr lang="th-TH" sz="5400" b="1" dirty="0" smtClean="0"/>
              <a:t>ข้อดีของ </a:t>
            </a:r>
            <a:r>
              <a:rPr lang="en-US" sz="5400" b="1" dirty="0" smtClean="0"/>
              <a:t>Google Form</a:t>
            </a:r>
            <a:endParaRPr lang="th-T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270" y="1878418"/>
            <a:ext cx="10322560" cy="4410075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th-TH" sz="4000" dirty="0" smtClean="0">
                <a:solidFill>
                  <a:srgbClr val="92D050"/>
                </a:solidFill>
              </a:rPr>
              <a:t>ฟรี</a:t>
            </a:r>
          </a:p>
          <a:p>
            <a:pPr marL="0" indent="0" algn="r">
              <a:buNone/>
            </a:pPr>
            <a:r>
              <a:rPr lang="en-US" sz="4000" dirty="0" smtClean="0"/>
              <a:t>	</a:t>
            </a:r>
            <a:r>
              <a:rPr lang="th-TH" sz="4000" dirty="0" smtClean="0"/>
              <a:t>ใช้งานง่าย</a:t>
            </a:r>
          </a:p>
          <a:p>
            <a:pPr marL="0" indent="0" algn="r">
              <a:buNone/>
            </a:pPr>
            <a:r>
              <a:rPr lang="en-US" sz="4000" dirty="0" smtClean="0"/>
              <a:t>	</a:t>
            </a:r>
            <a:r>
              <a:rPr lang="en-US" sz="4000" dirty="0" smtClean="0">
                <a:solidFill>
                  <a:srgbClr val="92D050"/>
                </a:solidFill>
              </a:rPr>
              <a:t>	</a:t>
            </a:r>
            <a:r>
              <a:rPr lang="th-TH" sz="4000" dirty="0" smtClean="0">
                <a:solidFill>
                  <a:srgbClr val="92D050"/>
                </a:solidFill>
              </a:rPr>
              <a:t>ดูสวยงาม ดูเป็นมืออาชีพ</a:t>
            </a:r>
          </a:p>
          <a:p>
            <a:pPr marL="0" indent="0" algn="r">
              <a:buNone/>
            </a:pPr>
            <a:r>
              <a:rPr lang="th-TH" sz="4000" dirty="0" smtClean="0"/>
              <a:t>			เผยแพร่แบบสอบถามได้ง่าย </a:t>
            </a:r>
          </a:p>
          <a:p>
            <a:pPr marL="0" indent="0" algn="r">
              <a:buNone/>
            </a:pPr>
            <a:r>
              <a:rPr lang="th-TH" sz="4000" dirty="0" smtClean="0">
                <a:solidFill>
                  <a:srgbClr val="92D050"/>
                </a:solidFill>
              </a:rPr>
              <a:t>มีระบบวิเคราะห์ข้อมูลให้อัตโนมัติ </a:t>
            </a:r>
          </a:p>
          <a:p>
            <a:pPr marL="0" indent="0" algn="r">
              <a:buNone/>
            </a:pPr>
            <a:r>
              <a:rPr lang="th-TH" sz="4000" dirty="0" smtClean="0"/>
              <a:t>	ลดความผิดพลาดที่เกิดจากมนุษย์ </a:t>
            </a:r>
            <a:r>
              <a:rPr lang="en-US" sz="4000" dirty="0" smtClean="0"/>
              <a:t>(Human Error)</a:t>
            </a:r>
            <a:endParaRPr lang="th-TH" sz="4000" dirty="0"/>
          </a:p>
        </p:txBody>
      </p:sp>
      <p:pic>
        <p:nvPicPr>
          <p:cNvPr id="2050" name="Picture 2" descr="Image result for cool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06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5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04037"/>
            <a:ext cx="9905998" cy="2110563"/>
          </a:xfrm>
        </p:spPr>
        <p:txBody>
          <a:bodyPr>
            <a:noAutofit/>
          </a:bodyPr>
          <a:lstStyle/>
          <a:p>
            <a:r>
              <a:rPr lang="th-TH" sz="4800" b="1" dirty="0" smtClean="0"/>
              <a:t>แนวทางการประยุกต์ใช้ </a:t>
            </a:r>
            <a:r>
              <a:rPr lang="en-US" sz="4800" b="1" dirty="0" smtClean="0"/>
              <a:t>Google Form </a:t>
            </a:r>
            <a:r>
              <a:rPr lang="th-TH" sz="4800" b="1" dirty="0" smtClean="0"/>
              <a:t>ในบริบทของการท่องเที่ยว</a:t>
            </a:r>
            <a:endParaRPr lang="th-T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402958"/>
            <a:ext cx="10628829" cy="417859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th-TH" sz="3600" dirty="0" smtClean="0">
                <a:solidFill>
                  <a:srgbClr val="92D050"/>
                </a:solidFill>
              </a:rPr>
              <a:t>ใช้สอบถามข้อมูลของนักท่องเที่ยวที่มีต่อสถานที่ท่องเที่ยว ที่พัก ร้านอาหาร บริษัทนำเที่ยว การขนส่ง </a:t>
            </a:r>
            <a:r>
              <a:rPr lang="en-US" sz="3600" dirty="0" smtClean="0">
                <a:solidFill>
                  <a:srgbClr val="92D050"/>
                </a:solidFill>
              </a:rPr>
              <a:t>etc..</a:t>
            </a:r>
            <a:endParaRPr lang="th-TH" sz="3600" dirty="0" smtClean="0">
              <a:solidFill>
                <a:srgbClr val="92D05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 smtClean="0"/>
              <a:t>	</a:t>
            </a:r>
            <a:r>
              <a:rPr lang="th-TH" sz="3600" dirty="0" smtClean="0"/>
              <a:t>มีข้อมูลสารสนเทศเพื่อใช้สำหรับการตัดสินใจปรับปรุง</a:t>
            </a:r>
            <a:r>
              <a:rPr lang="en-US" sz="3600" dirty="0" smtClean="0"/>
              <a:t>		</a:t>
            </a:r>
            <a:r>
              <a:rPr lang="th-TH" sz="3600" dirty="0" smtClean="0"/>
              <a:t>แก้ไขจุดบกพร่องขององค์กร </a:t>
            </a:r>
            <a:r>
              <a:rPr lang="en-US" sz="3600" i="1" dirty="0" smtClean="0">
                <a:solidFill>
                  <a:srgbClr val="00B0F0"/>
                </a:solidFill>
              </a:rPr>
              <a:t>(</a:t>
            </a:r>
            <a:r>
              <a:rPr lang="th-TH" sz="3600" i="1" dirty="0" smtClean="0">
                <a:solidFill>
                  <a:srgbClr val="00B0F0"/>
                </a:solidFill>
              </a:rPr>
              <a:t>ลดจุดด้อย</a:t>
            </a:r>
            <a:r>
              <a:rPr lang="en-US" sz="3600" i="1" dirty="0" smtClean="0">
                <a:solidFill>
                  <a:srgbClr val="00B0F0"/>
                </a:solidFill>
              </a:rPr>
              <a:t>)</a:t>
            </a:r>
            <a:endParaRPr lang="th-TH" sz="3600" i="1" dirty="0" smtClean="0">
              <a:solidFill>
                <a:srgbClr val="00B0F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th-TH" sz="3600" dirty="0" smtClean="0">
                <a:solidFill>
                  <a:srgbClr val="92D050"/>
                </a:solidFill>
              </a:rPr>
              <a:t>รู้ข้อดี, จุดแข็ง ที่องค์กรควรให้การสนับสนุนให้ดียิ่งๆขึ้นไป                  </a:t>
            </a:r>
            <a:r>
              <a:rPr lang="en-US" sz="36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i="1" dirty="0" smtClean="0">
                <a:solidFill>
                  <a:srgbClr val="00B0F0"/>
                </a:solidFill>
              </a:rPr>
              <a:t>(</a:t>
            </a:r>
            <a:r>
              <a:rPr lang="th-TH" sz="3600" i="1" dirty="0" smtClean="0">
                <a:solidFill>
                  <a:srgbClr val="00B0F0"/>
                </a:solidFill>
              </a:rPr>
              <a:t>เสริมจุดเด่น</a:t>
            </a:r>
            <a:r>
              <a:rPr lang="en-US" sz="3600" i="1" dirty="0" smtClean="0">
                <a:solidFill>
                  <a:srgbClr val="00B0F0"/>
                </a:solidFill>
              </a:rPr>
              <a:t>)</a:t>
            </a:r>
            <a:endParaRPr lang="th-TH" sz="36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6558" r="81626" b="37608"/>
          <a:stretch/>
        </p:blipFill>
        <p:spPr>
          <a:xfrm>
            <a:off x="6253525" y="1757841"/>
            <a:ext cx="5967589" cy="5100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299" y="-88115"/>
            <a:ext cx="9905998" cy="1905000"/>
          </a:xfrm>
        </p:spPr>
        <p:txBody>
          <a:bodyPr>
            <a:normAutofit/>
          </a:bodyPr>
          <a:lstStyle/>
          <a:p>
            <a:r>
              <a:rPr lang="th-TH" sz="4800" b="1" dirty="0" smtClean="0"/>
              <a:t>ขั้นตอนการเข้าใช้งาน </a:t>
            </a:r>
            <a:r>
              <a:rPr lang="en-US" sz="4800" b="1" dirty="0" smtClean="0"/>
              <a:t>Google Form</a:t>
            </a:r>
            <a:endParaRPr lang="th-T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640" y="1757841"/>
            <a:ext cx="5301298" cy="472868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Login 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เข้าใช้งาน 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Google Drive 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ก่อน</a:t>
            </a:r>
          </a:p>
          <a:p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คลิกที่ “ใหม่” หรือ “สร้าง”</a:t>
            </a:r>
          </a:p>
          <a:p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หากไม่มีเมนู 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“Google 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ฟอร์ม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” 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แสดงขึ้นมา ให้คลิกที่ “เพิ่มเติม”</a:t>
            </a:r>
          </a:p>
          <a:p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เลือก “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Google 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ฟอร์ม”</a:t>
            </a:r>
          </a:p>
          <a:p>
            <a:endParaRPr lang="th-TH" dirty="0"/>
          </a:p>
        </p:txBody>
      </p:sp>
      <p:sp>
        <p:nvSpPr>
          <p:cNvPr id="6" name="Oval 5"/>
          <p:cNvSpPr/>
          <p:nvPr/>
        </p:nvSpPr>
        <p:spPr>
          <a:xfrm>
            <a:off x="6063298" y="2278698"/>
            <a:ext cx="1543050" cy="457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6253525" y="4641214"/>
            <a:ext cx="1681435" cy="457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9154144" y="4732654"/>
            <a:ext cx="1728787" cy="457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7606348" y="2139424"/>
            <a:ext cx="706426" cy="735747"/>
          </a:xfrm>
          <a:prstGeom prst="ellipse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70696" y="4961254"/>
            <a:ext cx="706426" cy="735747"/>
          </a:xfrm>
          <a:prstGeom prst="ellipse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80089" y="4307920"/>
            <a:ext cx="706426" cy="735747"/>
          </a:xfrm>
          <a:prstGeom prst="ellipse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1095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2573"/>
            <a:ext cx="12094393" cy="4527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98" y="102458"/>
            <a:ext cx="8911687" cy="128089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หน้าตาของ </a:t>
            </a:r>
            <a:r>
              <a:rPr lang="en-US" sz="4400" b="1" dirty="0" smtClean="0"/>
              <a:t>Google Form</a:t>
            </a:r>
            <a:endParaRPr lang="th-TH" sz="4400" b="1" dirty="0"/>
          </a:p>
        </p:txBody>
      </p:sp>
      <p:sp>
        <p:nvSpPr>
          <p:cNvPr id="7" name="Rectangular Callout 6"/>
          <p:cNvSpPr/>
          <p:nvPr/>
        </p:nvSpPr>
        <p:spPr>
          <a:xfrm>
            <a:off x="7570786" y="91587"/>
            <a:ext cx="2814382" cy="943087"/>
          </a:xfrm>
          <a:prstGeom prst="wedgeRectCallout">
            <a:avLst>
              <a:gd name="adj1" fmla="val 56108"/>
              <a:gd name="adj2" fmla="val 6908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กำหนดสี ดูตัวอย่างฟอร์ม</a:t>
            </a:r>
          </a:p>
          <a:p>
            <a:pPr algn="ctr"/>
            <a:r>
              <a:rPr lang="th-TH" dirty="0" smtClean="0">
                <a:solidFill>
                  <a:schemeClr val="tx1"/>
                </a:solidFill>
              </a:rPr>
              <a:t>ส่งฟอร์ม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43440" y="1214381"/>
            <a:ext cx="2350953" cy="38105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161281" y="1869441"/>
            <a:ext cx="1879600" cy="518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ular Callout 15"/>
          <p:cNvSpPr/>
          <p:nvPr/>
        </p:nvSpPr>
        <p:spPr>
          <a:xfrm>
            <a:off x="7570786" y="1888752"/>
            <a:ext cx="2814382" cy="943087"/>
          </a:xfrm>
          <a:prstGeom prst="wedgeRectCallout">
            <a:avLst>
              <a:gd name="adj1" fmla="val -70243"/>
              <a:gd name="adj2" fmla="val -1279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สลับระหว่างคำถามและคำตอบ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23920" y="2535500"/>
            <a:ext cx="2113281" cy="767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ular Callout 17"/>
          <p:cNvSpPr/>
          <p:nvPr/>
        </p:nvSpPr>
        <p:spPr>
          <a:xfrm>
            <a:off x="397826" y="3446246"/>
            <a:ext cx="2814382" cy="943087"/>
          </a:xfrm>
          <a:prstGeom prst="wedgeRectCallout">
            <a:avLst>
              <a:gd name="adj1" fmla="val 57913"/>
              <a:gd name="adj2" fmla="val -9359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ตั้งชื่อแบบสอบถาม และใส่คำอธิบาย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10034" y="3375289"/>
            <a:ext cx="5615246" cy="17547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ular Callout 19"/>
          <p:cNvSpPr/>
          <p:nvPr/>
        </p:nvSpPr>
        <p:spPr>
          <a:xfrm>
            <a:off x="8675943" y="5579316"/>
            <a:ext cx="2814382" cy="943087"/>
          </a:xfrm>
          <a:prstGeom prst="wedgeRectCallout">
            <a:avLst>
              <a:gd name="adj1" fmla="val -51110"/>
              <a:gd name="adj2" fmla="val -1000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สร้างคำถาม และตั้งค่าคำถาม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60" y="247873"/>
            <a:ext cx="10517871" cy="1280890"/>
          </a:xfrm>
        </p:spPr>
        <p:txBody>
          <a:bodyPr>
            <a:normAutofit/>
          </a:bodyPr>
          <a:lstStyle/>
          <a:p>
            <a:r>
              <a:rPr lang="th-TH" sz="4800" b="1" dirty="0" smtClean="0"/>
              <a:t>ประเภทของคำถาม</a:t>
            </a:r>
            <a:endParaRPr lang="th-T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760" y="2733040"/>
            <a:ext cx="11328400" cy="3627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b="1" dirty="0" smtClean="0">
                <a:solidFill>
                  <a:srgbClr val="66FF33"/>
                </a:solidFill>
              </a:rPr>
              <a:t>ข้อความ </a:t>
            </a:r>
            <a:r>
              <a:rPr lang="en-US" sz="3600" b="1" dirty="0" smtClean="0">
                <a:solidFill>
                  <a:srgbClr val="66FF33"/>
                </a:solidFill>
              </a:rPr>
              <a:t>(Short Answer) </a:t>
            </a:r>
            <a:endParaRPr lang="th-TH" sz="3600" dirty="0"/>
          </a:p>
          <a:p>
            <a:pPr marL="0" indent="0">
              <a:buNone/>
            </a:pPr>
            <a:r>
              <a:rPr lang="th-TH" sz="3600" dirty="0" smtClean="0"/>
              <a:t>	ข้อความสั้นๆ เช่น ชื่อ นามสกุล เบอร์โทร </a:t>
            </a:r>
            <a:r>
              <a:rPr lang="en-US" sz="3600" dirty="0" smtClean="0"/>
              <a:t>E-mail</a:t>
            </a:r>
            <a:endParaRPr lang="th-TH" sz="3600" dirty="0" smtClean="0"/>
          </a:p>
          <a:p>
            <a:pPr marL="0" indent="0">
              <a:buNone/>
            </a:pPr>
            <a:r>
              <a:rPr lang="th-TH" sz="3600" b="1" dirty="0" smtClean="0">
                <a:solidFill>
                  <a:srgbClr val="66FF33"/>
                </a:solidFill>
              </a:rPr>
              <a:t>ข้อความย่อหน้า </a:t>
            </a:r>
            <a:r>
              <a:rPr lang="en-US" sz="3600" b="1" dirty="0" smtClean="0">
                <a:solidFill>
                  <a:srgbClr val="66FF33"/>
                </a:solidFill>
              </a:rPr>
              <a:t>(Paragraph) </a:t>
            </a:r>
            <a:endParaRPr lang="th-TH" sz="3600" dirty="0"/>
          </a:p>
          <a:p>
            <a:pPr marL="0" indent="0">
              <a:buNone/>
            </a:pPr>
            <a:r>
              <a:rPr lang="th-TH" sz="3600" dirty="0" smtClean="0"/>
              <a:t>	สามารถกำหนดจำนวนตัวอักษรได้</a:t>
            </a:r>
            <a:r>
              <a:rPr lang="en-US" sz="3600" dirty="0" smtClean="0"/>
              <a:t> </a:t>
            </a:r>
            <a:r>
              <a:rPr lang="th-TH" sz="3600" dirty="0" smtClean="0"/>
              <a:t>เช่น ข้อเสนอแนะ</a:t>
            </a:r>
            <a:endParaRPr lang="en-US" sz="36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9295" y="1528762"/>
            <a:ext cx="11328400" cy="1326197"/>
          </a:xfrm>
          <a:prstGeom prst="rect">
            <a:avLst/>
          </a:prstGeom>
          <a:solidFill>
            <a:srgbClr val="92D050">
              <a:alpha val="6117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th-TH" sz="4000" b="1" dirty="0" smtClean="0"/>
              <a:t>กลุ่มข้อความ (</a:t>
            </a:r>
            <a:r>
              <a:rPr lang="en-US" sz="4000" b="1" dirty="0" smtClean="0"/>
              <a:t>Text</a:t>
            </a:r>
            <a:r>
              <a:rPr lang="th-TH" sz="4000" b="1" dirty="0" smtClean="0"/>
              <a:t>)</a:t>
            </a:r>
            <a:endParaRPr lang="en-US" sz="4000" dirty="0" smtClean="0"/>
          </a:p>
        </p:txBody>
      </p:sp>
      <p:pic>
        <p:nvPicPr>
          <p:cNvPr id="3074" name="Picture 2" descr="Image result for text ico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834" y="548640"/>
            <a:ext cx="2467861" cy="246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8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26160"/>
          </a:xfrm>
        </p:spPr>
        <p:txBody>
          <a:bodyPr>
            <a:normAutofit/>
          </a:bodyPr>
          <a:lstStyle/>
          <a:p>
            <a:r>
              <a:rPr lang="th-TH" sz="4400" b="1" dirty="0"/>
              <a:t>ประเภทของ</a:t>
            </a:r>
            <a:r>
              <a:rPr lang="th-TH" sz="4400" b="1" dirty="0" smtClean="0"/>
              <a:t>คำถาม</a:t>
            </a:r>
            <a:r>
              <a:rPr lang="en-US" sz="4400" b="1" dirty="0" smtClean="0"/>
              <a:t> (</a:t>
            </a:r>
            <a:r>
              <a:rPr lang="th-TH" sz="4400" b="1" dirty="0" smtClean="0"/>
              <a:t>ต่อ</a:t>
            </a:r>
            <a:r>
              <a:rPr lang="en-US" sz="4400" b="1" dirty="0" smtClean="0"/>
              <a:t>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3220720"/>
            <a:ext cx="10349547" cy="33832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srgbClr val="66FF33"/>
                </a:solidFill>
              </a:rPr>
              <a:t>หลายตัวเลือก </a:t>
            </a:r>
            <a:r>
              <a:rPr lang="en-US" sz="2800" b="1" dirty="0">
                <a:solidFill>
                  <a:srgbClr val="66FF33"/>
                </a:solidFill>
              </a:rPr>
              <a:t>(Multiple choice) </a:t>
            </a:r>
            <a:endParaRPr lang="en-US" sz="2800" b="1" dirty="0" smtClean="0">
              <a:solidFill>
                <a:srgbClr val="66FF33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66FF33"/>
                </a:solidFill>
              </a:rPr>
              <a:t>	</a:t>
            </a:r>
            <a:r>
              <a:rPr lang="th-TH" sz="2800" dirty="0" smtClean="0"/>
              <a:t>เลือก</a:t>
            </a:r>
            <a:r>
              <a:rPr lang="th-TH" sz="2800" dirty="0"/>
              <a:t>คำตอบได้คำตอบเดียวจากหลายตัวเลือก เช่น ข้อสอบ</a:t>
            </a:r>
          </a:p>
          <a:p>
            <a:pPr marL="0" indent="0">
              <a:buNone/>
            </a:pPr>
            <a:r>
              <a:rPr lang="th-TH" sz="2800" b="1" dirty="0">
                <a:solidFill>
                  <a:srgbClr val="66FF33"/>
                </a:solidFill>
              </a:rPr>
              <a:t>ช่องทำเครื่องหมาย </a:t>
            </a:r>
            <a:r>
              <a:rPr lang="en-US" sz="2800" b="1" dirty="0">
                <a:solidFill>
                  <a:srgbClr val="66FF33"/>
                </a:solidFill>
              </a:rPr>
              <a:t>(Checkboxes) </a:t>
            </a:r>
            <a:endParaRPr lang="en-US" sz="2800" b="1" dirty="0" smtClean="0">
              <a:solidFill>
                <a:srgbClr val="66FF33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66FF33"/>
                </a:solidFill>
              </a:rPr>
              <a:t>	</a:t>
            </a:r>
            <a:r>
              <a:rPr lang="th-TH" sz="2800" dirty="0" smtClean="0"/>
              <a:t>คล้าย</a:t>
            </a:r>
            <a:r>
              <a:rPr lang="th-TH" sz="2800" dirty="0"/>
              <a:t>แบบหลายตัวเลือก แต่สามารถเลือกคำตอบได้มากกว่า </a:t>
            </a:r>
            <a:r>
              <a:rPr lang="en-US" sz="2800" dirty="0"/>
              <a:t>1 </a:t>
            </a:r>
            <a:r>
              <a:rPr lang="th-TH" sz="2800" dirty="0"/>
              <a:t>คำตอบ </a:t>
            </a:r>
          </a:p>
          <a:p>
            <a:pPr marL="0" indent="0">
              <a:buNone/>
            </a:pPr>
            <a:r>
              <a:rPr lang="th-TH" sz="2800" b="1" dirty="0">
                <a:solidFill>
                  <a:srgbClr val="66FF33"/>
                </a:solidFill>
              </a:rPr>
              <a:t>เลือกจากรายการ</a:t>
            </a:r>
            <a:r>
              <a:rPr lang="en-US" sz="2800" b="1" dirty="0">
                <a:solidFill>
                  <a:srgbClr val="66FF33"/>
                </a:solidFill>
              </a:rPr>
              <a:t> (Dropdown)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th-TH" sz="2800" dirty="0" smtClean="0"/>
              <a:t>คล้ายๆ</a:t>
            </a:r>
            <a:r>
              <a:rPr lang="th-TH" sz="2800" dirty="0"/>
              <a:t>แบบหลายตัวเลือก แต่เหมาะสำหรับคำถามที่มีตัวเลือกเยอะมากๆ </a:t>
            </a:r>
            <a:r>
              <a:rPr lang="en-US" sz="2800" dirty="0" smtClean="0"/>
              <a:t>         	</a:t>
            </a:r>
            <a:r>
              <a:rPr lang="th-TH" sz="2800" dirty="0" smtClean="0"/>
              <a:t>เช่น เลือก</a:t>
            </a:r>
            <a:r>
              <a:rPr lang="th-TH" sz="2800" dirty="0"/>
              <a:t>จังหวัดภูมิลำเนา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9295" y="1528762"/>
            <a:ext cx="11328400" cy="1326197"/>
          </a:xfrm>
          <a:prstGeom prst="rect">
            <a:avLst/>
          </a:prstGeom>
          <a:solidFill>
            <a:srgbClr val="92D050">
              <a:alpha val="6117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th-TH" sz="4000" b="1" dirty="0" smtClean="0"/>
              <a:t>กลุ่มเลือกตอบ (</a:t>
            </a:r>
            <a:r>
              <a:rPr lang="en-US" sz="4000" b="1" dirty="0" smtClean="0"/>
              <a:t>Choice</a:t>
            </a:r>
            <a:r>
              <a:rPr lang="th-TH" sz="4000" b="1" dirty="0" smtClean="0"/>
              <a:t>)</a:t>
            </a:r>
            <a:endParaRPr lang="en-US" sz="4000" dirty="0" smtClean="0"/>
          </a:p>
        </p:txBody>
      </p:sp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535" y="135255"/>
            <a:ext cx="3085465" cy="308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146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26160"/>
          </a:xfrm>
        </p:spPr>
        <p:txBody>
          <a:bodyPr>
            <a:normAutofit/>
          </a:bodyPr>
          <a:lstStyle/>
          <a:p>
            <a:r>
              <a:rPr lang="th-TH" sz="4400" b="1" dirty="0"/>
              <a:t>ประเภทของ</a:t>
            </a:r>
            <a:r>
              <a:rPr lang="th-TH" sz="4400" b="1" dirty="0" smtClean="0"/>
              <a:t>คำถาม</a:t>
            </a:r>
            <a:r>
              <a:rPr lang="en-US" sz="4400" b="1" dirty="0" smtClean="0"/>
              <a:t> (</a:t>
            </a:r>
            <a:r>
              <a:rPr lang="th-TH" sz="4400" b="1" dirty="0" smtClean="0"/>
              <a:t>ต่อ</a:t>
            </a:r>
            <a:r>
              <a:rPr lang="en-US" sz="4400" b="1" dirty="0" smtClean="0"/>
              <a:t>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946400"/>
            <a:ext cx="10349547" cy="3799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800" b="1" dirty="0" smtClean="0">
                <a:solidFill>
                  <a:srgbClr val="66FF33"/>
                </a:solidFill>
              </a:rPr>
              <a:t>สเกลเชิงเส้น </a:t>
            </a:r>
            <a:r>
              <a:rPr lang="en-US" sz="2800" b="1" dirty="0">
                <a:solidFill>
                  <a:srgbClr val="66FF33"/>
                </a:solidFill>
              </a:rPr>
              <a:t>(Linear Scale) </a:t>
            </a:r>
            <a:endParaRPr lang="th-TH" sz="2800" b="1" dirty="0" smtClean="0">
              <a:solidFill>
                <a:srgbClr val="66FF33"/>
              </a:solidFill>
            </a:endParaRPr>
          </a:p>
          <a:p>
            <a:pPr marL="0" indent="0">
              <a:buNone/>
            </a:pPr>
            <a:r>
              <a:rPr lang="th-TH" sz="2800" b="1" dirty="0"/>
              <a:t>	</a:t>
            </a:r>
            <a:r>
              <a:rPr lang="th-TH" sz="2800" dirty="0" smtClean="0"/>
              <a:t>เหมาะ</a:t>
            </a:r>
            <a:r>
              <a:rPr lang="th-TH" sz="2800" dirty="0"/>
              <a:t>สำหรับใช้ถามระดับความพึงพอใจ เช่น ความพึงพอใจในระดับ </a:t>
            </a:r>
            <a:r>
              <a:rPr lang="en-US" sz="2800" dirty="0"/>
              <a:t>1-5</a:t>
            </a:r>
            <a:endParaRPr lang="th-TH" sz="2800" dirty="0"/>
          </a:p>
          <a:p>
            <a:pPr marL="0" indent="0">
              <a:buNone/>
            </a:pPr>
            <a:r>
              <a:rPr lang="en-US" sz="2800" b="1" dirty="0">
                <a:solidFill>
                  <a:srgbClr val="66FF33"/>
                </a:solidFill>
              </a:rPr>
              <a:t>Multiple Choice </a:t>
            </a:r>
            <a:r>
              <a:rPr lang="en-US" sz="2800" b="1" dirty="0" smtClean="0">
                <a:solidFill>
                  <a:srgbClr val="66FF33"/>
                </a:solidFill>
              </a:rPr>
              <a:t>Grid</a:t>
            </a:r>
            <a:endParaRPr lang="th-TH" sz="2800" b="1" dirty="0" smtClean="0">
              <a:solidFill>
                <a:srgbClr val="66FF33"/>
              </a:solidFill>
            </a:endParaRPr>
          </a:p>
          <a:p>
            <a:pPr marL="0" indent="0">
              <a:buNone/>
            </a:pPr>
            <a:r>
              <a:rPr lang="th-TH" sz="2800" dirty="0" smtClean="0"/>
              <a:t>	คล้าย</a:t>
            </a:r>
            <a:r>
              <a:rPr lang="th-TH" sz="2800" dirty="0"/>
              <a:t>กับแบบสเกล แต่</a:t>
            </a:r>
            <a:r>
              <a:rPr lang="th-TH" sz="2800" dirty="0" smtClean="0"/>
              <a:t>ใช้กับคำถาม</a:t>
            </a:r>
            <a:r>
              <a:rPr lang="th-TH" sz="2800" dirty="0"/>
              <a:t>หลายๆคำถาม</a:t>
            </a:r>
            <a:r>
              <a:rPr lang="en-US" sz="2800" dirty="0"/>
              <a:t> </a:t>
            </a:r>
            <a:r>
              <a:rPr lang="th-TH" sz="2800" dirty="0" smtClean="0"/>
              <a:t>                                    	</a:t>
            </a:r>
            <a:r>
              <a:rPr lang="en-US" sz="2800" dirty="0" smtClean="0"/>
              <a:t>(</a:t>
            </a:r>
            <a:r>
              <a:rPr lang="th-TH" sz="2800" dirty="0"/>
              <a:t>เลือกตอบ</a:t>
            </a:r>
            <a:r>
              <a:rPr lang="th-TH" sz="2800" dirty="0" smtClean="0"/>
              <a:t>ได้	เพียง </a:t>
            </a:r>
            <a:r>
              <a:rPr lang="en-US" sz="2800" dirty="0"/>
              <a:t>1 </a:t>
            </a:r>
            <a:r>
              <a:rPr lang="th-TH" sz="2800" dirty="0"/>
              <a:t>คำตอบ</a:t>
            </a:r>
            <a:r>
              <a:rPr lang="en-US" sz="2800" dirty="0" smtClean="0"/>
              <a:t>)</a:t>
            </a:r>
            <a:endParaRPr lang="th-TH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66FF33"/>
                </a:solidFill>
              </a:rPr>
              <a:t>Checkbox Grid</a:t>
            </a:r>
            <a:endParaRPr lang="th-TH" sz="2800" dirty="0">
              <a:solidFill>
                <a:srgbClr val="66FF33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th-TH" sz="2800" dirty="0"/>
              <a:t>คล้ายกับ</a:t>
            </a:r>
            <a:r>
              <a:rPr lang="th-TH" sz="2800" dirty="0" smtClean="0"/>
              <a:t>แบบที่สอง แต่สามารถเลือกตอบได้มากกว่า </a:t>
            </a:r>
            <a:r>
              <a:rPr lang="en-US" sz="2800" dirty="0"/>
              <a:t>1 </a:t>
            </a:r>
            <a:r>
              <a:rPr lang="th-TH" sz="2800" dirty="0"/>
              <a:t>คำตอบ</a:t>
            </a:r>
            <a:r>
              <a:rPr lang="en-US" sz="2800" dirty="0"/>
              <a:t>)</a:t>
            </a:r>
            <a:endParaRPr lang="th-TH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9295" y="1528762"/>
            <a:ext cx="11328400" cy="1326197"/>
          </a:xfrm>
          <a:prstGeom prst="rect">
            <a:avLst/>
          </a:prstGeom>
          <a:solidFill>
            <a:srgbClr val="92D050">
              <a:alpha val="6117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th-TH" sz="4000" b="1" dirty="0" smtClean="0"/>
              <a:t>กลุ่มสเกล (</a:t>
            </a:r>
            <a:r>
              <a:rPr lang="en-US" sz="4000" b="1" dirty="0" smtClean="0"/>
              <a:t>Scale</a:t>
            </a:r>
            <a:r>
              <a:rPr lang="th-TH" sz="4000" b="1" dirty="0" smtClean="0"/>
              <a:t>)</a:t>
            </a:r>
            <a:endParaRPr lang="en-US" sz="40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9019722" y="138746"/>
            <a:ext cx="2989398" cy="3165612"/>
            <a:chOff x="8907962" y="331786"/>
            <a:chExt cx="2989398" cy="3165612"/>
          </a:xfrm>
        </p:grpSpPr>
        <p:sp>
          <p:nvSpPr>
            <p:cNvPr id="5" name="Oval 4"/>
            <p:cNvSpPr/>
            <p:nvPr/>
          </p:nvSpPr>
          <p:spPr>
            <a:xfrm>
              <a:off x="8907962" y="508000"/>
              <a:ext cx="2989398" cy="298939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46" name="Picture 2" descr="Image result for gauge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8762" y="331786"/>
              <a:ext cx="2888933" cy="2888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168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loud and Boonjot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1440</TotalTime>
  <Words>353</Words>
  <Application>Microsoft Office PowerPoint</Application>
  <PresentationFormat>Widescreen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BoonJot</vt:lpstr>
      <vt:lpstr>Cloud</vt:lpstr>
      <vt:lpstr>Mesh</vt:lpstr>
      <vt:lpstr>Lab 03 : แบบสอบถามออนไลน์ (Google Form) ทท101 เทคโนโลยีสารสนเทศและนวัตกรรมการสื่อสาร                ทางการท่องเที่ยว</vt:lpstr>
      <vt:lpstr>Google Form คืออะไร?</vt:lpstr>
      <vt:lpstr>ข้อดีของ Google Form</vt:lpstr>
      <vt:lpstr>แนวทางการประยุกต์ใช้ Google Form ในบริบทของการท่องเที่ยว</vt:lpstr>
      <vt:lpstr>ขั้นตอนการเข้าใช้งาน Google Form</vt:lpstr>
      <vt:lpstr>หน้าตาของ Google Form</vt:lpstr>
      <vt:lpstr>ประเภทของคำถาม</vt:lpstr>
      <vt:lpstr>ประเภทของคำถาม (ต่อ)</vt:lpstr>
      <vt:lpstr>ประเภทของคำถาม (ต่อ)</vt:lpstr>
      <vt:lpstr>ประเภทของคำถาม (ต่อ)</vt:lpstr>
      <vt:lpstr>การส่งแบบสอบถามออนไลน์</vt:lpstr>
      <vt:lpstr>การส่งแบบฟอร์มโดยใช้ลิงก์</vt:lpstr>
      <vt:lpstr>การเพิ่มผู้ร่วมงาน (Collaborator)</vt:lpstr>
      <vt:lpstr>การสร้าง QR Code</vt:lpstr>
      <vt:lpstr>การดูผลและวิเคราะห์ผลของการตอบแบบสอบถาม</vt:lpstr>
      <vt:lpstr>การดูผลและวิเคราะห์ผลของการตอบแบบสอบถาม</vt:lpstr>
      <vt:lpstr>การบ้าน : กำหนดสถานการณ์</vt:lpstr>
      <vt:lpstr>การบ้าน : ข้อกำหนด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03 : แบบสอบถามออนไลน์        (Google Form) พท 260 เทคโนโลยีสารสนเทศและการสื่อสาร                ทางการท่องเที่ยว</dc:title>
  <dc:creator>Apipong Pingyod</dc:creator>
  <cp:lastModifiedBy>Apipong Pingyod</cp:lastModifiedBy>
  <cp:revision>150</cp:revision>
  <dcterms:created xsi:type="dcterms:W3CDTF">2015-02-08T08:27:24Z</dcterms:created>
  <dcterms:modified xsi:type="dcterms:W3CDTF">2018-12-06T16:58:38Z</dcterms:modified>
</cp:coreProperties>
</file>