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6D1"/>
    <a:srgbClr val="4DB0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08" y="3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BEBAD-79BC-431C-995B-B086AE25AAA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92AB48A-FE1B-4CED-BC2F-0B396A02BFAF}">
      <dgm:prSet phldrT="[Text]"/>
      <dgm:spPr/>
      <dgm:t>
        <a:bodyPr/>
        <a:lstStyle/>
        <a:p>
          <a:r>
            <a:rPr lang="th-TH" dirty="0" smtClean="0"/>
            <a:t>งานธุรกิจ</a:t>
          </a:r>
          <a:endParaRPr lang="en-US" dirty="0"/>
        </a:p>
      </dgm:t>
    </dgm:pt>
    <dgm:pt modelId="{96BD2A8B-5321-4226-AFF1-C8FD8699DB15}" type="parTrans" cxnId="{0BA7D930-AB4F-48C8-B71D-779E5074A23E}">
      <dgm:prSet/>
      <dgm:spPr/>
      <dgm:t>
        <a:bodyPr/>
        <a:lstStyle/>
        <a:p>
          <a:endParaRPr lang="en-US"/>
        </a:p>
      </dgm:t>
    </dgm:pt>
    <dgm:pt modelId="{EA93812F-0175-45B9-8339-66C8175381D0}" type="sibTrans" cxnId="{0BA7D930-AB4F-48C8-B71D-779E5074A23E}">
      <dgm:prSet/>
      <dgm:spPr/>
      <dgm:t>
        <a:bodyPr/>
        <a:lstStyle/>
        <a:p>
          <a:endParaRPr lang="en-US"/>
        </a:p>
      </dgm:t>
    </dgm:pt>
    <dgm:pt modelId="{F501875D-96FB-46CF-809B-59E425BBED3E}">
      <dgm:prSet phldrT="[Text]"/>
      <dgm:spPr/>
      <dgm:t>
        <a:bodyPr/>
        <a:lstStyle/>
        <a:p>
          <a:r>
            <a:rPr lang="th-TH" dirty="0" smtClean="0"/>
            <a:t>บัญชี</a:t>
          </a:r>
          <a:endParaRPr lang="en-US" dirty="0"/>
        </a:p>
      </dgm:t>
    </dgm:pt>
    <dgm:pt modelId="{730BE78E-1B2C-451D-BBE7-2DAEDD00CD88}" type="parTrans" cxnId="{82CE3EFB-654F-4257-801A-7477AEF10A07}">
      <dgm:prSet/>
      <dgm:spPr/>
      <dgm:t>
        <a:bodyPr/>
        <a:lstStyle/>
        <a:p>
          <a:endParaRPr lang="en-US"/>
        </a:p>
      </dgm:t>
    </dgm:pt>
    <dgm:pt modelId="{6B5DB0E4-0B03-486C-8EEA-677C05ED1946}" type="sibTrans" cxnId="{82CE3EFB-654F-4257-801A-7477AEF10A07}">
      <dgm:prSet/>
      <dgm:spPr/>
      <dgm:t>
        <a:bodyPr/>
        <a:lstStyle/>
        <a:p>
          <a:endParaRPr lang="en-US"/>
        </a:p>
      </dgm:t>
    </dgm:pt>
    <dgm:pt modelId="{D0BCB889-550F-48F9-852C-8FC226A60823}">
      <dgm:prSet phldrT="[Text]"/>
      <dgm:spPr/>
      <dgm:t>
        <a:bodyPr/>
        <a:lstStyle/>
        <a:p>
          <a:r>
            <a:rPr lang="th-TH" dirty="0" smtClean="0"/>
            <a:t>จัดจำหน่าย</a:t>
          </a:r>
          <a:endParaRPr lang="en-US" dirty="0"/>
        </a:p>
      </dgm:t>
    </dgm:pt>
    <dgm:pt modelId="{22D48674-960C-4EE1-83BE-53403A8E88B2}" type="parTrans" cxnId="{05C40D33-F504-4443-85C5-2B9C8BF35646}">
      <dgm:prSet/>
      <dgm:spPr/>
      <dgm:t>
        <a:bodyPr/>
        <a:lstStyle/>
        <a:p>
          <a:endParaRPr lang="en-US"/>
        </a:p>
      </dgm:t>
    </dgm:pt>
    <dgm:pt modelId="{87993964-E44B-43F1-8EAB-532F7E590A6A}" type="sibTrans" cxnId="{05C40D33-F504-4443-85C5-2B9C8BF35646}">
      <dgm:prSet/>
      <dgm:spPr/>
      <dgm:t>
        <a:bodyPr/>
        <a:lstStyle/>
        <a:p>
          <a:endParaRPr lang="en-US"/>
        </a:p>
      </dgm:t>
    </dgm:pt>
    <dgm:pt modelId="{6DFE3A40-8800-4C18-BD0B-FD9D67DC05A5}">
      <dgm:prSet phldrT="[Text]"/>
      <dgm:spPr/>
      <dgm:t>
        <a:bodyPr/>
        <a:lstStyle/>
        <a:p>
          <a:r>
            <a:rPr lang="th-TH" dirty="0" smtClean="0"/>
            <a:t>โรงงาน</a:t>
          </a:r>
          <a:endParaRPr lang="en-US" dirty="0"/>
        </a:p>
      </dgm:t>
    </dgm:pt>
    <dgm:pt modelId="{54AE72F5-06A5-453D-8675-2209E463157B}" type="parTrans" cxnId="{74251460-4887-4591-A90C-E65E6E66B012}">
      <dgm:prSet/>
      <dgm:spPr/>
      <dgm:t>
        <a:bodyPr/>
        <a:lstStyle/>
        <a:p>
          <a:endParaRPr lang="en-US"/>
        </a:p>
      </dgm:t>
    </dgm:pt>
    <dgm:pt modelId="{416E1A10-CABE-49F4-BC13-7325E275CBD2}" type="sibTrans" cxnId="{74251460-4887-4591-A90C-E65E6E66B012}">
      <dgm:prSet/>
      <dgm:spPr/>
      <dgm:t>
        <a:bodyPr/>
        <a:lstStyle/>
        <a:p>
          <a:endParaRPr lang="en-US"/>
        </a:p>
      </dgm:t>
    </dgm:pt>
    <dgm:pt modelId="{E577E908-0AF6-4039-92F0-5527BE338B28}">
      <dgm:prSet phldrT="[Text]"/>
      <dgm:spPr/>
      <dgm:t>
        <a:bodyPr/>
        <a:lstStyle/>
        <a:p>
          <a:r>
            <a:rPr lang="th-TH" dirty="0" smtClean="0"/>
            <a:t>โรงแรม</a:t>
          </a:r>
          <a:endParaRPr lang="en-US" dirty="0"/>
        </a:p>
      </dgm:t>
    </dgm:pt>
    <dgm:pt modelId="{DFDE84AD-8E4A-486A-800F-25AE4D132E3D}" type="parTrans" cxnId="{7016634C-163F-4896-8B17-73CE56918049}">
      <dgm:prSet/>
      <dgm:spPr/>
      <dgm:t>
        <a:bodyPr/>
        <a:lstStyle/>
        <a:p>
          <a:endParaRPr lang="en-US"/>
        </a:p>
      </dgm:t>
    </dgm:pt>
    <dgm:pt modelId="{BB24CD3A-5B28-47A9-ADB4-1DFB37E47EF6}" type="sibTrans" cxnId="{7016634C-163F-4896-8B17-73CE56918049}">
      <dgm:prSet/>
      <dgm:spPr/>
      <dgm:t>
        <a:bodyPr/>
        <a:lstStyle/>
        <a:p>
          <a:endParaRPr lang="en-US"/>
        </a:p>
      </dgm:t>
    </dgm:pt>
    <dgm:pt modelId="{6C63F9A3-5819-4915-9824-0B7A8CB66540}" type="pres">
      <dgm:prSet presAssocID="{A2ABEBAD-79BC-431C-995B-B086AE25AAAB}" presName="diagram" presStyleCnt="0">
        <dgm:presLayoutVars>
          <dgm:dir/>
          <dgm:resizeHandles val="exact"/>
        </dgm:presLayoutVars>
      </dgm:prSet>
      <dgm:spPr/>
    </dgm:pt>
    <dgm:pt modelId="{D10F34B2-0CD7-4781-8568-3B8D9D66BA50}" type="pres">
      <dgm:prSet presAssocID="{992AB48A-FE1B-4CED-BC2F-0B396A02BF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328BF-9BEF-4438-84B0-01CFC104104D}" type="pres">
      <dgm:prSet presAssocID="{EA93812F-0175-45B9-8339-66C8175381D0}" presName="sibTrans" presStyleCnt="0"/>
      <dgm:spPr/>
    </dgm:pt>
    <dgm:pt modelId="{4BDE743F-A6A0-4FD1-81CD-C4681E0BDA45}" type="pres">
      <dgm:prSet presAssocID="{F501875D-96FB-46CF-809B-59E425BBED3E}" presName="node" presStyleLbl="node1" presStyleIdx="1" presStyleCnt="5">
        <dgm:presLayoutVars>
          <dgm:bulletEnabled val="1"/>
        </dgm:presLayoutVars>
      </dgm:prSet>
      <dgm:spPr/>
    </dgm:pt>
    <dgm:pt modelId="{BBF71B83-2552-41C2-83F8-CB3921AC1816}" type="pres">
      <dgm:prSet presAssocID="{6B5DB0E4-0B03-486C-8EEA-677C05ED1946}" presName="sibTrans" presStyleCnt="0"/>
      <dgm:spPr/>
    </dgm:pt>
    <dgm:pt modelId="{0474E175-ECC0-497D-8AFC-6EDFD1B260E6}" type="pres">
      <dgm:prSet presAssocID="{D0BCB889-550F-48F9-852C-8FC226A608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6356B-07B9-4366-8A89-E4751942CB9E}" type="pres">
      <dgm:prSet presAssocID="{87993964-E44B-43F1-8EAB-532F7E590A6A}" presName="sibTrans" presStyleCnt="0"/>
      <dgm:spPr/>
    </dgm:pt>
    <dgm:pt modelId="{BE066C9E-6901-4D00-8B5F-EDFC2C056DF4}" type="pres">
      <dgm:prSet presAssocID="{6DFE3A40-8800-4C18-BD0B-FD9D67DC05A5}" presName="node" presStyleLbl="node1" presStyleIdx="3" presStyleCnt="5">
        <dgm:presLayoutVars>
          <dgm:bulletEnabled val="1"/>
        </dgm:presLayoutVars>
      </dgm:prSet>
      <dgm:spPr/>
    </dgm:pt>
    <dgm:pt modelId="{131A8FBC-93EA-406D-8F6A-BC5304AC3D15}" type="pres">
      <dgm:prSet presAssocID="{416E1A10-CABE-49F4-BC13-7325E275CBD2}" presName="sibTrans" presStyleCnt="0"/>
      <dgm:spPr/>
    </dgm:pt>
    <dgm:pt modelId="{D47F61FE-BFC6-4E07-A2C1-C0FAA4058CF2}" type="pres">
      <dgm:prSet presAssocID="{E577E908-0AF6-4039-92F0-5527BE338B28}" presName="node" presStyleLbl="node1" presStyleIdx="4" presStyleCnt="5">
        <dgm:presLayoutVars>
          <dgm:bulletEnabled val="1"/>
        </dgm:presLayoutVars>
      </dgm:prSet>
      <dgm:spPr/>
    </dgm:pt>
  </dgm:ptLst>
  <dgm:cxnLst>
    <dgm:cxn modelId="{8F34807A-1C79-415A-A07B-E7FECE85D85A}" type="presOf" srcId="{6DFE3A40-8800-4C18-BD0B-FD9D67DC05A5}" destId="{BE066C9E-6901-4D00-8B5F-EDFC2C056DF4}" srcOrd="0" destOrd="0" presId="urn:microsoft.com/office/officeart/2005/8/layout/default"/>
    <dgm:cxn modelId="{0B3CA52C-00F9-44D1-8E99-9F4068DD8B2D}" type="presOf" srcId="{A2ABEBAD-79BC-431C-995B-B086AE25AAAB}" destId="{6C63F9A3-5819-4915-9824-0B7A8CB66540}" srcOrd="0" destOrd="0" presId="urn:microsoft.com/office/officeart/2005/8/layout/default"/>
    <dgm:cxn modelId="{81AC974A-F7B1-439A-A3F7-8C3B5B3CCDC3}" type="presOf" srcId="{992AB48A-FE1B-4CED-BC2F-0B396A02BFAF}" destId="{D10F34B2-0CD7-4781-8568-3B8D9D66BA50}" srcOrd="0" destOrd="0" presId="urn:microsoft.com/office/officeart/2005/8/layout/default"/>
    <dgm:cxn modelId="{36D07BA4-9287-4D55-B740-628EDDD13398}" type="presOf" srcId="{E577E908-0AF6-4039-92F0-5527BE338B28}" destId="{D47F61FE-BFC6-4E07-A2C1-C0FAA4058CF2}" srcOrd="0" destOrd="0" presId="urn:microsoft.com/office/officeart/2005/8/layout/default"/>
    <dgm:cxn modelId="{74251460-4887-4591-A90C-E65E6E66B012}" srcId="{A2ABEBAD-79BC-431C-995B-B086AE25AAAB}" destId="{6DFE3A40-8800-4C18-BD0B-FD9D67DC05A5}" srcOrd="3" destOrd="0" parTransId="{54AE72F5-06A5-453D-8675-2209E463157B}" sibTransId="{416E1A10-CABE-49F4-BC13-7325E275CBD2}"/>
    <dgm:cxn modelId="{05C40D33-F504-4443-85C5-2B9C8BF35646}" srcId="{A2ABEBAD-79BC-431C-995B-B086AE25AAAB}" destId="{D0BCB889-550F-48F9-852C-8FC226A60823}" srcOrd="2" destOrd="0" parTransId="{22D48674-960C-4EE1-83BE-53403A8E88B2}" sibTransId="{87993964-E44B-43F1-8EAB-532F7E590A6A}"/>
    <dgm:cxn modelId="{16E5F48D-8B39-4B45-81FE-F3AECEDC9C40}" type="presOf" srcId="{F501875D-96FB-46CF-809B-59E425BBED3E}" destId="{4BDE743F-A6A0-4FD1-81CD-C4681E0BDA45}" srcOrd="0" destOrd="0" presId="urn:microsoft.com/office/officeart/2005/8/layout/default"/>
    <dgm:cxn modelId="{7016634C-163F-4896-8B17-73CE56918049}" srcId="{A2ABEBAD-79BC-431C-995B-B086AE25AAAB}" destId="{E577E908-0AF6-4039-92F0-5527BE338B28}" srcOrd="4" destOrd="0" parTransId="{DFDE84AD-8E4A-486A-800F-25AE4D132E3D}" sibTransId="{BB24CD3A-5B28-47A9-ADB4-1DFB37E47EF6}"/>
    <dgm:cxn modelId="{C8184C6E-2810-402C-A308-E474061A563E}" type="presOf" srcId="{D0BCB889-550F-48F9-852C-8FC226A60823}" destId="{0474E175-ECC0-497D-8AFC-6EDFD1B260E6}" srcOrd="0" destOrd="0" presId="urn:microsoft.com/office/officeart/2005/8/layout/default"/>
    <dgm:cxn modelId="{82CE3EFB-654F-4257-801A-7477AEF10A07}" srcId="{A2ABEBAD-79BC-431C-995B-B086AE25AAAB}" destId="{F501875D-96FB-46CF-809B-59E425BBED3E}" srcOrd="1" destOrd="0" parTransId="{730BE78E-1B2C-451D-BBE7-2DAEDD00CD88}" sibTransId="{6B5DB0E4-0B03-486C-8EEA-677C05ED1946}"/>
    <dgm:cxn modelId="{0BA7D930-AB4F-48C8-B71D-779E5074A23E}" srcId="{A2ABEBAD-79BC-431C-995B-B086AE25AAAB}" destId="{992AB48A-FE1B-4CED-BC2F-0B396A02BFAF}" srcOrd="0" destOrd="0" parTransId="{96BD2A8B-5321-4226-AFF1-C8FD8699DB15}" sibTransId="{EA93812F-0175-45B9-8339-66C8175381D0}"/>
    <dgm:cxn modelId="{8C4204FA-4848-4020-9BEC-F52A8283BE72}" type="presParOf" srcId="{6C63F9A3-5819-4915-9824-0B7A8CB66540}" destId="{D10F34B2-0CD7-4781-8568-3B8D9D66BA50}" srcOrd="0" destOrd="0" presId="urn:microsoft.com/office/officeart/2005/8/layout/default"/>
    <dgm:cxn modelId="{CFDDB813-06F8-4221-ACB5-AB5DC7818433}" type="presParOf" srcId="{6C63F9A3-5819-4915-9824-0B7A8CB66540}" destId="{9C6328BF-9BEF-4438-84B0-01CFC104104D}" srcOrd="1" destOrd="0" presId="urn:microsoft.com/office/officeart/2005/8/layout/default"/>
    <dgm:cxn modelId="{416E2526-1CF1-4E48-9D01-57D1A07BE0A3}" type="presParOf" srcId="{6C63F9A3-5819-4915-9824-0B7A8CB66540}" destId="{4BDE743F-A6A0-4FD1-81CD-C4681E0BDA45}" srcOrd="2" destOrd="0" presId="urn:microsoft.com/office/officeart/2005/8/layout/default"/>
    <dgm:cxn modelId="{247C62F8-906D-45EA-A8B2-B1DBA4D93858}" type="presParOf" srcId="{6C63F9A3-5819-4915-9824-0B7A8CB66540}" destId="{BBF71B83-2552-41C2-83F8-CB3921AC1816}" srcOrd="3" destOrd="0" presId="urn:microsoft.com/office/officeart/2005/8/layout/default"/>
    <dgm:cxn modelId="{172F35A4-B501-426E-BF85-215D1F4AAE50}" type="presParOf" srcId="{6C63F9A3-5819-4915-9824-0B7A8CB66540}" destId="{0474E175-ECC0-497D-8AFC-6EDFD1B260E6}" srcOrd="4" destOrd="0" presId="urn:microsoft.com/office/officeart/2005/8/layout/default"/>
    <dgm:cxn modelId="{BA469FBD-93B9-42C1-A833-26CD268CB88C}" type="presParOf" srcId="{6C63F9A3-5819-4915-9824-0B7A8CB66540}" destId="{DE36356B-07B9-4366-8A89-E4751942CB9E}" srcOrd="5" destOrd="0" presId="urn:microsoft.com/office/officeart/2005/8/layout/default"/>
    <dgm:cxn modelId="{E678983D-4BEA-4191-AC43-B08423C54C92}" type="presParOf" srcId="{6C63F9A3-5819-4915-9824-0B7A8CB66540}" destId="{BE066C9E-6901-4D00-8B5F-EDFC2C056DF4}" srcOrd="6" destOrd="0" presId="urn:microsoft.com/office/officeart/2005/8/layout/default"/>
    <dgm:cxn modelId="{A9E1CF6B-ED25-4A2D-BA94-7015209B54D7}" type="presParOf" srcId="{6C63F9A3-5819-4915-9824-0B7A8CB66540}" destId="{131A8FBC-93EA-406D-8F6A-BC5304AC3D15}" srcOrd="7" destOrd="0" presId="urn:microsoft.com/office/officeart/2005/8/layout/default"/>
    <dgm:cxn modelId="{83B1D9D9-880A-46DD-969F-EB0FE54A250A}" type="presParOf" srcId="{6C63F9A3-5819-4915-9824-0B7A8CB66540}" destId="{D47F61FE-BFC6-4E07-A2C1-C0FAA4058C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F34B2-0CD7-4781-8568-3B8D9D66BA50}">
      <dsp:nvSpPr>
        <dsp:cNvPr id="0" name=""/>
        <dsp:cNvSpPr/>
      </dsp:nvSpPr>
      <dsp:spPr>
        <a:xfrm>
          <a:off x="0" y="430741"/>
          <a:ext cx="2019300" cy="12115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kern="1200" dirty="0" smtClean="0"/>
            <a:t>งานธุรกิจ</a:t>
          </a:r>
          <a:endParaRPr lang="en-US" sz="3300" kern="1200" dirty="0"/>
        </a:p>
      </dsp:txBody>
      <dsp:txXfrm>
        <a:off x="0" y="430741"/>
        <a:ext cx="2019300" cy="1211580"/>
      </dsp:txXfrm>
    </dsp:sp>
    <dsp:sp modelId="{4BDE743F-A6A0-4FD1-81CD-C4681E0BDA45}">
      <dsp:nvSpPr>
        <dsp:cNvPr id="0" name=""/>
        <dsp:cNvSpPr/>
      </dsp:nvSpPr>
      <dsp:spPr>
        <a:xfrm>
          <a:off x="2221229" y="430741"/>
          <a:ext cx="2019300" cy="1211580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kern="1200" dirty="0" smtClean="0"/>
            <a:t>บัญชี</a:t>
          </a:r>
          <a:endParaRPr lang="en-US" sz="3300" kern="1200" dirty="0"/>
        </a:p>
      </dsp:txBody>
      <dsp:txXfrm>
        <a:off x="2221229" y="430741"/>
        <a:ext cx="2019300" cy="1211580"/>
      </dsp:txXfrm>
    </dsp:sp>
    <dsp:sp modelId="{0474E175-ECC0-497D-8AFC-6EDFD1B260E6}">
      <dsp:nvSpPr>
        <dsp:cNvPr id="0" name=""/>
        <dsp:cNvSpPr/>
      </dsp:nvSpPr>
      <dsp:spPr>
        <a:xfrm>
          <a:off x="4442460" y="430741"/>
          <a:ext cx="2019300" cy="121158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kern="1200" dirty="0" smtClean="0"/>
            <a:t>จัดจำหน่าย</a:t>
          </a:r>
          <a:endParaRPr lang="en-US" sz="3300" kern="1200" dirty="0"/>
        </a:p>
      </dsp:txBody>
      <dsp:txXfrm>
        <a:off x="4442460" y="430741"/>
        <a:ext cx="2019300" cy="1211580"/>
      </dsp:txXfrm>
    </dsp:sp>
    <dsp:sp modelId="{BE066C9E-6901-4D00-8B5F-EDFC2C056DF4}">
      <dsp:nvSpPr>
        <dsp:cNvPr id="0" name=""/>
        <dsp:cNvSpPr/>
      </dsp:nvSpPr>
      <dsp:spPr>
        <a:xfrm>
          <a:off x="1110615" y="1844251"/>
          <a:ext cx="2019300" cy="1211580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kern="1200" dirty="0" smtClean="0"/>
            <a:t>โรงงาน</a:t>
          </a:r>
          <a:endParaRPr lang="en-US" sz="3300" kern="1200" dirty="0"/>
        </a:p>
      </dsp:txBody>
      <dsp:txXfrm>
        <a:off x="1110615" y="1844251"/>
        <a:ext cx="2019300" cy="1211580"/>
      </dsp:txXfrm>
    </dsp:sp>
    <dsp:sp modelId="{D47F61FE-BFC6-4E07-A2C1-C0FAA4058CF2}">
      <dsp:nvSpPr>
        <dsp:cNvPr id="0" name=""/>
        <dsp:cNvSpPr/>
      </dsp:nvSpPr>
      <dsp:spPr>
        <a:xfrm>
          <a:off x="3331845" y="1844251"/>
          <a:ext cx="2019300" cy="121158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kern="1200" dirty="0" smtClean="0"/>
            <a:t>โรงแรม</a:t>
          </a:r>
          <a:endParaRPr lang="en-US" sz="3300" kern="1200" dirty="0"/>
        </a:p>
      </dsp:txBody>
      <dsp:txXfrm>
        <a:off x="3331845" y="1844251"/>
        <a:ext cx="2019300" cy="121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61079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6560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7243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40647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11856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16624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57408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9353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09272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287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45488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437"/>
          <a:stretch/>
        </p:blipFill>
        <p:spPr>
          <a:xfrm>
            <a:off x="-1" y="0"/>
            <a:ext cx="12192001" cy="6838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46000">
                <a:srgbClr val="4DB02E">
                  <a:alpha val="70000"/>
                </a:srgbClr>
              </a:gs>
              <a:gs pos="100000">
                <a:schemeClr val="accent6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46000">
                <a:schemeClr val="accent1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C228-992E-4D9F-945B-3ADE6DD90BE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th-TH" sz="7200" dirty="0" smtClean="0"/>
              <a:t>บทที่ </a:t>
            </a:r>
            <a:r>
              <a:rPr lang="en-US" sz="7200" dirty="0" smtClean="0"/>
              <a:t>3</a:t>
            </a:r>
            <a:r>
              <a:rPr lang="en-US" sz="7200" dirty="0" smtClean="0"/>
              <a:t> </a:t>
            </a:r>
            <a:r>
              <a:rPr lang="th-TH" sz="7200" dirty="0" smtClean="0"/>
              <a:t>ซอฟต์แวร์ประยุกต์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</p:spPr>
        <p:txBody>
          <a:bodyPr/>
          <a:lstStyle/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รายวิชา ทท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101 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เทคโนโลยีสารสนเทศและนวัตกรรมการสื่อสารทางการท่องเที่ยว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อ.อภิพงศ์ ปิงยศ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มหาวิทยาลัยแม่โจ้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แพร่ เฉลิมพระเกียรติ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01" y="5407501"/>
            <a:ext cx="1450499" cy="14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875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ซอฟต์แวร์จัดการด้านกราฟิกและมัลติมีเดีย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1884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ใช้ในการออกแบบงานกราฟิก เช่น โปสเตอร์  โลโก้ แบนเนอร์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งานมัลติมีเดีย เช่น      การตัดต่อวิดีโอ </a:t>
            </a:r>
          </a:p>
          <a:p>
            <a:pPr marL="0" indent="0">
              <a:buNone/>
            </a:pPr>
            <a:r>
              <a:rPr lang="th-TH" dirty="0" smtClean="0"/>
              <a:t>ตัดต่อเสียง</a:t>
            </a:r>
            <a:r>
              <a:rPr lang="en-US" dirty="0" smtClean="0"/>
              <a:t> </a:t>
            </a:r>
            <a:r>
              <a:rPr lang="th-TH" dirty="0" smtClean="0"/>
              <a:t>ทำแอนิเมชั่น</a:t>
            </a:r>
            <a:endParaRPr lang="en-US" dirty="0"/>
          </a:p>
        </p:txBody>
      </p:sp>
      <p:pic>
        <p:nvPicPr>
          <p:cNvPr id="6146" name="Picture 2" descr="Image result for adobe photoshop 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19" y="1825625"/>
            <a:ext cx="5648099" cy="3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vs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11" y="3976577"/>
            <a:ext cx="5111518" cy="26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28703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 ซอฟต์แวร์สำหรับงานเฉพาะด้าน 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(</a:t>
            </a:r>
            <a:r>
              <a:rPr lang="en-US" b="1" dirty="0"/>
              <a:t>Special Purpose Software)</a:t>
            </a:r>
            <a:r>
              <a:rPr lang="en-US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เป็นซอฟต์แวร์ที่พัฒนาขึ้นตามวัตถุประสงค์ใดวัตถุประสงค์หนึ่งโดยเฉพาะ    หรือใช้กับองค์กรใด ๆ โดยเฉพาะ </a:t>
            </a:r>
          </a:p>
          <a:p>
            <a:pPr marL="0" indent="0">
              <a:buNone/>
            </a:pPr>
            <a:r>
              <a:rPr lang="th-TH" dirty="0" smtClean="0"/>
              <a:t>ปกติแล้วจะมีราคาสูงกว่าซอฟต์แวร์สำเร็จรูป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2418903"/>
              </p:ext>
            </p:extLst>
          </p:nvPr>
        </p:nvGraphicFramePr>
        <p:xfrm>
          <a:off x="2794000" y="2946400"/>
          <a:ext cx="6461760" cy="348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873571"/>
      </p:ext>
    </p:extLst>
  </p:cSld>
  <p:clrMapOvr>
    <a:masterClrMapping/>
  </p:clrMapOvr>
  <p:transition spd="slow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ซอฟต์แวร์สำหรับงานธุรกิจ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6040" cy="4351338"/>
          </a:xfrm>
        </p:spPr>
        <p:txBody>
          <a:bodyPr/>
          <a:lstStyle/>
          <a:p>
            <a:r>
              <a:rPr lang="th-TH" dirty="0" smtClean="0"/>
              <a:t>เน้นการใช้งานทั่วไปในภาคธุรกิจ ครอบคลุมทั้งระบบจัดการข้อมูลพนักงาน ข้อมูลลูกค้า ระบบจัดจำหน่าย ระบบบัญชี ระบบสินค้า</a:t>
            </a:r>
            <a:r>
              <a:rPr lang="en-US" dirty="0" smtClean="0"/>
              <a:t>     </a:t>
            </a:r>
            <a:r>
              <a:rPr lang="th-TH" dirty="0" smtClean="0"/>
              <a:t>คงคลัง รายงาน เป็นต้น </a:t>
            </a:r>
          </a:p>
          <a:p>
            <a:r>
              <a:rPr lang="th-TH" dirty="0" smtClean="0"/>
              <a:t>ปกติเรียกว่าระบบ </a:t>
            </a:r>
            <a:r>
              <a:rPr lang="en-US" dirty="0">
                <a:solidFill>
                  <a:srgbClr val="FF0000"/>
                </a:solidFill>
              </a:rPr>
              <a:t>Enterprise </a:t>
            </a:r>
            <a:r>
              <a:rPr lang="en-US" dirty="0" smtClean="0">
                <a:solidFill>
                  <a:srgbClr val="FF0000"/>
                </a:solidFill>
              </a:rPr>
              <a:t>Resource Planning </a:t>
            </a:r>
            <a:r>
              <a:rPr lang="en-US" dirty="0">
                <a:solidFill>
                  <a:srgbClr val="FF0000"/>
                </a:solidFill>
              </a:rPr>
              <a:t>(ERP)</a:t>
            </a:r>
          </a:p>
        </p:txBody>
      </p:sp>
      <p:pic>
        <p:nvPicPr>
          <p:cNvPr id="7170" name="Picture 2" descr="Image result for sap e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17" y="2217103"/>
            <a:ext cx="6137783" cy="39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46724"/>
      </p:ext>
    </p:extLst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ซอฟต์แวร์ระบบงานด้านบัญชี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23080" cy="4351338"/>
          </a:xfrm>
        </p:spPr>
        <p:txBody>
          <a:bodyPr/>
          <a:lstStyle/>
          <a:p>
            <a:r>
              <a:rPr lang="th-TH" dirty="0" smtClean="0"/>
              <a:t>เป็นซอฟต์แวร์ที่เกี่ยวข้องกับธุรกรรมทางการเงิน เช่น บัญชีเจ้าหนี้ ลูกหนี้ บัญชีทรัพย์สิน บัญชีรายรับรายจ่าย บัญชีเงินเดือน เป็นต้น</a:t>
            </a:r>
            <a:endParaRPr lang="en-US" dirty="0"/>
          </a:p>
        </p:txBody>
      </p:sp>
      <p:pic>
        <p:nvPicPr>
          <p:cNvPr id="8194" name="Picture 2" descr="Image result for accounting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4" y="1825625"/>
            <a:ext cx="65159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42655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ซอฟต์แวร์ระบบงานจัดจำหน่าย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220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ใช้ในการซื้อขายสินค้าเป็นหลัก </a:t>
            </a:r>
            <a:r>
              <a:rPr lang="en-US" dirty="0" smtClean="0"/>
              <a:t>           </a:t>
            </a:r>
            <a:r>
              <a:rPr lang="th-TH" dirty="0" smtClean="0"/>
              <a:t>มีระบบคำนวณราคา ออกใบเสร็จบริหารสินค้าคงคลัง ประวัติการขาย </a:t>
            </a:r>
            <a:r>
              <a:rPr lang="en-US" dirty="0" smtClean="0"/>
              <a:t>         </a:t>
            </a:r>
            <a:r>
              <a:rPr lang="th-TH" dirty="0" smtClean="0"/>
              <a:t>เป็นต้น</a:t>
            </a:r>
          </a:p>
          <a:p>
            <a:pPr marL="0" indent="0">
              <a:buNone/>
            </a:pPr>
            <a:r>
              <a:rPr lang="th-TH" dirty="0" smtClean="0"/>
              <a:t>เรียกว่า </a:t>
            </a:r>
            <a:r>
              <a:rPr lang="en-US" dirty="0" smtClean="0">
                <a:solidFill>
                  <a:srgbClr val="FF0000"/>
                </a:solidFill>
              </a:rPr>
              <a:t>Point of Sale Software (POS)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Image result for pos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40" y="1825625"/>
            <a:ext cx="6274660" cy="44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26064"/>
      </p:ext>
    </p:extLst>
  </p:cSld>
  <p:clrMapOvr>
    <a:masterClrMapping/>
  </p:clrMapOvr>
  <p:transition spd="slow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ซอฟต์แวร์ระบบงานในโรงงานอุตสาหกรรม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9364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ใช้ควบคุมการผลิตสินค้าในโรงงาน เช่น การกำหนดโครงสร้างผลิตภัณฑ์ การคำนวณต้นทุน การวางแผนการผลิต การจัดซื้อวัตถุดิบ การควบคุมการผลิต การขนส่งสินค้า เป็นต้น</a:t>
            </a:r>
            <a:endParaRPr lang="en-US" dirty="0"/>
          </a:p>
        </p:txBody>
      </p:sp>
      <p:pic>
        <p:nvPicPr>
          <p:cNvPr id="10244" name="Picture 4" descr="Image result for manufacturing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55" y="1825625"/>
            <a:ext cx="62177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53180"/>
      </p:ext>
    </p:extLst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ซอฟต์แวร์ในงานด้านการโรงแรม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892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ใช้ในการจัดการงานด้านการโรงแรมอย่างครบวงจร เช่น การจองห้องพัก การเชคอินเชคเอาท์ </a:t>
            </a:r>
            <a:r>
              <a:rPr lang="th-TH" dirty="0"/>
              <a:t>ข้อมูลห้องพัก </a:t>
            </a:r>
            <a:r>
              <a:rPr lang="th-TH" dirty="0" smtClean="0"/>
              <a:t>ข้อมูลแขก ข้อมูลพนักงาน </a:t>
            </a:r>
            <a:r>
              <a:rPr lang="en-US" dirty="0" smtClean="0"/>
              <a:t>      </a:t>
            </a:r>
            <a:r>
              <a:rPr lang="th-TH" dirty="0" smtClean="0"/>
              <a:t>การจัดการสินค้าคงคลัง การบัญชี </a:t>
            </a:r>
            <a:r>
              <a:rPr lang="en-US" dirty="0" smtClean="0"/>
              <a:t>      </a:t>
            </a:r>
            <a:r>
              <a:rPr lang="th-TH" dirty="0" smtClean="0"/>
              <a:t>เป็นต้น</a:t>
            </a:r>
          </a:p>
          <a:p>
            <a:pPr marL="0" indent="0">
              <a:buNone/>
            </a:pPr>
            <a:r>
              <a:rPr lang="th-TH" dirty="0" smtClean="0"/>
              <a:t>เรียกว่า </a:t>
            </a:r>
            <a:r>
              <a:rPr lang="en-US" b="1" dirty="0">
                <a:solidFill>
                  <a:srgbClr val="FF0000"/>
                </a:solidFill>
              </a:rPr>
              <a:t>Property </a:t>
            </a:r>
            <a:r>
              <a:rPr lang="en-US" b="1" dirty="0" smtClean="0">
                <a:solidFill>
                  <a:srgbClr val="FF0000"/>
                </a:solidFill>
              </a:rPr>
              <a:t>Management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ystem</a:t>
            </a:r>
            <a:r>
              <a:rPr lang="th-TH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(PMS)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Image result for pms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60" y="787184"/>
            <a:ext cx="6263146" cy="689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14493"/>
      </p:ext>
    </p:extLst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840" y="2407919"/>
            <a:ext cx="3992880" cy="2489901"/>
          </a:xfrm>
          <a:custGeom>
            <a:avLst/>
            <a:gdLst>
              <a:gd name="connsiteX0" fmla="*/ 0 w 3820160"/>
              <a:gd name="connsiteY0" fmla="*/ 0 h 2336800"/>
              <a:gd name="connsiteX1" fmla="*/ 3820160 w 3820160"/>
              <a:gd name="connsiteY1" fmla="*/ 0 h 2336800"/>
              <a:gd name="connsiteX2" fmla="*/ 3820160 w 3820160"/>
              <a:gd name="connsiteY2" fmla="*/ 2336800 h 2336800"/>
              <a:gd name="connsiteX3" fmla="*/ 0 w 3820160"/>
              <a:gd name="connsiteY3" fmla="*/ 2336800 h 2336800"/>
              <a:gd name="connsiteX4" fmla="*/ 0 w 3820160"/>
              <a:gd name="connsiteY4" fmla="*/ 0 h 2336800"/>
              <a:gd name="connsiteX0" fmla="*/ 162560 w 3982720"/>
              <a:gd name="connsiteY0" fmla="*/ 0 h 2377440"/>
              <a:gd name="connsiteX1" fmla="*/ 3982720 w 3982720"/>
              <a:gd name="connsiteY1" fmla="*/ 0 h 2377440"/>
              <a:gd name="connsiteX2" fmla="*/ 3982720 w 3982720"/>
              <a:gd name="connsiteY2" fmla="*/ 2336800 h 2377440"/>
              <a:gd name="connsiteX3" fmla="*/ 0 w 3982720"/>
              <a:gd name="connsiteY3" fmla="*/ 2377440 h 2377440"/>
              <a:gd name="connsiteX4" fmla="*/ 162560 w 3982720"/>
              <a:gd name="connsiteY4" fmla="*/ 0 h 2377440"/>
              <a:gd name="connsiteX0" fmla="*/ 162560 w 4013200"/>
              <a:gd name="connsiteY0" fmla="*/ 0 h 2377440"/>
              <a:gd name="connsiteX1" fmla="*/ 3982720 w 4013200"/>
              <a:gd name="connsiteY1" fmla="*/ 0 h 2377440"/>
              <a:gd name="connsiteX2" fmla="*/ 4013200 w 4013200"/>
              <a:gd name="connsiteY2" fmla="*/ 2336800 h 2377440"/>
              <a:gd name="connsiteX3" fmla="*/ 0 w 4013200"/>
              <a:gd name="connsiteY3" fmla="*/ 2377440 h 2377440"/>
              <a:gd name="connsiteX4" fmla="*/ 162560 w 4013200"/>
              <a:gd name="connsiteY4" fmla="*/ 0 h 2377440"/>
              <a:gd name="connsiteX0" fmla="*/ 162560 w 4013200"/>
              <a:gd name="connsiteY0" fmla="*/ 71120 h 2448560"/>
              <a:gd name="connsiteX1" fmla="*/ 3982720 w 4013200"/>
              <a:gd name="connsiteY1" fmla="*/ 0 h 2448560"/>
              <a:gd name="connsiteX2" fmla="*/ 4013200 w 4013200"/>
              <a:gd name="connsiteY2" fmla="*/ 2407920 h 2448560"/>
              <a:gd name="connsiteX3" fmla="*/ 0 w 4013200"/>
              <a:gd name="connsiteY3" fmla="*/ 2448560 h 2448560"/>
              <a:gd name="connsiteX4" fmla="*/ 162560 w 4013200"/>
              <a:gd name="connsiteY4" fmla="*/ 71120 h 2448560"/>
              <a:gd name="connsiteX0" fmla="*/ 162560 w 4064000"/>
              <a:gd name="connsiteY0" fmla="*/ 71120 h 2448560"/>
              <a:gd name="connsiteX1" fmla="*/ 3982720 w 4064000"/>
              <a:gd name="connsiteY1" fmla="*/ 0 h 2448560"/>
              <a:gd name="connsiteX2" fmla="*/ 4064000 w 4064000"/>
              <a:gd name="connsiteY2" fmla="*/ 2438400 h 2448560"/>
              <a:gd name="connsiteX3" fmla="*/ 0 w 4064000"/>
              <a:gd name="connsiteY3" fmla="*/ 2448560 h 2448560"/>
              <a:gd name="connsiteX4" fmla="*/ 162560 w 4064000"/>
              <a:gd name="connsiteY4" fmla="*/ 71120 h 2448560"/>
              <a:gd name="connsiteX0" fmla="*/ 162560 w 4013200"/>
              <a:gd name="connsiteY0" fmla="*/ 71120 h 2448560"/>
              <a:gd name="connsiteX1" fmla="*/ 3982720 w 4013200"/>
              <a:gd name="connsiteY1" fmla="*/ 0 h 2448560"/>
              <a:gd name="connsiteX2" fmla="*/ 4013200 w 4013200"/>
              <a:gd name="connsiteY2" fmla="*/ 2428240 h 2448560"/>
              <a:gd name="connsiteX3" fmla="*/ 0 w 4013200"/>
              <a:gd name="connsiteY3" fmla="*/ 2448560 h 2448560"/>
              <a:gd name="connsiteX4" fmla="*/ 162560 w 4013200"/>
              <a:gd name="connsiteY4" fmla="*/ 71120 h 2448560"/>
              <a:gd name="connsiteX0" fmla="*/ 162560 w 3982720"/>
              <a:gd name="connsiteY0" fmla="*/ 71120 h 2448560"/>
              <a:gd name="connsiteX1" fmla="*/ 3982720 w 3982720"/>
              <a:gd name="connsiteY1" fmla="*/ 0 h 2448560"/>
              <a:gd name="connsiteX2" fmla="*/ 3952240 w 3982720"/>
              <a:gd name="connsiteY2" fmla="*/ 2438400 h 2448560"/>
              <a:gd name="connsiteX3" fmla="*/ 0 w 3982720"/>
              <a:gd name="connsiteY3" fmla="*/ 2448560 h 2448560"/>
              <a:gd name="connsiteX4" fmla="*/ 162560 w 3982720"/>
              <a:gd name="connsiteY4" fmla="*/ 71120 h 2448560"/>
              <a:gd name="connsiteX0" fmla="*/ 162560 w 3992880"/>
              <a:gd name="connsiteY0" fmla="*/ 71120 h 2448560"/>
              <a:gd name="connsiteX1" fmla="*/ 3982720 w 3992880"/>
              <a:gd name="connsiteY1" fmla="*/ 0 h 2448560"/>
              <a:gd name="connsiteX2" fmla="*/ 3992880 w 3992880"/>
              <a:gd name="connsiteY2" fmla="*/ 2428240 h 2448560"/>
              <a:gd name="connsiteX3" fmla="*/ 0 w 3992880"/>
              <a:gd name="connsiteY3" fmla="*/ 2448560 h 2448560"/>
              <a:gd name="connsiteX4" fmla="*/ 162560 w 3992880"/>
              <a:gd name="connsiteY4" fmla="*/ 71120 h 2448560"/>
              <a:gd name="connsiteX0" fmla="*/ 152400 w 3992880"/>
              <a:gd name="connsiteY0" fmla="*/ 50800 h 2448560"/>
              <a:gd name="connsiteX1" fmla="*/ 3982720 w 3992880"/>
              <a:gd name="connsiteY1" fmla="*/ 0 h 2448560"/>
              <a:gd name="connsiteX2" fmla="*/ 3992880 w 3992880"/>
              <a:gd name="connsiteY2" fmla="*/ 2428240 h 2448560"/>
              <a:gd name="connsiteX3" fmla="*/ 0 w 3992880"/>
              <a:gd name="connsiteY3" fmla="*/ 2448560 h 2448560"/>
              <a:gd name="connsiteX4" fmla="*/ 152400 w 3992880"/>
              <a:gd name="connsiteY4" fmla="*/ 50800 h 244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880" h="2448560">
                <a:moveTo>
                  <a:pt x="152400" y="50800"/>
                </a:moveTo>
                <a:lnTo>
                  <a:pt x="3982720" y="0"/>
                </a:lnTo>
                <a:cubicBezTo>
                  <a:pt x="3986107" y="809413"/>
                  <a:pt x="3989493" y="1618827"/>
                  <a:pt x="3992880" y="2428240"/>
                </a:cubicBezTo>
                <a:lnTo>
                  <a:pt x="0" y="2448560"/>
                </a:lnTo>
                <a:lnTo>
                  <a:pt x="152400" y="508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chemeClr val="tx1">
                  <a:lumMod val="75000"/>
                  <a:lumOff val="25000"/>
                </a:schemeClr>
              </a:gs>
              <a:gs pos="3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Any questions?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615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51991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/>
              <a:t>ซอฟต์แวร์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5948855" cy="5532437"/>
          </a:xfrm>
          <a:gradFill>
            <a:gsLst>
              <a:gs pos="52000">
                <a:schemeClr val="accent5">
                  <a:lumMod val="40000"/>
                  <a:lumOff val="60000"/>
                  <a:alpha val="60000"/>
                </a:schemeClr>
              </a:gs>
              <a:gs pos="0">
                <a:schemeClr val="bg1">
                  <a:alpha val="42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 smtClean="0"/>
              <a:t>ซอฟต์แวร์ระบบ</a:t>
            </a:r>
          </a:p>
          <a:p>
            <a:pPr marL="0" indent="0" algn="ctr">
              <a:buNone/>
            </a:pPr>
            <a:r>
              <a:rPr lang="en-US" sz="4000" b="1" dirty="0" smtClean="0"/>
              <a:t>(System Software)</a:t>
            </a:r>
          </a:p>
          <a:p>
            <a:pPr marL="0" indent="0">
              <a:buNone/>
            </a:pPr>
            <a:r>
              <a:rPr lang="th-TH" sz="3200" dirty="0" smtClean="0"/>
              <a:t>ใช้ควบคุมการทำงานของคอมพิวเตอร์ทั้งหมด</a:t>
            </a:r>
          </a:p>
          <a:p>
            <a:pPr marL="0" indent="0">
              <a:buNone/>
            </a:pPr>
            <a:r>
              <a:rPr lang="th-TH" b="1" i="1" dirty="0" smtClean="0">
                <a:solidFill>
                  <a:schemeClr val="accent5">
                    <a:lumMod val="50000"/>
                  </a:schemeClr>
                </a:solidFill>
              </a:rPr>
              <a:t>เรียกว่า “ระบบปฏิบัติการ”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(Operating System : OS)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1613" y="1325563"/>
            <a:ext cx="5980387" cy="5532437"/>
          </a:xfrm>
          <a:prstGeom prst="rect">
            <a:avLst/>
          </a:prstGeom>
          <a:gradFill flip="none" rotWithShape="1">
            <a:gsLst>
              <a:gs pos="52000">
                <a:srgbClr val="FFC000">
                  <a:alpha val="50000"/>
                </a:srgbClr>
              </a:gs>
              <a:gs pos="0">
                <a:schemeClr val="bg1">
                  <a:alpha val="42000"/>
                </a:schemeClr>
              </a:gs>
              <a:gs pos="100000">
                <a:srgbClr val="FF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4000" b="1" dirty="0" smtClean="0">
                <a:solidFill>
                  <a:schemeClr val="bg1"/>
                </a:solidFill>
              </a:rPr>
              <a:t>ซอฟต์แวร์ประยุกต์</a:t>
            </a:r>
            <a:endParaRPr lang="th-TH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(Application </a:t>
            </a:r>
            <a:r>
              <a:rPr lang="en-US" sz="4000" b="1" dirty="0">
                <a:solidFill>
                  <a:schemeClr val="bg1"/>
                </a:solidFill>
              </a:rPr>
              <a:t>Software)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dirty="0" smtClean="0">
                <a:solidFill>
                  <a:schemeClr val="bg1"/>
                </a:solidFill>
              </a:rPr>
              <a:t>คื</a:t>
            </a: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อซอฟต์แวร์ที่ทำให้คอมพิวเตอร์สามารถทำงานได้ตามความต้องการของผู้ใช้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063" y1="27984" x2="21063" y2="27984"/>
                        <a14:foregroundMark x1="18405" y1="40117" x2="18405" y2="40117"/>
                        <a14:foregroundMark x1="27812" y1="8806" x2="27812" y2="8806"/>
                        <a14:foregroundMark x1="18405" y1="67319" x2="18405" y2="67319"/>
                        <a14:foregroundMark x1="26176" y1="63601" x2="26176" y2="63601"/>
                        <a14:foregroundMark x1="72802" y1="74168" x2="72802" y2="74168"/>
                        <a14:foregroundMark x1="68303" y1="60861" x2="78323" y2="81213"/>
                        <a14:foregroundMark x1="57873" y1="67906" x2="58282" y2="74755"/>
                        <a14:foregroundMark x1="12270" y1="20548" x2="32311" y2="38552"/>
                        <a14:foregroundMark x1="16564" y1="41879" x2="28834" y2="38160"/>
                        <a14:foregroundMark x1="11656" y1="69472" x2="36196" y2="70450"/>
                        <a14:foregroundMark x1="12679" y1="67319" x2="33333" y2="65166"/>
                        <a14:foregroundMark x1="13906" y1="64579" x2="26176" y2="65753"/>
                        <a14:foregroundMark x1="87730" y1="68297" x2="88344" y2="76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47" y="4465406"/>
            <a:ext cx="2459420" cy="25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37586" y="4256690"/>
            <a:ext cx="2811516" cy="2385848"/>
          </a:xfrm>
          <a:prstGeom prst="round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60000"/>
                </a:schemeClr>
              </a:gs>
              <a:gs pos="0">
                <a:schemeClr val="bg1">
                  <a:alpha val="40000"/>
                </a:schemeClr>
              </a:gs>
              <a:gs pos="100000">
                <a:schemeClr val="accent5">
                  <a:lumMod val="50000"/>
                  <a:alpha val="8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dirty="0" smtClean="0"/>
              <a:t>ซอฟต์แวร์สำหรับงานทั่วไป</a:t>
            </a:r>
          </a:p>
          <a:p>
            <a:pPr algn="ctr"/>
            <a:r>
              <a:rPr lang="en-US" dirty="0" smtClean="0"/>
              <a:t>(General Purpose)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385738" y="4256690"/>
            <a:ext cx="2680138" cy="2385848"/>
          </a:xfrm>
          <a:prstGeom prst="roundRect">
            <a:avLst/>
          </a:prstGeom>
          <a:gradFill>
            <a:gsLst>
              <a:gs pos="52000">
                <a:srgbClr val="FF99FF">
                  <a:alpha val="6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CC00CC">
                  <a:alpha val="80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600" dirty="0">
                <a:solidFill>
                  <a:schemeClr val="accent5">
                    <a:lumMod val="50000"/>
                  </a:schemeClr>
                </a:solidFill>
              </a:rPr>
              <a:t>ซอฟต์แวร์สำหรับ</a:t>
            </a:r>
            <a:r>
              <a:rPr lang="th-TH" sz="1600" dirty="0" smtClean="0">
                <a:solidFill>
                  <a:schemeClr val="accent5">
                    <a:lumMod val="50000"/>
                  </a:schemeClr>
                </a:solidFill>
              </a:rPr>
              <a:t>งานเฉพาะ</a:t>
            </a:r>
            <a:endParaRPr lang="th-TH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(Special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Purpose)</a:t>
            </a:r>
          </a:p>
          <a:p>
            <a:pPr algn="ctr"/>
            <a:endParaRPr lang="en-US" dirty="0"/>
          </a:p>
        </p:txBody>
      </p:sp>
      <p:pic>
        <p:nvPicPr>
          <p:cNvPr id="6148" name="Picture 4" descr="Image result for ms off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86" y="4959702"/>
            <a:ext cx="2811516" cy="15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hotel er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738" y="5017806"/>
            <a:ext cx="2695867" cy="13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11613" y="1340486"/>
            <a:ext cx="5948855" cy="55324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27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ซอฟต์แวร์ประยุกต์ </a:t>
            </a:r>
            <a:r>
              <a:rPr lang="en-US" dirty="0" smtClean="0"/>
              <a:t>(</a:t>
            </a:r>
            <a:r>
              <a:rPr lang="en-US" dirty="0" smtClean="0"/>
              <a:t>Application</a:t>
            </a:r>
            <a:r>
              <a:rPr lang="en-US" dirty="0" smtClean="0"/>
              <a:t> </a:t>
            </a:r>
            <a:r>
              <a:rPr lang="en-US" dirty="0" smtClean="0"/>
              <a:t>Software)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เป็นโปรแกรมที่ถูกสร้างขึ้นมา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เพื่อใช้งานตามความต้องการของผู้ใช้</a:t>
            </a:r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th-TH" sz="5400" b="1" dirty="0" smtClean="0">
                <a:solidFill>
                  <a:srgbClr val="FF0000"/>
                </a:solidFill>
              </a:rPr>
              <a:t>จำเป็นต้องทำงานภายใต้ระบบปฏิบัติการ</a:t>
            </a:r>
          </a:p>
          <a:p>
            <a:pPr marL="0" indent="0">
              <a:buNone/>
            </a:pPr>
            <a:endParaRPr lang="th-TH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accent2">
                    <a:lumMod val="50000"/>
                  </a:schemeClr>
                </a:solidFill>
              </a:rPr>
              <a:t>แอพพลิเคชั่น</a:t>
            </a:r>
            <a:r>
              <a:rPr lang="th-TH" dirty="0" smtClean="0">
                <a:solidFill>
                  <a:schemeClr val="accent2">
                    <a:lumMod val="50000"/>
                  </a:schemeClr>
                </a:solidFill>
              </a:rPr>
              <a:t>ส่วนมากบนระบบปฏิบัติการใด ๆ จะไม่สามารถใช้งานข้ามระบบปฏิบัติการได้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241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th-TH" b="1" dirty="0"/>
              <a:t>ซอฟต์แวร์ประยุกต์</a:t>
            </a:r>
            <a:br>
              <a:rPr lang="th-TH" b="1" dirty="0"/>
            </a:br>
            <a:r>
              <a:rPr lang="en-US" b="1" dirty="0"/>
              <a:t>(Application Software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1859280"/>
            <a:ext cx="12192000" cy="4998720"/>
          </a:xfrm>
          <a:prstGeom prst="rect">
            <a:avLst/>
          </a:prstGeom>
          <a:gradFill flip="none" rotWithShape="1">
            <a:gsLst>
              <a:gs pos="52000">
                <a:srgbClr val="FFC000">
                  <a:alpha val="50000"/>
                </a:srgbClr>
              </a:gs>
              <a:gs pos="0">
                <a:schemeClr val="bg1">
                  <a:alpha val="42000"/>
                </a:schemeClr>
              </a:gs>
              <a:gs pos="100000">
                <a:srgbClr val="FF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586" y="1981200"/>
            <a:ext cx="5886494" cy="4795520"/>
          </a:xfrm>
          <a:prstGeom prst="round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60000"/>
                </a:schemeClr>
              </a:gs>
              <a:gs pos="0">
                <a:schemeClr val="bg1">
                  <a:alpha val="40000"/>
                </a:schemeClr>
              </a:gs>
              <a:gs pos="100000">
                <a:schemeClr val="accent5">
                  <a:lumMod val="50000"/>
                  <a:alpha val="8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dirty="0" smtClean="0"/>
              <a:t>ซอฟต์แวร์สำหรับงานทั่วไป</a:t>
            </a:r>
          </a:p>
          <a:p>
            <a:pPr algn="ctr"/>
            <a:r>
              <a:rPr lang="en-US" sz="2400" dirty="0" smtClean="0"/>
              <a:t>(General Purpose)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83585" y="1981200"/>
            <a:ext cx="5882291" cy="4795520"/>
          </a:xfrm>
          <a:prstGeom prst="roundRect">
            <a:avLst/>
          </a:prstGeom>
          <a:gradFill>
            <a:gsLst>
              <a:gs pos="52000">
                <a:srgbClr val="FF99FF">
                  <a:alpha val="6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CC00CC">
                  <a:alpha val="80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dirty="0">
                <a:solidFill>
                  <a:schemeClr val="accent5">
                    <a:lumMod val="50000"/>
                  </a:schemeClr>
                </a:solidFill>
              </a:rPr>
              <a:t>ซอฟต์แวร์สำหรับ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</a:rPr>
              <a:t>งานเฉพาะ</a:t>
            </a:r>
            <a:endParaRPr lang="th-TH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(Special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Purpose)</a:t>
            </a:r>
          </a:p>
          <a:p>
            <a:pPr algn="ctr"/>
            <a:endParaRPr lang="en-US" dirty="0"/>
          </a:p>
        </p:txBody>
      </p:sp>
      <p:pic>
        <p:nvPicPr>
          <p:cNvPr id="7" name="Picture 4" descr="Image result for ms off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8" y="3085014"/>
            <a:ext cx="5732168" cy="32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hotel er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03" y="3085014"/>
            <a:ext cx="5801649" cy="281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513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ซอฟต์แวร์สำหรับงาน</a:t>
            </a:r>
            <a:r>
              <a:rPr lang="th-TH" dirty="0" smtClean="0"/>
              <a:t>ทั่วไป</a:t>
            </a:r>
            <a:r>
              <a:rPr lang="en-US" dirty="0" smtClean="0"/>
              <a:t> </a:t>
            </a:r>
            <a:r>
              <a:rPr lang="th-TH" dirty="0" smtClean="0"/>
              <a:t>หรือซอฟต์แวร์สำเร็จรูป</a:t>
            </a:r>
            <a:r>
              <a:rPr lang="th-TH" dirty="0"/>
              <a:t/>
            </a:r>
            <a:br>
              <a:rPr lang="th-TH" dirty="0"/>
            </a:br>
            <a:r>
              <a:rPr lang="en-US" dirty="0"/>
              <a:t>(General </a:t>
            </a:r>
            <a:r>
              <a:rPr lang="en-US" dirty="0" smtClean="0"/>
              <a:t>Purpose</a:t>
            </a:r>
            <a:r>
              <a:rPr lang="th-TH" dirty="0" smtClean="0"/>
              <a:t> </a:t>
            </a:r>
            <a:r>
              <a:rPr lang="en-US" dirty="0" smtClean="0"/>
              <a:t>Software)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mage result for ms word 365 new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9" y="18256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s excel 365 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77" y="1966754"/>
            <a:ext cx="2165283" cy="20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s access 365 new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95" y="4025900"/>
            <a:ext cx="2414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s powerpoint 365 ne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23" y="4111625"/>
            <a:ext cx="24147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hotoshop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48" y="1939437"/>
            <a:ext cx="2144871" cy="21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i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33" y="1997846"/>
            <a:ext cx="1994086" cy="19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premiere pro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2" y="4084308"/>
            <a:ext cx="1991358" cy="19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vsdc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0" t="16400" r="32646" b="15224"/>
          <a:stretch/>
        </p:blipFill>
        <p:spPr bwMode="auto">
          <a:xfrm>
            <a:off x="9515239" y="4077017"/>
            <a:ext cx="1656080" cy="20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22361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ซอฟต์แวร์ประมวลผลคำ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Word Processing Software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3596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เป็นซอฟต์แวร์ที่เน้นการเขียนเอกสาร </a:t>
            </a:r>
          </a:p>
          <a:p>
            <a:pPr marL="0" indent="0">
              <a:buNone/>
            </a:pPr>
            <a:r>
              <a:rPr lang="th-TH" dirty="0" smtClean="0"/>
              <a:t>การจัดรูปแบบเอกสารให้เป็นไปตามความต้องการของผู้ใช้</a:t>
            </a:r>
          </a:p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มีความสามารถติดต่อกับเครื่องพิมพ์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(Printer)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Image result for ms word 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3" y="1825625"/>
            <a:ext cx="815721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s word 365 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749" y="-206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64766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ซอฟต์แวร์ตารางทำงาน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</a:t>
            </a:r>
            <a:r>
              <a:rPr lang="en-US" dirty="0" smtClean="0"/>
              <a:t>Spreadsheet Software)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6052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เน้นใช้การคำนวณด้วยสมการทางคณิตศาสตร์ หรือสถิติ</a:t>
            </a:r>
          </a:p>
          <a:p>
            <a:pPr marL="0" indent="0">
              <a:buNone/>
            </a:pPr>
            <a:r>
              <a:rPr lang="th-TH" dirty="0" smtClean="0"/>
              <a:t>สามารถแปลงข้อมูลออกมาในรูปแบบกราฟได้</a:t>
            </a:r>
            <a:endParaRPr lang="en-US" dirty="0"/>
          </a:p>
        </p:txBody>
      </p:sp>
      <p:pic>
        <p:nvPicPr>
          <p:cNvPr id="3074" name="Picture 2" descr="Image result for ms excel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25" y="1825625"/>
            <a:ext cx="7118575" cy="44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ms excel 365 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277" y="0"/>
            <a:ext cx="2165283" cy="20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22441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ซอฟต์แวร์จัดการฐานข้อมูล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Database Management Software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4020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ใช้ในการจัดเก็บข้อมูลอยู่ในตารางให้เป็นระเบียบเรียบร้อย สามารถจัดการกับข้อมูล ค้นหาข้อมูล และสร้างรายงานได้ง่าย โปรแกรมที่นิยมใช้งานทั่วไปคือ </a:t>
            </a:r>
            <a:r>
              <a:rPr lang="en-US" dirty="0" smtClean="0"/>
              <a:t>Microsoft Access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18" y="2148840"/>
            <a:ext cx="7161105" cy="402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ms access 365 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35" y="0"/>
            <a:ext cx="2414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86360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ซอฟต์แวร์นำเสนอ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/>
              <a:t>P</a:t>
            </a:r>
            <a:r>
              <a:rPr lang="en-US" dirty="0" smtClean="0"/>
              <a:t>resentation Software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5140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เป็นซอฟต์แวร์ที่ช่วยในการนำเสนอข้อมูลให้มีความน่าสนใจมากยิ่งขึ้น </a:t>
            </a:r>
            <a:r>
              <a:rPr lang="th-TH" dirty="0" smtClean="0"/>
              <a:t>สามารถใช้ข้อมูลหลากหลายรูปแบบมาผสมผสานกันเพื่อทำให้การนำเสนอดูน่าสนใจขึ้นได้</a:t>
            </a:r>
            <a:endParaRPr lang="en-US" dirty="0"/>
          </a:p>
        </p:txBody>
      </p:sp>
      <p:pic>
        <p:nvPicPr>
          <p:cNvPr id="5122" name="Picture 2" descr="Image result for ms powerpoint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998028"/>
            <a:ext cx="6524145" cy="41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ms powerpoint 365 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05" y="-115094"/>
            <a:ext cx="24147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3579"/>
      </p:ext>
    </p:extLst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522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BoonJot</vt:lpstr>
      <vt:lpstr>Cloud</vt:lpstr>
      <vt:lpstr>Office Theme</vt:lpstr>
      <vt:lpstr>บทที่ 3 ซอฟต์แวร์ประยุกต์</vt:lpstr>
      <vt:lpstr>ซอฟต์แวร์</vt:lpstr>
      <vt:lpstr>ซอฟต์แวร์ประยุกต์ (Application Software)</vt:lpstr>
      <vt:lpstr>ซอฟต์แวร์ประยุกต์ (Application Software)</vt:lpstr>
      <vt:lpstr>ซอฟต์แวร์สำหรับงานทั่วไป หรือซอฟต์แวร์สำเร็จรูป (General Purpose Software)</vt:lpstr>
      <vt:lpstr>ซอฟต์แวร์ประมวลผลคำ  (Word Processing Software) </vt:lpstr>
      <vt:lpstr>ซอฟต์แวร์ตารางทำงาน  (Spreadsheet Software)</vt:lpstr>
      <vt:lpstr>ซอฟต์แวร์จัดการฐานข้อมูล  (Database Management Software) </vt:lpstr>
      <vt:lpstr>ซอฟต์แวร์นำเสนอ  (Presentation Software) </vt:lpstr>
      <vt:lpstr>ซอฟต์แวร์จัดการด้านกราฟิกและมัลติมีเดีย</vt:lpstr>
      <vt:lpstr> ซอฟต์แวร์สำหรับงานเฉพาะด้าน  (Special Purpose Software) </vt:lpstr>
      <vt:lpstr>ซอฟต์แวร์สำหรับงานธุรกิจ</vt:lpstr>
      <vt:lpstr>ซอฟต์แวร์ระบบงานด้านบัญชี </vt:lpstr>
      <vt:lpstr>ซอฟต์แวร์ระบบงานจัดจำหน่าย</vt:lpstr>
      <vt:lpstr>ซอฟต์แวร์ระบบงานในโรงงานอุตสาหกรรม</vt:lpstr>
      <vt:lpstr>ซอฟต์แวร์ในงานด้านการโรงแรม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66</cp:revision>
  <dcterms:created xsi:type="dcterms:W3CDTF">2018-12-03T08:00:39Z</dcterms:created>
  <dcterms:modified xsi:type="dcterms:W3CDTF">2018-12-10T18:02:13Z</dcterms:modified>
</cp:coreProperties>
</file>