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12/10/58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37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004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813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0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52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906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763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934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235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343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196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3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448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07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65845"/>
            <a:ext cx="9029764" cy="356459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9029764" cy="7910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496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80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/>
              <a:t>12/10/58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4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539" y="2814638"/>
            <a:ext cx="9490074" cy="22574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Lab 05 : 	Microsoft PowerPoint 2013 							Part </a:t>
            </a:r>
            <a:r>
              <a:rPr lang="en-US" sz="6600" dirty="0"/>
              <a:t>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/>
              <a:t>ทพ</a:t>
            </a:r>
            <a:r>
              <a:rPr lang="en-US" sz="4000" dirty="0"/>
              <a:t>491 </a:t>
            </a:r>
            <a:r>
              <a:rPr lang="th-TH" sz="4000" i="1" dirty="0"/>
              <a:t>เทคโนโลยีสารสนเทศทางการเกษตร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screenshots.en.sftcdn.net/en/scrn/6653000/6653678/microsoft-powerpoint-2013-11-535x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58" y="163421"/>
            <a:ext cx="2452686" cy="24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11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การสร้างแผนผังด้วย </a:t>
            </a:r>
            <a:r>
              <a:rPr lang="en-US" dirty="0"/>
              <a:t>SmartArt (</a:t>
            </a:r>
            <a:r>
              <a:rPr lang="th-TH" dirty="0"/>
              <a:t>ต่อ</a:t>
            </a:r>
            <a:r>
              <a:rPr lang="en-US" dirty="0" smtClean="0"/>
              <a:t>) : </a:t>
            </a:r>
            <a:r>
              <a:rPr lang="th-TH" dirty="0" smtClean="0"/>
              <a:t>การปรับแต่ง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10</a:t>
            </a:fld>
            <a:endParaRPr lang="th-TH" dirty="0"/>
          </a:p>
        </p:txBody>
      </p:sp>
      <p:pic>
        <p:nvPicPr>
          <p:cNvPr id="7" name="Content Placeholder 6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r="9330" b="12361"/>
          <a:stretch/>
        </p:blipFill>
        <p:spPr>
          <a:xfrm>
            <a:off x="2971274" y="1431423"/>
            <a:ext cx="7330014" cy="532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724963" y="4105433"/>
            <a:ext cx="2246311" cy="1409542"/>
          </a:xfrm>
          <a:prstGeom prst="wedgeRoundRectCallout">
            <a:avLst>
              <a:gd name="adj1" fmla="val 75904"/>
              <a:gd name="adj2" fmla="val 698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1)</a:t>
            </a:r>
            <a:r>
              <a:rPr lang="th-TH" sz="3200" dirty="0" smtClean="0">
                <a:solidFill>
                  <a:schemeClr val="bg1"/>
                </a:solidFill>
              </a:rPr>
              <a:t> เลือกแผนผัง </a:t>
            </a:r>
            <a:r>
              <a:rPr lang="en-US" sz="3200" dirty="0" smtClean="0">
                <a:solidFill>
                  <a:schemeClr val="bg1"/>
                </a:solidFill>
              </a:rPr>
              <a:t>SmartArt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9012" y="3957637"/>
            <a:ext cx="6300787" cy="25288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550338" y="1595674"/>
            <a:ext cx="2246311" cy="1409542"/>
          </a:xfrm>
          <a:prstGeom prst="wedgeRoundRectCallout">
            <a:avLst>
              <a:gd name="adj1" fmla="val 172583"/>
              <a:gd name="adj2" fmla="val -315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th-TH" sz="3200" dirty="0" smtClean="0">
                <a:solidFill>
                  <a:schemeClr val="bg1"/>
                </a:solidFill>
              </a:rPr>
              <a:t>ปรับแต่งแผนผังได้จาก </a:t>
            </a:r>
            <a:r>
              <a:rPr lang="en-US" sz="3200" dirty="0" smtClean="0">
                <a:solidFill>
                  <a:schemeClr val="bg1"/>
                </a:solidFill>
              </a:rPr>
              <a:t>SmartArt Tools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59166" y="1431423"/>
            <a:ext cx="1489602" cy="61169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3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การใส่เสียงและวีดีโอลงในสไลด์ </a:t>
            </a:r>
            <a:r>
              <a:rPr lang="en-US" dirty="0" smtClean="0"/>
              <a:t>: </a:t>
            </a:r>
            <a:r>
              <a:rPr lang="th-TH" dirty="0" smtClean="0"/>
              <a:t>เสียง </a:t>
            </a:r>
            <a:r>
              <a:rPr lang="en-US" dirty="0" smtClean="0"/>
              <a:t>(Audio)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11</a:t>
            </a:fld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1800225"/>
            <a:ext cx="8915400" cy="4110997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สามารถใส่เสียงลงในสไลด์ได้ </a:t>
            </a:r>
            <a:r>
              <a:rPr lang="en-US" sz="3600" dirty="0" smtClean="0"/>
              <a:t>3 </a:t>
            </a:r>
            <a:r>
              <a:rPr lang="th-TH" sz="3600" dirty="0" smtClean="0"/>
              <a:t>วิธี</a:t>
            </a:r>
          </a:p>
          <a:p>
            <a:pPr lvl="1"/>
            <a:r>
              <a:rPr lang="en-US" sz="3200" dirty="0" smtClean="0"/>
              <a:t> </a:t>
            </a:r>
            <a:r>
              <a:rPr lang="th-TH" sz="3200" b="1" dirty="0" smtClean="0"/>
              <a:t>เสียงออนไลน์ </a:t>
            </a:r>
            <a:r>
              <a:rPr lang="en-US" sz="3200" b="1" dirty="0" smtClean="0"/>
              <a:t>(Online Audio) </a:t>
            </a:r>
            <a:r>
              <a:rPr lang="th-TH" sz="3200" dirty="0" smtClean="0"/>
              <a:t>เป็นเสียงที่ </a:t>
            </a:r>
            <a:r>
              <a:rPr lang="en-US" sz="3200" dirty="0" smtClean="0"/>
              <a:t>Microsoft </a:t>
            </a:r>
            <a:r>
              <a:rPr lang="th-TH" sz="3200" dirty="0" smtClean="0"/>
              <a:t>สร้างไว้ให้บริการออนไลน์</a:t>
            </a:r>
          </a:p>
          <a:p>
            <a:pPr lvl="1"/>
            <a:r>
              <a:rPr lang="th-TH" sz="3200" dirty="0"/>
              <a:t> </a:t>
            </a:r>
            <a:r>
              <a:rPr lang="th-TH" sz="3200" b="1" dirty="0" smtClean="0"/>
              <a:t>เสียงจากเครื่องคอมพิวเตอร์ </a:t>
            </a:r>
            <a:r>
              <a:rPr lang="en-US" sz="3200" b="1" dirty="0" smtClean="0"/>
              <a:t>(Audio on My PC)</a:t>
            </a:r>
            <a:r>
              <a:rPr lang="en-US" sz="3200" dirty="0" smtClean="0"/>
              <a:t> </a:t>
            </a:r>
            <a:r>
              <a:rPr lang="th-TH" sz="3200" dirty="0" smtClean="0"/>
              <a:t>ไฟล์เสียงจากคอมพิวเตอร์ของเรา</a:t>
            </a:r>
          </a:p>
          <a:p>
            <a:pPr lvl="1"/>
            <a:r>
              <a:rPr lang="th-TH" sz="3200" dirty="0"/>
              <a:t> </a:t>
            </a:r>
            <a:r>
              <a:rPr lang="th-TH" sz="3200" b="1" dirty="0" smtClean="0"/>
              <a:t>เสียงอัด </a:t>
            </a:r>
            <a:r>
              <a:rPr lang="en-US" sz="3200" b="1" dirty="0" smtClean="0"/>
              <a:t>(Record Audio) </a:t>
            </a:r>
            <a:r>
              <a:rPr lang="th-TH" sz="3200" dirty="0" smtClean="0"/>
              <a:t>เราสามารถอัดเสียงลงไปเพื่ออธิบายสไลด์ได้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1587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การเพิ่มเสียงจากคอมพิวเตอร์ลงในสไลด์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23925"/>
          </a:xfrm>
        </p:spPr>
        <p:txBody>
          <a:bodyPr/>
          <a:lstStyle/>
          <a:p>
            <a:r>
              <a:rPr lang="th-TH" dirty="0" smtClean="0"/>
              <a:t>เลือกแทรก </a:t>
            </a:r>
            <a:r>
              <a:rPr lang="en-US" dirty="0" smtClean="0"/>
              <a:t>(Insert) -&gt; Audio -&gt; Audio on My PC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12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08" r="2525" b="75977"/>
          <a:stretch/>
        </p:blipFill>
        <p:spPr>
          <a:xfrm>
            <a:off x="531812" y="3057525"/>
            <a:ext cx="11458576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750363" y="5262642"/>
            <a:ext cx="2246311" cy="995283"/>
          </a:xfrm>
          <a:prstGeom prst="wedgeRoundRectCallout">
            <a:avLst>
              <a:gd name="adj1" fmla="val -50032"/>
              <a:gd name="adj2" fmla="val -21373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1) </a:t>
            </a:r>
            <a:r>
              <a:rPr lang="th-TH" sz="3200" dirty="0" smtClean="0">
                <a:solidFill>
                  <a:schemeClr val="bg1"/>
                </a:solidFill>
              </a:rPr>
              <a:t>แทรก </a:t>
            </a:r>
            <a:r>
              <a:rPr lang="en-US" sz="3200" dirty="0" smtClean="0">
                <a:solidFill>
                  <a:schemeClr val="bg1"/>
                </a:solidFill>
              </a:rPr>
              <a:t>(Insert)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0050" y="3171825"/>
            <a:ext cx="911529" cy="49739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6622525" y="5034042"/>
            <a:ext cx="2246311" cy="1409542"/>
          </a:xfrm>
          <a:prstGeom prst="wedgeRoundRectCallout">
            <a:avLst>
              <a:gd name="adj1" fmla="val 131240"/>
              <a:gd name="adj2" fmla="val -5993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Audio on My PC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344150" y="3429000"/>
            <a:ext cx="1646238" cy="160504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9446687" y="5309964"/>
            <a:ext cx="2246311" cy="1409542"/>
          </a:xfrm>
          <a:prstGeom prst="wedgeRoundRectCallout">
            <a:avLst>
              <a:gd name="adj1" fmla="val 16116"/>
              <a:gd name="adj2" fmla="val -7210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th-TH" sz="3200" dirty="0" smtClean="0">
                <a:solidFill>
                  <a:schemeClr val="bg1"/>
                </a:solidFill>
              </a:rPr>
              <a:t>เลือกไฟล์เพลงที่อยู่ในคอมพิวเตอร์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การควบคุมเสียงเพลงในงานนำเสนอ</a:t>
            </a:r>
            <a:endParaRPr lang="th-TH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9" b="53614"/>
          <a:stretch/>
        </p:blipFill>
        <p:spPr>
          <a:xfrm>
            <a:off x="2428419" y="1619393"/>
            <a:ext cx="859040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13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994252" y="5076904"/>
            <a:ext cx="2246311" cy="995283"/>
          </a:xfrm>
          <a:prstGeom prst="wedgeRoundRectCallout">
            <a:avLst>
              <a:gd name="adj1" fmla="val -35403"/>
              <a:gd name="adj2" fmla="val -12330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1) </a:t>
            </a:r>
            <a:r>
              <a:rPr lang="th-TH" sz="3200" dirty="0" smtClean="0">
                <a:solidFill>
                  <a:schemeClr val="bg1"/>
                </a:solidFill>
              </a:rPr>
              <a:t>คลิกไอคอนลำโพง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29664" y="3623662"/>
            <a:ext cx="785812" cy="83386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9515476" y="351666"/>
            <a:ext cx="2326212" cy="995283"/>
          </a:xfrm>
          <a:prstGeom prst="wedgeRoundRectCallout">
            <a:avLst>
              <a:gd name="adj1" fmla="val -21981"/>
              <a:gd name="adj2" fmla="val 10781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th-TH" sz="3200" dirty="0" smtClean="0">
                <a:solidFill>
                  <a:schemeClr val="bg1"/>
                </a:solidFill>
              </a:rPr>
              <a:t>เลือก </a:t>
            </a:r>
            <a:r>
              <a:rPr lang="en-US" sz="3200" dirty="0" smtClean="0">
                <a:solidFill>
                  <a:schemeClr val="bg1"/>
                </a:solidFill>
              </a:rPr>
              <a:t>Playback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661642" y="1793436"/>
            <a:ext cx="911529" cy="49739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182108" y="1793436"/>
            <a:ext cx="2246311" cy="746336"/>
          </a:xfrm>
          <a:prstGeom prst="wedgeRoundRectCallout">
            <a:avLst>
              <a:gd name="adj1" fmla="val 61912"/>
              <a:gd name="adj2" fmla="val 3317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คลิกเพื่อเล่นหรือหยุด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82108" y="3127912"/>
            <a:ext cx="2246311" cy="1329613"/>
          </a:xfrm>
          <a:prstGeom prst="wedgeRoundRectCallout">
            <a:avLst>
              <a:gd name="adj1" fmla="val 78449"/>
              <a:gd name="adj2" fmla="val -9126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กำหนด </a:t>
            </a:r>
            <a:r>
              <a:rPr lang="en-US" dirty="0" smtClean="0">
                <a:solidFill>
                  <a:schemeClr val="bg1"/>
                </a:solidFill>
              </a:rPr>
              <a:t>Bookmark </a:t>
            </a:r>
            <a:r>
              <a:rPr lang="th-TH" dirty="0" smtClean="0">
                <a:solidFill>
                  <a:schemeClr val="bg1"/>
                </a:solidFill>
              </a:rPr>
              <a:t>เลือกช่วงที่สนใจ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428419" y="5072865"/>
            <a:ext cx="2246311" cy="1299360"/>
          </a:xfrm>
          <a:prstGeom prst="wedgeRoundRectCallout">
            <a:avLst>
              <a:gd name="adj1" fmla="val 35834"/>
              <a:gd name="adj2" fmla="val -22601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ตัดไฟล์เสียงเลือกเฉพาะช่วงที่ต้องการ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802457" y="5106839"/>
            <a:ext cx="2246311" cy="1265385"/>
          </a:xfrm>
          <a:prstGeom prst="wedgeRoundRectCallout">
            <a:avLst>
              <a:gd name="adj1" fmla="val -16322"/>
              <a:gd name="adj2" fmla="val -22314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ตั้งเวลาเพิ่มและลดระดับเสียง ตอนเริ่มและหยุดเพลง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การควบคุมเสียงเพลงในงาน</a:t>
            </a:r>
            <a:r>
              <a:rPr lang="th-TH" dirty="0" smtClean="0"/>
              <a:t>นำเสนอ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14</a:t>
            </a:fld>
            <a:endParaRPr lang="th-TH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9" b="53614"/>
          <a:stretch/>
        </p:blipFill>
        <p:spPr>
          <a:xfrm>
            <a:off x="1700634" y="3293300"/>
            <a:ext cx="8720884" cy="328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3470008" y="2114550"/>
            <a:ext cx="2591068" cy="700086"/>
          </a:xfrm>
          <a:prstGeom prst="wedgeRoundRectCallout">
            <a:avLst>
              <a:gd name="adj1" fmla="val 28893"/>
              <a:gd name="adj2" fmla="val 22658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กำหนดความดังของเสียง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96063" y="1785938"/>
            <a:ext cx="2591068" cy="1062035"/>
          </a:xfrm>
          <a:prstGeom prst="wedgeRoundRectCallout">
            <a:avLst>
              <a:gd name="adj1" fmla="val -30659"/>
              <a:gd name="adj2" fmla="val 15115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กำหนดว่าจะเริ่มเล่นไฟล์เสียงเมื่อใด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448531" y="1845469"/>
            <a:ext cx="2591068" cy="1062035"/>
          </a:xfrm>
          <a:prstGeom prst="wedgeRoundRectCallout">
            <a:avLst>
              <a:gd name="adj1" fmla="val -36725"/>
              <a:gd name="adj2" fmla="val 14577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เล่นไปตลอดจนจบการนำเสนอ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การแทรกวีดีโอลงในสไลด์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89023"/>
            <a:ext cx="8915400" cy="3777622"/>
          </a:xfrm>
        </p:spPr>
        <p:txBody>
          <a:bodyPr/>
          <a:lstStyle/>
          <a:p>
            <a:r>
              <a:rPr lang="th-TH" dirty="0" smtClean="0"/>
              <a:t>สามารถเลือกแทรกวีดีโอได้ </a:t>
            </a:r>
            <a:r>
              <a:rPr lang="en-US" dirty="0" smtClean="0"/>
              <a:t>2 </a:t>
            </a:r>
            <a:r>
              <a:rPr lang="th-TH" dirty="0" smtClean="0"/>
              <a:t>แบบ คือ</a:t>
            </a:r>
          </a:p>
          <a:p>
            <a:pPr lvl="1"/>
            <a:r>
              <a:rPr lang="th-TH" dirty="0" smtClean="0"/>
              <a:t>วีดีโอออนไลน์ เช่น จากเว็บไซต์ </a:t>
            </a:r>
            <a:r>
              <a:rPr lang="en-US" dirty="0" smtClean="0"/>
              <a:t>YouTube </a:t>
            </a:r>
            <a:r>
              <a:rPr lang="th-TH" dirty="0" smtClean="0"/>
              <a:t>หรือจาก </a:t>
            </a:r>
            <a:r>
              <a:rPr lang="en-US" dirty="0" smtClean="0"/>
              <a:t>Embed Code </a:t>
            </a:r>
            <a:r>
              <a:rPr lang="th-TH" dirty="0" smtClean="0"/>
              <a:t>ได้</a:t>
            </a:r>
            <a:endParaRPr lang="en-US" dirty="0" smtClean="0"/>
          </a:p>
          <a:p>
            <a:pPr lvl="1"/>
            <a:r>
              <a:rPr lang="th-TH" dirty="0" smtClean="0"/>
              <a:t>วีดีโอที่อยู่ภายในคอมพิวเตอร์</a:t>
            </a:r>
          </a:p>
          <a:p>
            <a:pPr marL="457200" lvl="1" indent="0">
              <a:buNone/>
            </a:pPr>
            <a:r>
              <a:rPr lang="th-TH" i="1" dirty="0" smtClean="0"/>
              <a:t>สามารถแทรกวีดีโอได้ทั้งจาก</a:t>
            </a:r>
            <a:r>
              <a:rPr lang="th-TH" i="1" dirty="0" err="1" smtClean="0"/>
              <a:t>แท็บ</a:t>
            </a:r>
            <a:r>
              <a:rPr lang="th-TH" i="1" dirty="0" smtClean="0"/>
              <a:t> “แทรก” </a:t>
            </a:r>
            <a:r>
              <a:rPr lang="en-US" i="1" dirty="0" smtClean="0"/>
              <a:t>(Insert) </a:t>
            </a:r>
            <a:r>
              <a:rPr lang="th-TH" i="1" dirty="0" smtClean="0"/>
              <a:t>หรือจาก </a:t>
            </a:r>
            <a:r>
              <a:rPr lang="en-US" i="1" dirty="0" smtClean="0"/>
              <a:t>Place Holder</a:t>
            </a:r>
            <a:endParaRPr lang="th-TH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15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18494" r="24500" b="43596"/>
          <a:stretch/>
        </p:blipFill>
        <p:spPr>
          <a:xfrm>
            <a:off x="2923083" y="3745143"/>
            <a:ext cx="6670624" cy="277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9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การแทรกวีดีโอออนไลน์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3" t="19160" r="24534" b="24495"/>
          <a:stretch/>
        </p:blipFill>
        <p:spPr>
          <a:xfrm>
            <a:off x="2592925" y="1671638"/>
            <a:ext cx="7736938" cy="482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16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348394" y="439326"/>
            <a:ext cx="2591068" cy="1062035"/>
          </a:xfrm>
          <a:prstGeom prst="wedgeRoundRectCallout">
            <a:avLst>
              <a:gd name="adj1" fmla="val -36725"/>
              <a:gd name="adj2" fmla="val 14577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1) </a:t>
            </a:r>
            <a:r>
              <a:rPr lang="th-TH" dirty="0" smtClean="0">
                <a:solidFill>
                  <a:schemeClr val="bg1"/>
                </a:solidFill>
              </a:rPr>
              <a:t>ค้นหาวีดีโอที่ต้องการ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2642" y="3306351"/>
            <a:ext cx="2591068" cy="1062035"/>
          </a:xfrm>
          <a:prstGeom prst="wedgeRoundRectCallout">
            <a:avLst>
              <a:gd name="adj1" fmla="val 108848"/>
              <a:gd name="adj2" fmla="val 8523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เลือกวีดีโอที่ต้องการ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2642" y="4707702"/>
            <a:ext cx="2591068" cy="1062035"/>
          </a:xfrm>
          <a:prstGeom prst="wedgeRoundRectCallout">
            <a:avLst>
              <a:gd name="adj1" fmla="val 54810"/>
              <a:gd name="adj2" fmla="val 7985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รายละเอียดวีดีโอ            ที่เลือก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772381" y="4083362"/>
            <a:ext cx="2257694" cy="1062035"/>
          </a:xfrm>
          <a:prstGeom prst="wedgeRoundRectCallout">
            <a:avLst>
              <a:gd name="adj1" fmla="val -82492"/>
              <a:gd name="adj2" fmla="val 12693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4) </a:t>
            </a:r>
            <a:r>
              <a:rPr lang="th-TH" dirty="0" smtClean="0">
                <a:solidFill>
                  <a:schemeClr val="bg1"/>
                </a:solidFill>
              </a:rPr>
              <a:t>คลิกแทรก </a:t>
            </a:r>
            <a:r>
              <a:rPr lang="en-US" dirty="0" smtClean="0">
                <a:solidFill>
                  <a:schemeClr val="bg1"/>
                </a:solidFill>
              </a:rPr>
              <a:t>(Insert)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076" y="5124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การปรับแต่งวีดีโอที่ถูกแทรก</a:t>
            </a:r>
            <a:br>
              <a:rPr lang="th-TH" dirty="0" smtClean="0"/>
            </a:br>
            <a:r>
              <a:rPr lang="th-TH" sz="4000" b="0" dirty="0" smtClean="0"/>
              <a:t>วีดีโอออนไลน์จะตัดแต่งไม่ได้ แต่วีดีโอจากในเครื่องสามารถทำได้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17</a:t>
            </a:fld>
            <a:endParaRPr lang="th-TH" dirty="0"/>
          </a:p>
        </p:txBody>
      </p:sp>
      <p:pic>
        <p:nvPicPr>
          <p:cNvPr id="7" name="Content Placeholder 6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4" b="16176"/>
          <a:stretch/>
        </p:blipFill>
        <p:spPr>
          <a:xfrm>
            <a:off x="2700338" y="1899634"/>
            <a:ext cx="8362162" cy="477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339271" y="2900140"/>
            <a:ext cx="2246311" cy="746336"/>
          </a:xfrm>
          <a:prstGeom prst="wedgeRoundRectCallout">
            <a:avLst>
              <a:gd name="adj1" fmla="val 61912"/>
              <a:gd name="adj2" fmla="val -931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คลิกเพื่อเล่นหรือหยุด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18608" y="3273307"/>
            <a:ext cx="2246311" cy="1270117"/>
          </a:xfrm>
          <a:prstGeom prst="wedgeRoundRectCallout">
            <a:avLst>
              <a:gd name="adj1" fmla="val -49395"/>
              <a:gd name="adj2" fmla="val -826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ตัดเอาเฉพาะฉากที่ต้องการ (เฉพาะคลิปจากในเครื่อง)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989208" y="1772191"/>
            <a:ext cx="2246311" cy="746336"/>
          </a:xfrm>
          <a:prstGeom prst="wedgeRoundRectCallout">
            <a:avLst>
              <a:gd name="adj1" fmla="val -74202"/>
              <a:gd name="adj2" fmla="val 8294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ย้อนกลับไปจุดเริ่มต้นใหม่ เมื่อเล่นจบ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ต้นแบบ</a:t>
            </a:r>
            <a:r>
              <a:rPr lang="th-TH" dirty="0"/>
              <a:t>สไลด์ </a:t>
            </a:r>
            <a:r>
              <a:rPr lang="en-US" dirty="0" smtClean="0"/>
              <a:t>(Slide Master)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100" y="1816608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เป็นการกำหนดต้นแบบของสไลด์ที่ใช้ทั้งหมดในงานนำเสนอ สไลด์ทุกแผ่นจะใช้เค้าโครงตามสไลด์ต้นแบบ หากมีการเปลี่ยนแปลงใดๆเกิดขึ้นที่สไลด์ต้นแบบ สไลด์ทุกแผ่นจะเปลี่ยนแปลงตาม เช่น การปรับขนาดตัวอักษร การเปลี่ยน </a:t>
            </a:r>
            <a:r>
              <a:rPr lang="en-US" dirty="0" smtClean="0"/>
              <a:t>Font </a:t>
            </a:r>
            <a:r>
              <a:rPr lang="th-TH" dirty="0" smtClean="0"/>
              <a:t>การเปลี่ยนสีสไลด์ 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33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ต้นแบบ</a:t>
            </a:r>
            <a:r>
              <a:rPr lang="th-TH" dirty="0"/>
              <a:t>สไลด์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0" b="79825"/>
          <a:stretch/>
        </p:blipFill>
        <p:spPr>
          <a:xfrm>
            <a:off x="2589212" y="2565844"/>
            <a:ext cx="8707274" cy="126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3200" dirty="0" smtClean="0"/>
              <a:t>เลือก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“มุมมอง” </a:t>
            </a:r>
            <a:r>
              <a:rPr lang="en-US" sz="3200" dirty="0" smtClean="0"/>
              <a:t>(View) -&gt; </a:t>
            </a:r>
            <a:r>
              <a:rPr lang="th-TH" sz="3200" dirty="0" smtClean="0"/>
              <a:t>สไลด์ต้นแบบ </a:t>
            </a:r>
            <a:r>
              <a:rPr lang="en-US" sz="3200" dirty="0" smtClean="0"/>
              <a:t>(Slide Master) </a:t>
            </a:r>
            <a:r>
              <a:rPr lang="th-TH" sz="3200" dirty="0" smtClean="0"/>
              <a:t>จากนั้นระบบจะแสดง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สไลด์ต้นแบบ </a:t>
            </a:r>
            <a:r>
              <a:rPr lang="en-US" sz="3200" dirty="0" smtClean="0"/>
              <a:t>(Slide Master) </a:t>
            </a:r>
            <a:r>
              <a:rPr lang="th-TH" sz="3200" dirty="0" smtClean="0"/>
              <a:t>ขึ้นมาเป็น</a:t>
            </a:r>
            <a:r>
              <a:rPr lang="th-TH" sz="3200" dirty="0" err="1" smtClean="0"/>
              <a:t>แท็บแรก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19</a:t>
            </a:fld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128620" y="4019086"/>
            <a:ext cx="2246311" cy="995283"/>
          </a:xfrm>
          <a:prstGeom prst="wedgeRoundRectCallout">
            <a:avLst>
              <a:gd name="adj1" fmla="val -38660"/>
              <a:gd name="adj2" fmla="val -13800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1) </a:t>
            </a:r>
            <a:r>
              <a:rPr lang="th-TH" sz="3200" dirty="0" smtClean="0">
                <a:solidFill>
                  <a:schemeClr val="bg1"/>
                </a:solidFill>
              </a:rPr>
              <a:t>คลิก</a:t>
            </a:r>
            <a:r>
              <a:rPr lang="th-TH" sz="3200" dirty="0" err="1" smtClean="0">
                <a:solidFill>
                  <a:schemeClr val="bg1"/>
                </a:solidFill>
              </a:rPr>
              <a:t>แท็บ</a:t>
            </a:r>
            <a:r>
              <a:rPr lang="th-TH" sz="3200" dirty="0" smtClean="0">
                <a:solidFill>
                  <a:schemeClr val="bg1"/>
                </a:solidFill>
              </a:rPr>
              <a:t>มุมมอง </a:t>
            </a:r>
            <a:r>
              <a:rPr lang="en-US" sz="3200" dirty="0" smtClean="0">
                <a:solidFill>
                  <a:schemeClr val="bg1"/>
                </a:solidFill>
              </a:rPr>
              <a:t>(View)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95294" y="2693529"/>
            <a:ext cx="474520" cy="503536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4666091" y="4191162"/>
            <a:ext cx="2600341" cy="823207"/>
          </a:xfrm>
          <a:prstGeom prst="wedgeRoundRectCallout">
            <a:avLst>
              <a:gd name="adj1" fmla="val -39189"/>
              <a:gd name="adj2" fmla="val -10431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th-TH" sz="3200" dirty="0" smtClean="0">
                <a:solidFill>
                  <a:schemeClr val="bg1"/>
                </a:solidFill>
              </a:rPr>
              <a:t>เลือกสไลด์ต้นแบบ </a:t>
            </a:r>
            <a:r>
              <a:rPr lang="en-US" sz="3200" dirty="0" smtClean="0">
                <a:solidFill>
                  <a:schemeClr val="bg1"/>
                </a:solidFill>
              </a:rPr>
              <a:t>(Slide Master)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01504" y="2928718"/>
            <a:ext cx="785812" cy="83386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4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901184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ตาราง กราฟ และแผนผังต่างๆ</a:t>
            </a:r>
            <a:endParaRPr lang="en-US" sz="3600" dirty="0" smtClean="0"/>
          </a:p>
          <a:p>
            <a:r>
              <a:rPr lang="th-TH" sz="3600" dirty="0" smtClean="0"/>
              <a:t>เสียงและวีดีโอ</a:t>
            </a:r>
          </a:p>
          <a:p>
            <a:r>
              <a:rPr lang="th-TH" sz="3600" dirty="0" smtClean="0"/>
              <a:t>สไลด์ต้นแบบ</a:t>
            </a:r>
          </a:p>
          <a:p>
            <a:r>
              <a:rPr lang="th-TH" sz="3600" dirty="0" smtClean="0"/>
              <a:t>การทำภาพเคลื่อนไหว </a:t>
            </a:r>
            <a:r>
              <a:rPr lang="en-US" sz="3600" dirty="0" smtClean="0"/>
              <a:t>(Animation)</a:t>
            </a:r>
          </a:p>
          <a:p>
            <a:r>
              <a:rPr lang="th-TH" sz="3600" dirty="0" smtClean="0"/>
              <a:t>การทำ </a:t>
            </a:r>
            <a:r>
              <a:rPr lang="en-US" sz="3600" dirty="0" smtClean="0"/>
              <a:t>Transition </a:t>
            </a:r>
            <a:r>
              <a:rPr lang="th-TH" sz="3600" dirty="0" smtClean="0"/>
              <a:t>เมื่อเปลี่ยนสไลด์</a:t>
            </a:r>
          </a:p>
          <a:p>
            <a:r>
              <a:rPr lang="th-TH" sz="3600" dirty="0" smtClean="0"/>
              <a:t>เตรียมความพร้อมก่อนนำเสนอ</a:t>
            </a:r>
          </a:p>
          <a:p>
            <a:r>
              <a:rPr lang="th-TH" sz="3600" dirty="0" smtClean="0"/>
              <a:t>การนำเสนอ</a:t>
            </a:r>
          </a:p>
          <a:p>
            <a:endParaRPr lang="th-TH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ต้นแบบ</a:t>
            </a:r>
            <a:r>
              <a:rPr lang="th-TH" dirty="0"/>
              <a:t>สไลด์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8" b="19159"/>
          <a:stretch/>
        </p:blipFill>
        <p:spPr>
          <a:xfrm>
            <a:off x="3637724" y="2389632"/>
            <a:ext cx="5628196" cy="405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1361442"/>
            <a:ext cx="9826752" cy="967232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 smtClean="0"/>
              <a:t>สามารถปรับแต่งสไลด์ในเค้าโครงต่างๆได้ที่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สไลด์ต้นแบบ </a:t>
            </a:r>
            <a:r>
              <a:rPr lang="en-US" sz="3200" dirty="0" smtClean="0"/>
              <a:t>(Slide Master)</a:t>
            </a:r>
            <a:r>
              <a:rPr lang="th-TH" sz="3200" dirty="0" smtClean="0"/>
              <a:t>                                           เมื่อเสร็จแล้วให้คลิกที่ </a:t>
            </a:r>
            <a:r>
              <a:rPr lang="en-US" sz="3200" dirty="0" smtClean="0"/>
              <a:t>Close Master View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1813" y="3218688"/>
            <a:ext cx="2636194" cy="954433"/>
          </a:xfrm>
          <a:prstGeom prst="wedgeRoundRectCallout">
            <a:avLst>
              <a:gd name="adj1" fmla="val 87841"/>
              <a:gd name="adj2" fmla="val -9860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1) </a:t>
            </a:r>
            <a:r>
              <a:rPr lang="th-TH" dirty="0" smtClean="0">
                <a:solidFill>
                  <a:schemeClr val="bg1"/>
                </a:solidFill>
              </a:rPr>
              <a:t>คลิก</a:t>
            </a:r>
            <a:r>
              <a:rPr lang="th-TH" dirty="0" err="1" smtClean="0">
                <a:solidFill>
                  <a:schemeClr val="bg1"/>
                </a:solidFill>
              </a:rPr>
              <a:t>แท็บ</a:t>
            </a:r>
            <a:r>
              <a:rPr lang="th-TH" dirty="0" smtClean="0">
                <a:solidFill>
                  <a:schemeClr val="bg1"/>
                </a:solidFill>
              </a:rPr>
              <a:t>สไลด์ต้นแบบ </a:t>
            </a:r>
            <a:r>
              <a:rPr lang="en-US" dirty="0" smtClean="0">
                <a:solidFill>
                  <a:schemeClr val="bg1"/>
                </a:solidFill>
              </a:rPr>
              <a:t>(Slide Master)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18238" y="2499360"/>
            <a:ext cx="807330" cy="32918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536321" y="4654251"/>
            <a:ext cx="2636194" cy="954433"/>
          </a:xfrm>
          <a:prstGeom prst="wedgeRoundRectCallout">
            <a:avLst>
              <a:gd name="adj1" fmla="val 80441"/>
              <a:gd name="adj2" fmla="val -922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เลือกเค้าโครงที่ต้องการปรับแต่ง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0208" y="3364992"/>
            <a:ext cx="1414272" cy="3190299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9265920" y="4351950"/>
            <a:ext cx="2796491" cy="2203342"/>
          </a:xfrm>
          <a:prstGeom prst="wedgeRoundRectCallout">
            <a:avLst>
              <a:gd name="adj1" fmla="val -49007"/>
              <a:gd name="adj2" fmla="val -6168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3) </a:t>
            </a:r>
            <a:r>
              <a:rPr lang="th-TH" dirty="0" smtClean="0">
                <a:solidFill>
                  <a:schemeClr val="bg1"/>
                </a:solidFill>
              </a:rPr>
              <a:t>ปรับแต่งสไลด์ต้นแบบ เช่นขนาดตัวหนังสือ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font</a:t>
            </a:r>
            <a:r>
              <a:rPr lang="th-TH" dirty="0" smtClean="0">
                <a:solidFill>
                  <a:schemeClr val="bg1"/>
                </a:solidFill>
              </a:rPr>
              <a:t>, </a:t>
            </a:r>
            <a:r>
              <a:rPr lang="th-TH" dirty="0" err="1" smtClean="0">
                <a:solidFill>
                  <a:schemeClr val="bg1"/>
                </a:solidFill>
              </a:rPr>
              <a:t>ใส่โล</a:t>
            </a:r>
            <a:r>
              <a:rPr lang="th-TH" dirty="0" smtClean="0">
                <a:solidFill>
                  <a:schemeClr val="bg1"/>
                </a:solidFill>
              </a:rPr>
              <a:t>โก้, เปลี่ยนสี,                  เปลี่ยนตำแหน่งของ </a:t>
            </a:r>
            <a:r>
              <a:rPr lang="en-US" dirty="0" smtClean="0">
                <a:solidFill>
                  <a:schemeClr val="bg1"/>
                </a:solidFill>
              </a:rPr>
              <a:t>placeholder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25312" y="3486913"/>
            <a:ext cx="3420755" cy="306837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9346068" y="1919412"/>
            <a:ext cx="2636194" cy="954433"/>
          </a:xfrm>
          <a:prstGeom prst="wedgeRoundRectCallout">
            <a:avLst>
              <a:gd name="adj1" fmla="val -53680"/>
              <a:gd name="adj2" fmla="val 7512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คลิกปิดเมื่อปรับแต่งเสร็จแล้ว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6657" y="2729307"/>
            <a:ext cx="619263" cy="525361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1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/>
              <a:t>ลูกเล่นในการนำเสนอ</a:t>
            </a:r>
            <a:endParaRPr lang="th-TH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0288" y="1598613"/>
            <a:ext cx="9318688" cy="4287837"/>
          </a:xfrm>
        </p:spPr>
        <p:txBody>
          <a:bodyPr>
            <a:noAutofit/>
          </a:bodyPr>
          <a:lstStyle/>
          <a:p>
            <a:r>
              <a:rPr lang="th-TH" sz="3200" dirty="0" smtClean="0"/>
              <a:t>ในการนำเสนอด้วยคอมพิวเตอร์ เราสามารถนำระบบมัลติมีเดียมาช่วยให้งานนำเสนอดูน่าสนใจมากยิ่งขึ้นได้ เช่นการกำหนดลูกเล่นในการแสดงภาพ ข้อความ รวมถึงลูกเล่นขณะเปลี่ยนสไลด์ได้</a:t>
            </a:r>
          </a:p>
          <a:p>
            <a:r>
              <a:rPr lang="th-TH" sz="3200" b="1" dirty="0" smtClean="0"/>
              <a:t>ลูกเล่นแบบที่ </a:t>
            </a:r>
            <a:r>
              <a:rPr lang="en-US" sz="3200" b="1" dirty="0" smtClean="0"/>
              <a:t>1 Animation </a:t>
            </a:r>
            <a:r>
              <a:rPr lang="en-US" sz="3200" dirty="0" smtClean="0"/>
              <a:t>: </a:t>
            </a:r>
            <a:r>
              <a:rPr lang="th-TH" sz="3200" dirty="0" smtClean="0"/>
              <a:t>เป็นการใส่ลูกเล่นให้กับออบเจ็กต์ เช่น ข้อความ รูปภาพ กราฟ ตาราง รูปร่างต่างๆ</a:t>
            </a:r>
          </a:p>
          <a:p>
            <a:r>
              <a:rPr lang="th-TH" sz="3200" b="1" dirty="0" smtClean="0"/>
              <a:t>ลูกเล่นแบบที่ </a:t>
            </a:r>
            <a:r>
              <a:rPr lang="en-US" sz="3200" b="1" dirty="0" smtClean="0"/>
              <a:t>2 Transition : </a:t>
            </a:r>
            <a:r>
              <a:rPr lang="th-TH" sz="3200" dirty="0" smtClean="0"/>
              <a:t>เป็นลูกเล่นที่แสดงเมื่อมีการเปลี่ยนสไลด์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3" name="Picture 2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3" b="81524"/>
          <a:stretch/>
        </p:blipFill>
        <p:spPr>
          <a:xfrm>
            <a:off x="2589212" y="5042346"/>
            <a:ext cx="8280258" cy="161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959631" y="5399723"/>
            <a:ext cx="1241393" cy="34385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5718238" y="5399723"/>
            <a:ext cx="1241393" cy="34385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74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ลูกเล่นในการนำเสนอ </a:t>
            </a:r>
            <a:r>
              <a:rPr lang="en-US" dirty="0" smtClean="0"/>
              <a:t>: </a:t>
            </a:r>
            <a:r>
              <a:rPr lang="th-TH" dirty="0" smtClean="0"/>
              <a:t>การทำ </a:t>
            </a:r>
            <a:r>
              <a:rPr lang="en-US" dirty="0" smtClean="0"/>
              <a:t>Animation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22</a:t>
            </a:fld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01" b="10382"/>
          <a:stretch/>
        </p:blipFill>
        <p:spPr>
          <a:xfrm>
            <a:off x="2207162" y="1804987"/>
            <a:ext cx="8552721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8623046" y="5385585"/>
            <a:ext cx="2636194" cy="898867"/>
          </a:xfrm>
          <a:prstGeom prst="wedgeRoundRectCallout">
            <a:avLst>
              <a:gd name="adj1" fmla="val -46381"/>
              <a:gd name="adj2" fmla="val -985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เลือกออบเจ็กต์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7745" y="3543299"/>
            <a:ext cx="2707767" cy="1514475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521002" y="1856567"/>
            <a:ext cx="2636194" cy="954433"/>
          </a:xfrm>
          <a:prstGeom prst="wedgeRoundRectCallout">
            <a:avLst>
              <a:gd name="adj1" fmla="val 106998"/>
              <a:gd name="adj2" fmla="val -248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</a:t>
            </a:r>
            <a:r>
              <a:rPr lang="th-TH" dirty="0" err="1" smtClean="0">
                <a:solidFill>
                  <a:schemeClr val="bg1"/>
                </a:solidFill>
              </a:rPr>
              <a:t>แท็บ</a:t>
            </a:r>
            <a:r>
              <a:rPr lang="th-TH" dirty="0" smtClean="0">
                <a:solidFill>
                  <a:schemeClr val="bg1"/>
                </a:solidFill>
              </a:rPr>
              <a:t>แอนิเมชัน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68174" y="1905000"/>
            <a:ext cx="675352" cy="309563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236" y="4200272"/>
            <a:ext cx="2636194" cy="954433"/>
          </a:xfrm>
          <a:prstGeom prst="wedgeRoundRectCallout">
            <a:avLst>
              <a:gd name="adj1" fmla="val 80441"/>
              <a:gd name="adj2" fmla="val -922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เลือกแอนิเมชัน             ที่ต้องการ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6429" y="2858943"/>
            <a:ext cx="4364445" cy="3027507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64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/>
              <a:t>การทำ </a:t>
            </a:r>
            <a:r>
              <a:rPr lang="en-US" dirty="0" smtClean="0"/>
              <a:t>Animation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23</a:t>
            </a:fld>
            <a:endParaRPr lang="th-TH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" t="16832" r="47421" b="10382"/>
          <a:stretch/>
        </p:blipFill>
        <p:spPr>
          <a:xfrm>
            <a:off x="5638727" y="1614487"/>
            <a:ext cx="5865885" cy="497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1643063" y="1905000"/>
            <a:ext cx="3428999" cy="1123950"/>
          </a:xfrm>
          <a:prstGeom prst="wedgeRoundRectCallout">
            <a:avLst>
              <a:gd name="adj1" fmla="val 65726"/>
              <a:gd name="adj2" fmla="val -2738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Entrance : </a:t>
            </a:r>
            <a:r>
              <a:rPr lang="th-TH" dirty="0" smtClean="0">
                <a:solidFill>
                  <a:schemeClr val="bg1"/>
                </a:solidFill>
              </a:rPr>
              <a:t>กำหนดให้ออบเจ็กต์ปรากฏ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726" y="1614487"/>
            <a:ext cx="5865885" cy="123536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2014538" y="3340720"/>
            <a:ext cx="3057520" cy="1109328"/>
          </a:xfrm>
          <a:prstGeom prst="wedgeRoundRectCallout">
            <a:avLst>
              <a:gd name="adj1" fmla="val 65726"/>
              <a:gd name="adj2" fmla="val -2738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Emphasis : </a:t>
            </a:r>
            <a:r>
              <a:rPr lang="th-TH" dirty="0" smtClean="0">
                <a:solidFill>
                  <a:schemeClr val="bg1"/>
                </a:solidFill>
              </a:rPr>
              <a:t>เน้นออบเจ็กต์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725" y="2849848"/>
            <a:ext cx="5865885" cy="1693577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2014538" y="4811062"/>
            <a:ext cx="3057521" cy="1123950"/>
          </a:xfrm>
          <a:prstGeom prst="wedgeRoundRectCallout">
            <a:avLst>
              <a:gd name="adj1" fmla="val 65726"/>
              <a:gd name="adj2" fmla="val -2738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Exit : </a:t>
            </a:r>
            <a:r>
              <a:rPr lang="th-TH" dirty="0" smtClean="0">
                <a:solidFill>
                  <a:schemeClr val="bg1"/>
                </a:solidFill>
              </a:rPr>
              <a:t>ทำให้ออบเจ็กต์หายไป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723" y="4520549"/>
            <a:ext cx="5865885" cy="123536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34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10" y="681140"/>
            <a:ext cx="8911687" cy="1280890"/>
          </a:xfrm>
        </p:spPr>
        <p:txBody>
          <a:bodyPr/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/>
              <a:t>การทำ </a:t>
            </a:r>
            <a:r>
              <a:rPr lang="en-US" dirty="0"/>
              <a:t>Animation (</a:t>
            </a:r>
            <a:r>
              <a:rPr lang="th-TH" dirty="0"/>
              <a:t>ต่อ</a:t>
            </a:r>
            <a:r>
              <a:rPr lang="en-US" dirty="0"/>
              <a:t>)</a:t>
            </a:r>
            <a:endParaRPr lang="th-TH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r="6887" b="8614"/>
          <a:stretch/>
        </p:blipFill>
        <p:spPr>
          <a:xfrm>
            <a:off x="2386010" y="1905000"/>
            <a:ext cx="8873473" cy="448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24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1813" y="3583781"/>
            <a:ext cx="2311402" cy="1123950"/>
          </a:xfrm>
          <a:prstGeom prst="wedgeRoundRectCallout">
            <a:avLst>
              <a:gd name="adj1" fmla="val 31028"/>
              <a:gd name="adj2" fmla="val -14179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ดูตัวอย่างการนำเสนอแอนิเมชัน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6010" y="2077387"/>
            <a:ext cx="457204" cy="50865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1810079" y="5229692"/>
            <a:ext cx="2311402" cy="1123950"/>
          </a:xfrm>
          <a:prstGeom prst="wedgeRoundRectCallout">
            <a:avLst>
              <a:gd name="adj1" fmla="val 100877"/>
              <a:gd name="adj2" fmla="val -9603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ลำดับการนำเสนอแอนิเมชัน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07338" y="3185890"/>
            <a:ext cx="457204" cy="271484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4350214" y="2138140"/>
            <a:ext cx="2311402" cy="1123950"/>
          </a:xfrm>
          <a:prstGeom prst="wedgeRoundRectCallout">
            <a:avLst>
              <a:gd name="adj1" fmla="val 88514"/>
              <a:gd name="adj2" fmla="val -2230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กำหนด</a:t>
            </a:r>
            <a:r>
              <a:rPr lang="th-TH" dirty="0" err="1" smtClean="0">
                <a:solidFill>
                  <a:schemeClr val="bg1"/>
                </a:solidFill>
              </a:rPr>
              <a:t>เอฟเฟค</a:t>
            </a:r>
            <a:r>
              <a:rPr lang="th-TH" dirty="0" smtClean="0">
                <a:solidFill>
                  <a:schemeClr val="bg1"/>
                </a:solidFill>
              </a:rPr>
              <a:t>เพิ่มเติม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04573" y="2077387"/>
            <a:ext cx="457204" cy="62295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9807707" y="3583781"/>
            <a:ext cx="2311402" cy="1259682"/>
          </a:xfrm>
          <a:prstGeom prst="wedgeRoundRectCallout">
            <a:avLst>
              <a:gd name="adj1" fmla="val -33876"/>
              <a:gd name="adj2" fmla="val -13035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กำหนดเงื่อนไขการแสดงแอนิเมชัน และระยะเวลา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15450" y="1983470"/>
            <a:ext cx="1114425" cy="71686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ular Callout 14"/>
          <p:cNvSpPr/>
          <p:nvPr/>
        </p:nvSpPr>
        <p:spPr>
          <a:xfrm>
            <a:off x="9688978" y="653310"/>
            <a:ext cx="2311402" cy="1096061"/>
          </a:xfrm>
          <a:prstGeom prst="wedgeRoundRectCallout">
            <a:avLst>
              <a:gd name="adj1" fmla="val 5067"/>
              <a:gd name="adj2" fmla="val 7603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จัดลำดับการนำเสนอแอนิเมชัน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29875" y="2040731"/>
            <a:ext cx="829608" cy="57160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ounded Rectangular Callout 16"/>
          <p:cNvSpPr/>
          <p:nvPr/>
        </p:nvSpPr>
        <p:spPr>
          <a:xfrm>
            <a:off x="6661616" y="3966803"/>
            <a:ext cx="2311402" cy="1038293"/>
          </a:xfrm>
          <a:prstGeom prst="wedgeRoundRectCallout">
            <a:avLst>
              <a:gd name="adj1" fmla="val 39063"/>
              <a:gd name="adj2" fmla="val -20714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แสดงแถบควบคุมแอนิเมชัน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59995" y="2066757"/>
            <a:ext cx="1055455" cy="29068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33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/>
              <a:t>การทำ </a:t>
            </a:r>
            <a:r>
              <a:rPr lang="en-US" dirty="0" smtClean="0"/>
              <a:t>Transition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25</a:t>
            </a:fld>
            <a:endParaRPr lang="th-TH" dirty="0"/>
          </a:p>
        </p:txBody>
      </p:sp>
      <p:pic>
        <p:nvPicPr>
          <p:cNvPr id="7" name="Content Placeholder 6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4454"/>
          <a:stretch/>
        </p:blipFill>
        <p:spPr>
          <a:xfrm>
            <a:off x="2592924" y="1633537"/>
            <a:ext cx="7579775" cy="489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8527254" y="1633537"/>
            <a:ext cx="2311402" cy="1123950"/>
          </a:xfrm>
          <a:prstGeom prst="wedgeRoundRectCallout">
            <a:avLst>
              <a:gd name="adj1" fmla="val -95071"/>
              <a:gd name="adj2" fmla="val -2611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1) </a:t>
            </a:r>
            <a:r>
              <a:rPr lang="th-TH" dirty="0" smtClean="0">
                <a:solidFill>
                  <a:schemeClr val="bg1"/>
                </a:solidFill>
              </a:rPr>
              <a:t>เลือก</a:t>
            </a:r>
            <a:r>
              <a:rPr lang="th-TH" dirty="0" err="1" smtClean="0">
                <a:solidFill>
                  <a:schemeClr val="bg1"/>
                </a:solidFill>
              </a:rPr>
              <a:t>แท็บ</a:t>
            </a:r>
            <a:r>
              <a:rPr lang="th-TH" dirty="0" smtClean="0">
                <a:solidFill>
                  <a:schemeClr val="bg1"/>
                </a:solidFill>
              </a:rPr>
              <a:t>มุมมอง </a:t>
            </a:r>
            <a:r>
              <a:rPr lang="en-US" dirty="0" smtClean="0">
                <a:solidFill>
                  <a:schemeClr val="bg1"/>
                </a:solidFill>
              </a:rPr>
              <a:t>(View)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6588" y="1757363"/>
            <a:ext cx="476520" cy="285750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281521" y="2757487"/>
            <a:ext cx="2311402" cy="1123950"/>
          </a:xfrm>
          <a:prstGeom prst="wedgeRoundRectCallout">
            <a:avLst>
              <a:gd name="adj1" fmla="val 79860"/>
              <a:gd name="adj2" fmla="val -680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2) </a:t>
            </a:r>
            <a:r>
              <a:rPr lang="th-TH" dirty="0" smtClean="0">
                <a:solidFill>
                  <a:schemeClr val="bg1"/>
                </a:solidFill>
              </a:rPr>
              <a:t>เลือก </a:t>
            </a:r>
            <a:r>
              <a:rPr lang="en-US" dirty="0" smtClean="0">
                <a:solidFill>
                  <a:schemeClr val="bg1"/>
                </a:solidFill>
              </a:rPr>
              <a:t>Slide Sorter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92993" y="2019768"/>
            <a:ext cx="457204" cy="62295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281521" y="4823030"/>
            <a:ext cx="2311402" cy="1553734"/>
          </a:xfrm>
          <a:prstGeom prst="wedgeRoundRectCallout">
            <a:avLst>
              <a:gd name="adj1" fmla="val 59462"/>
              <a:gd name="adj2" fmla="val 101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3) </a:t>
            </a:r>
            <a:r>
              <a:rPr lang="th-TH" dirty="0" smtClean="0">
                <a:solidFill>
                  <a:schemeClr val="bg1"/>
                </a:solidFill>
              </a:rPr>
              <a:t>เลือกสไลด์ที่ต้องการทำ </a:t>
            </a:r>
            <a:r>
              <a:rPr lang="en-US" dirty="0" smtClean="0">
                <a:solidFill>
                  <a:schemeClr val="bg1"/>
                </a:solidFill>
              </a:rPr>
              <a:t>Transition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35788" y="2696511"/>
            <a:ext cx="7322611" cy="383031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1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7907" b="18555"/>
          <a:stretch/>
        </p:blipFill>
        <p:spPr>
          <a:xfrm>
            <a:off x="1996025" y="2019768"/>
            <a:ext cx="9533992" cy="47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/>
              <a:t>การทำ </a:t>
            </a:r>
            <a:r>
              <a:rPr lang="en-US" dirty="0" smtClean="0"/>
              <a:t>Transition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26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18228" y="1307728"/>
            <a:ext cx="2311402" cy="1123950"/>
          </a:xfrm>
          <a:prstGeom prst="wedgeRoundRectCallout">
            <a:avLst>
              <a:gd name="adj1" fmla="val -110524"/>
              <a:gd name="adj2" fmla="val 298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</a:t>
            </a:r>
            <a:r>
              <a:rPr lang="th-TH" dirty="0" err="1" smtClean="0">
                <a:solidFill>
                  <a:schemeClr val="bg1"/>
                </a:solidFill>
              </a:rPr>
              <a:t>แท็บ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Transitions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4553" y="2145928"/>
            <a:ext cx="684610" cy="40051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155878" y="4390003"/>
            <a:ext cx="2311402" cy="1553734"/>
          </a:xfrm>
          <a:prstGeom prst="wedgeRoundRectCallout">
            <a:avLst>
              <a:gd name="adj1" fmla="val 59462"/>
              <a:gd name="adj2" fmla="val 101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</a:t>
            </a:r>
            <a:r>
              <a:rPr lang="th-TH" dirty="0" err="1" smtClean="0">
                <a:solidFill>
                  <a:schemeClr val="bg1"/>
                </a:solidFill>
              </a:rPr>
              <a:t>เอฟเฟค</a:t>
            </a:r>
            <a:r>
              <a:rPr lang="th-TH" dirty="0" smtClean="0">
                <a:solidFill>
                  <a:schemeClr val="bg1"/>
                </a:solidFill>
              </a:rPr>
              <a:t>ที่ต้องการ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0377" y="2546446"/>
            <a:ext cx="6093887" cy="2982817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 Diagonal Corner Rectangle 14"/>
          <p:cNvSpPr/>
          <p:nvPr/>
        </p:nvSpPr>
        <p:spPr>
          <a:xfrm>
            <a:off x="8836101" y="3613136"/>
            <a:ext cx="2512078" cy="1553734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การปรับแต่ง</a:t>
            </a:r>
            <a:r>
              <a:rPr lang="th-TH" dirty="0" err="1" smtClean="0">
                <a:solidFill>
                  <a:schemeClr val="bg1"/>
                </a:solidFill>
              </a:rPr>
              <a:t>เอฟเฟค</a:t>
            </a:r>
            <a:r>
              <a:rPr lang="th-TH" dirty="0" smtClean="0">
                <a:solidFill>
                  <a:schemeClr val="bg1"/>
                </a:solidFill>
              </a:rPr>
              <a:t>จะคล้ายกับ </a:t>
            </a:r>
            <a:r>
              <a:rPr lang="en-US" dirty="0" smtClean="0">
                <a:solidFill>
                  <a:schemeClr val="bg1"/>
                </a:solidFill>
              </a:rPr>
              <a:t>Animation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/>
              <a:t>เตรียมความพร้อมก่อนนำเสนอ </a:t>
            </a:r>
            <a:r>
              <a:rPr lang="en-US" sz="3600" dirty="0" smtClean="0"/>
              <a:t>: </a:t>
            </a:r>
            <a:r>
              <a:rPr lang="th-TH" sz="3600" dirty="0" smtClean="0"/>
              <a:t>พิมพ์เอกสารประกอบคำบรรยาย</a:t>
            </a:r>
            <a:endParaRPr lang="th-TH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336190" y="2341563"/>
            <a:ext cx="3643313" cy="3573462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 smtClean="0"/>
              <a:t>ในงานนำเสนอทั่วไป อาจมีการแจกเอกสารประกอบการนำเสนอ อาจมีบรรทัดว่างๆ สำหรับให้ผู้ฟังจดบันทึกตามขณะฟังบรรยายด้วยก็ได้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27</a:t>
            </a:fld>
            <a:endParaRPr lang="th-TH" dirty="0"/>
          </a:p>
        </p:txBody>
      </p:sp>
      <p:pic>
        <p:nvPicPr>
          <p:cNvPr id="13" name="Content Placeholder 12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8" b="46928"/>
          <a:stretch/>
        </p:blipFill>
        <p:spPr>
          <a:xfrm>
            <a:off x="6192833" y="2751139"/>
            <a:ext cx="5698717" cy="316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7732716" y="1789672"/>
            <a:ext cx="2311402" cy="1123950"/>
          </a:xfrm>
          <a:prstGeom prst="wedgeRoundRectCallout">
            <a:avLst>
              <a:gd name="adj1" fmla="val -88271"/>
              <a:gd name="adj2" fmla="val 565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1) </a:t>
            </a:r>
            <a:r>
              <a:rPr lang="th-TH" dirty="0" smtClean="0">
                <a:solidFill>
                  <a:schemeClr val="bg1"/>
                </a:solidFill>
              </a:rPr>
              <a:t>เลือก</a:t>
            </a:r>
            <a:r>
              <a:rPr lang="th-TH" dirty="0" err="1" smtClean="0">
                <a:solidFill>
                  <a:schemeClr val="bg1"/>
                </a:solidFill>
              </a:rPr>
              <a:t>แท็บ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92833" y="2913622"/>
            <a:ext cx="684610" cy="40051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2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652685"/>
            <a:ext cx="9934575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เตรียมความพร้อมก่อนนำเสนอ </a:t>
            </a:r>
            <a:r>
              <a:rPr lang="en-US" dirty="0"/>
              <a:t>: </a:t>
            </a:r>
            <a:r>
              <a:rPr lang="th-TH" dirty="0"/>
              <a:t>พิมพ์เอกสารประกอบคำ</a:t>
            </a:r>
            <a:r>
              <a:rPr lang="th-TH" dirty="0" smtClean="0"/>
              <a:t>บรรยาย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pic>
        <p:nvPicPr>
          <p:cNvPr id="5" name="Content Placeholder 4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3" b="1807"/>
          <a:stretch/>
        </p:blipFill>
        <p:spPr>
          <a:xfrm>
            <a:off x="3514725" y="1804987"/>
            <a:ext cx="5679144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28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203323" y="1961927"/>
            <a:ext cx="2311402" cy="1123950"/>
          </a:xfrm>
          <a:prstGeom prst="wedgeRoundRectCallout">
            <a:avLst>
              <a:gd name="adj1" fmla="val 50809"/>
              <a:gd name="adj2" fmla="val 10100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คลิกพิมพ์ </a:t>
            </a:r>
            <a:r>
              <a:rPr lang="en-US" dirty="0" smtClean="0">
                <a:solidFill>
                  <a:schemeClr val="bg1"/>
                </a:solidFill>
              </a:rPr>
              <a:t>(Print)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3301" y="3419352"/>
            <a:ext cx="842962" cy="400518"/>
          </a:xfrm>
          <a:prstGeom prst="roundRect">
            <a:avLst/>
          </a:prstGeom>
          <a:noFill/>
          <a:ln>
            <a:solidFill>
              <a:srgbClr val="FFFF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1094580" y="4181697"/>
            <a:ext cx="2311402" cy="1123950"/>
          </a:xfrm>
          <a:prstGeom prst="wedgeRoundRectCallout">
            <a:avLst>
              <a:gd name="adj1" fmla="val 94696"/>
              <a:gd name="adj2" fmla="val -577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3) </a:t>
            </a:r>
            <a:r>
              <a:rPr lang="th-TH" dirty="0" smtClean="0">
                <a:solidFill>
                  <a:schemeClr val="bg1"/>
                </a:solidFill>
              </a:rPr>
              <a:t>คลิกเลือกรูปแบบที่ต้องการพิมพ์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06120" y="4543413"/>
            <a:ext cx="1723229" cy="328625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9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7710" b="5966"/>
          <a:stretch/>
        </p:blipFill>
        <p:spPr>
          <a:xfrm>
            <a:off x="4186891" y="1571911"/>
            <a:ext cx="4699934" cy="475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652685"/>
            <a:ext cx="9934575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เตรียมความพร้อมก่อนนำเสนอ </a:t>
            </a:r>
            <a:r>
              <a:rPr lang="en-US" dirty="0"/>
              <a:t>: </a:t>
            </a:r>
            <a:r>
              <a:rPr lang="th-TH" dirty="0"/>
              <a:t>พิมพ์เอกสารประกอบคำ</a:t>
            </a:r>
            <a:r>
              <a:rPr lang="th-TH" dirty="0" smtClean="0"/>
              <a:t>บรรยาย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29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094580" y="4181697"/>
            <a:ext cx="2311402" cy="1123950"/>
          </a:xfrm>
          <a:prstGeom prst="wedgeRoundRectCallout">
            <a:avLst>
              <a:gd name="adj1" fmla="val 124366"/>
              <a:gd name="adj2" fmla="val -464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คลิกเลือกรูปแบบที่ต้องการพิมพ์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854" y="1833561"/>
            <a:ext cx="2556810" cy="2624139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การสร้างตารางอย่างง่าย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562100"/>
            <a:ext cx="9275762" cy="3777622"/>
          </a:xfrm>
        </p:spPr>
        <p:txBody>
          <a:bodyPr/>
          <a:lstStyle/>
          <a:p>
            <a:r>
              <a:rPr lang="th-TH" dirty="0" smtClean="0"/>
              <a:t>วิธีที่ </a:t>
            </a:r>
            <a:r>
              <a:rPr lang="en-US" dirty="0" smtClean="0"/>
              <a:t>1 : </a:t>
            </a:r>
            <a:r>
              <a:rPr lang="th-TH" dirty="0" smtClean="0"/>
              <a:t>สร้างจาก</a:t>
            </a:r>
            <a:r>
              <a:rPr lang="th-TH" dirty="0" err="1" smtClean="0"/>
              <a:t>แท็บ</a:t>
            </a:r>
            <a:r>
              <a:rPr lang="th-TH" dirty="0" smtClean="0"/>
              <a:t> “แทรก” </a:t>
            </a:r>
            <a:r>
              <a:rPr lang="en-US" dirty="0" smtClean="0"/>
              <a:t>(Insert) -&gt; </a:t>
            </a:r>
            <a:r>
              <a:rPr lang="th-TH" dirty="0" smtClean="0"/>
              <a:t>ตาราง </a:t>
            </a:r>
            <a:r>
              <a:rPr lang="en-US" dirty="0" smtClean="0"/>
              <a:t>(Table)</a:t>
            </a:r>
          </a:p>
          <a:p>
            <a:r>
              <a:rPr lang="th-TH" dirty="0" smtClean="0"/>
              <a:t>วิธีที่ </a:t>
            </a:r>
            <a:r>
              <a:rPr lang="en-US" dirty="0" smtClean="0"/>
              <a:t>2 : </a:t>
            </a:r>
            <a:r>
              <a:rPr lang="th-TH" dirty="0" smtClean="0"/>
              <a:t>สร้างจาก </a:t>
            </a:r>
            <a:r>
              <a:rPr lang="en-US" dirty="0" smtClean="0"/>
              <a:t>Place holder  </a:t>
            </a:r>
            <a:endParaRPr lang="th-TH" dirty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</a:t>
            </a:fld>
            <a:endParaRPr lang="th-TH" dirty="0"/>
          </a:p>
        </p:txBody>
      </p:sp>
      <p:pic>
        <p:nvPicPr>
          <p:cNvPr id="8" name="Picture 7" descr="Presentation2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t="34110" r="9063" b="10164"/>
          <a:stretch/>
        </p:blipFill>
        <p:spPr>
          <a:xfrm>
            <a:off x="2592925" y="2842989"/>
            <a:ext cx="7868413" cy="377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943503" y="4550459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257925" y="3729037"/>
            <a:ext cx="4203413" cy="254867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6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624110"/>
            <a:ext cx="10115550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เตรียมความพร้อมก่อนนำเสนอ </a:t>
            </a:r>
            <a:r>
              <a:rPr lang="en-US" dirty="0"/>
              <a:t>: </a:t>
            </a:r>
            <a:r>
              <a:rPr lang="th-TH" dirty="0"/>
              <a:t>พิมพ์เอกสารประกอบคำบรรยาย </a:t>
            </a:r>
            <a:r>
              <a:rPr lang="en-US" dirty="0"/>
              <a:t>(</a:t>
            </a:r>
            <a:r>
              <a:rPr lang="th-TH" dirty="0"/>
              <a:t>ต่อ</a:t>
            </a:r>
            <a:r>
              <a:rPr lang="en-US" dirty="0"/>
              <a:t>)</a:t>
            </a:r>
            <a:endParaRPr lang="th-TH" dirty="0"/>
          </a:p>
        </p:txBody>
      </p:sp>
      <p:pic>
        <p:nvPicPr>
          <p:cNvPr id="5" name="Content Placeholder 4" descr="test prin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5378" r="33148" b="5589"/>
          <a:stretch/>
        </p:blipFill>
        <p:spPr>
          <a:xfrm>
            <a:off x="4057650" y="1547813"/>
            <a:ext cx="3886201" cy="51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30</a:t>
            </a:fld>
            <a:endParaRPr lang="th-TH" dirty="0"/>
          </a:p>
        </p:txBody>
      </p:sp>
      <p:sp>
        <p:nvSpPr>
          <p:cNvPr id="6" name="Horizontal Scroll 5"/>
          <p:cNvSpPr/>
          <p:nvPr/>
        </p:nvSpPr>
        <p:spPr>
          <a:xfrm>
            <a:off x="5886450" y="4057650"/>
            <a:ext cx="2557463" cy="134302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ตัวอย่างการพิมพ์เอกสารประกอบ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44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การนำเสนอเบื้องต้น</a:t>
            </a:r>
            <a:endParaRPr lang="th-TH" dirty="0"/>
          </a:p>
        </p:txBody>
      </p:sp>
      <p:pic>
        <p:nvPicPr>
          <p:cNvPr id="5" name="Content Placeholder 4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48697"/>
          <a:stretch/>
        </p:blipFill>
        <p:spPr>
          <a:xfrm>
            <a:off x="1909038" y="1733549"/>
            <a:ext cx="9796130" cy="339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31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54286" y="624110"/>
            <a:ext cx="1989727" cy="1123950"/>
          </a:xfrm>
          <a:prstGeom prst="wedgeRoundRectCallout">
            <a:avLst>
              <a:gd name="adj1" fmla="val -79617"/>
              <a:gd name="adj2" fmla="val 743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คลิก</a:t>
            </a:r>
            <a:r>
              <a:rPr lang="th-TH" dirty="0" err="1" smtClean="0">
                <a:solidFill>
                  <a:schemeClr val="bg1"/>
                </a:solidFill>
              </a:rPr>
              <a:t>แท็บ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Slide Show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57913" y="2014538"/>
            <a:ext cx="842962" cy="228600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281523" y="3724497"/>
            <a:ext cx="2311402" cy="1123950"/>
          </a:xfrm>
          <a:prstGeom prst="wedgeRoundRectCallout">
            <a:avLst>
              <a:gd name="adj1" fmla="val 34119"/>
              <a:gd name="adj2" fmla="val -11128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เริ่มนำเสนอตั้งแต่สไลด์แรก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9038" y="2252947"/>
            <a:ext cx="683887" cy="76149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2937668" y="3724497"/>
            <a:ext cx="2311402" cy="1123950"/>
          </a:xfrm>
          <a:prstGeom prst="wedgeRoundRectCallout">
            <a:avLst>
              <a:gd name="adj1" fmla="val -49947"/>
              <a:gd name="adj2" fmla="val -11636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เริ่มนำเสนอตั้งแต่สไลด์ที่กำลังเลือก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2926" y="2260085"/>
            <a:ext cx="578900" cy="754354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5909734" y="3724497"/>
            <a:ext cx="2311402" cy="1123950"/>
          </a:xfrm>
          <a:prstGeom prst="wedgeRoundRectCallout">
            <a:avLst>
              <a:gd name="adj1" fmla="val -73436"/>
              <a:gd name="adj2" fmla="val -11764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ซ่อนสไลด์ที่ไม่ต้องการนำเสนอ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7763" y="2305056"/>
            <a:ext cx="485775" cy="709383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การปรับแต่งตาราง</a:t>
            </a:r>
            <a:endParaRPr lang="th-TH" dirty="0"/>
          </a:p>
        </p:txBody>
      </p:sp>
      <p:pic>
        <p:nvPicPr>
          <p:cNvPr id="5" name="Content Placeholder 4" descr="Presentation2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905" b="11261"/>
          <a:stretch/>
        </p:blipFill>
        <p:spPr>
          <a:xfrm>
            <a:off x="1785937" y="1662112"/>
            <a:ext cx="9430077" cy="489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4</a:t>
            </a:fld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7684991" y="3171825"/>
            <a:ext cx="3416398" cy="3214688"/>
            <a:chOff x="7684991" y="3171825"/>
            <a:chExt cx="3416398" cy="3214688"/>
          </a:xfrm>
        </p:grpSpPr>
        <p:sp>
          <p:nvSpPr>
            <p:cNvPr id="6" name="Rectangle 5"/>
            <p:cNvSpPr/>
            <p:nvPr/>
          </p:nvSpPr>
          <p:spPr>
            <a:xfrm>
              <a:off x="7684991" y="4286250"/>
              <a:ext cx="3416398" cy="21002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8043862" y="3171825"/>
              <a:ext cx="2128837" cy="828675"/>
            </a:xfrm>
            <a:prstGeom prst="wedgeRoundRectCallout">
              <a:avLst>
                <a:gd name="adj1" fmla="val -20162"/>
                <a:gd name="adj2" fmla="val 8663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1) </a:t>
              </a:r>
              <a:r>
                <a:rPr lang="th-TH" sz="3200" dirty="0" smtClean="0">
                  <a:solidFill>
                    <a:schemeClr val="bg1"/>
                  </a:solidFill>
                </a:rPr>
                <a:t>เลือกตาราง</a:t>
              </a:r>
              <a:endParaRPr lang="th-TH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28435" y="395287"/>
            <a:ext cx="4030078" cy="1809639"/>
            <a:chOff x="9030381" y="3143584"/>
            <a:chExt cx="4030078" cy="1809639"/>
          </a:xfrm>
        </p:grpSpPr>
        <p:sp>
          <p:nvSpPr>
            <p:cNvPr id="10" name="Rectangle 9"/>
            <p:cNvSpPr/>
            <p:nvPr/>
          </p:nvSpPr>
          <p:spPr>
            <a:xfrm>
              <a:off x="9030381" y="4286250"/>
              <a:ext cx="1142318" cy="6669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9081388" y="3143584"/>
              <a:ext cx="3979071" cy="828675"/>
            </a:xfrm>
            <a:prstGeom prst="wedgeRoundRectCallout">
              <a:avLst>
                <a:gd name="adj1" fmla="val -20162"/>
                <a:gd name="adj2" fmla="val 8663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r>
                <a:rPr lang="en-US" sz="3200" dirty="0" smtClean="0">
                  <a:solidFill>
                    <a:schemeClr val="bg1"/>
                  </a:solidFill>
                </a:rPr>
                <a:t>) </a:t>
              </a:r>
              <a:r>
                <a:rPr lang="th-TH" sz="3200" dirty="0" smtClean="0">
                  <a:solidFill>
                    <a:schemeClr val="bg1"/>
                  </a:solidFill>
                </a:rPr>
                <a:t>ปรับแต่งตารางได้จาก</a:t>
              </a:r>
              <a:r>
                <a:rPr lang="en-US" sz="3200" dirty="0" smtClean="0">
                  <a:solidFill>
                    <a:schemeClr val="bg1"/>
                  </a:solidFill>
                </a:rPr>
                <a:t> 2 </a:t>
              </a:r>
              <a:r>
                <a:rPr lang="th-TH" sz="3200" dirty="0" err="1" smtClean="0">
                  <a:solidFill>
                    <a:schemeClr val="bg1"/>
                  </a:solidFill>
                </a:rPr>
                <a:t>แท็บ</a:t>
              </a:r>
              <a:r>
                <a:rPr lang="th-TH" sz="3200" dirty="0" smtClean="0">
                  <a:solidFill>
                    <a:schemeClr val="bg1"/>
                  </a:solidFill>
                </a:rPr>
                <a:t>นี้</a:t>
              </a:r>
              <a:endParaRPr lang="th-TH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9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4665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การสร้างกราฟ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7325"/>
            <a:ext cx="8915400" cy="4139572"/>
          </a:xfrm>
        </p:spPr>
        <p:txBody>
          <a:bodyPr/>
          <a:lstStyle/>
          <a:p>
            <a:r>
              <a:rPr lang="th-TH" dirty="0"/>
              <a:t>วิธีที่ </a:t>
            </a:r>
            <a:r>
              <a:rPr lang="en-US" dirty="0"/>
              <a:t>1 : </a:t>
            </a:r>
            <a:r>
              <a:rPr lang="th-TH" dirty="0"/>
              <a:t>สร้างจาก</a:t>
            </a:r>
            <a:r>
              <a:rPr lang="th-TH" dirty="0" err="1"/>
              <a:t>แท็บ</a:t>
            </a:r>
            <a:r>
              <a:rPr lang="th-TH" dirty="0"/>
              <a:t> “แทรก” </a:t>
            </a:r>
            <a:r>
              <a:rPr lang="en-US" dirty="0"/>
              <a:t>(Insert) -&gt; </a:t>
            </a:r>
            <a:r>
              <a:rPr lang="th-TH" dirty="0" smtClean="0"/>
              <a:t>กราฟ </a:t>
            </a:r>
            <a:r>
              <a:rPr lang="en-US" dirty="0" smtClean="0"/>
              <a:t>(Chart)</a:t>
            </a:r>
            <a:endParaRPr lang="en-US" dirty="0"/>
          </a:p>
          <a:p>
            <a:r>
              <a:rPr lang="th-TH" dirty="0"/>
              <a:t>วิธีที่ </a:t>
            </a:r>
            <a:r>
              <a:rPr lang="en-US" dirty="0"/>
              <a:t>2 : </a:t>
            </a:r>
            <a:r>
              <a:rPr lang="th-TH" dirty="0"/>
              <a:t>สร้างจาก </a:t>
            </a:r>
            <a:r>
              <a:rPr lang="en-US" dirty="0"/>
              <a:t>Place holder  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5</a:t>
            </a:fld>
            <a:endParaRPr lang="th-TH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60862" t="8360" r="997" b="31596"/>
          <a:stretch/>
        </p:blipFill>
        <p:spPr>
          <a:xfrm>
            <a:off x="3000374" y="2771775"/>
            <a:ext cx="6308377" cy="38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414991" y="4879077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5283941" y="3028845"/>
            <a:ext cx="6189015" cy="2228955"/>
            <a:chOff x="5283941" y="3028845"/>
            <a:chExt cx="6189015" cy="2228955"/>
          </a:xfrm>
        </p:grpSpPr>
        <p:sp>
          <p:nvSpPr>
            <p:cNvPr id="8" name="Rectangle 7"/>
            <p:cNvSpPr/>
            <p:nvPr/>
          </p:nvSpPr>
          <p:spPr>
            <a:xfrm>
              <a:off x="5283941" y="3028845"/>
              <a:ext cx="888259" cy="22289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9344119" y="4143322"/>
              <a:ext cx="2128837" cy="1057275"/>
            </a:xfrm>
            <a:prstGeom prst="wedgeRoundRectCallout">
              <a:avLst>
                <a:gd name="adj1" fmla="val -210095"/>
                <a:gd name="adj2" fmla="val 22845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 smtClean="0">
                  <a:solidFill>
                    <a:schemeClr val="bg1"/>
                  </a:solidFill>
                </a:rPr>
                <a:t>เลือกชนิดกราฟ ที่ต้องการ</a:t>
              </a:r>
              <a:endParaRPr lang="th-TH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0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446088"/>
            <a:ext cx="4151311" cy="976312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การสร้างกราฟ</a:t>
            </a:r>
            <a:r>
              <a:rPr lang="en-US" sz="4000" b="1" dirty="0" smtClean="0"/>
              <a:t> (</a:t>
            </a:r>
            <a:r>
              <a:rPr lang="th-TH" sz="4000" b="1" dirty="0" smtClean="0"/>
              <a:t>ต่อ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8775" y="1422400"/>
            <a:ext cx="9944100" cy="1058862"/>
          </a:xfrm>
        </p:spPr>
        <p:txBody>
          <a:bodyPr>
            <a:noAutofit/>
          </a:bodyPr>
          <a:lstStyle/>
          <a:p>
            <a:r>
              <a:rPr lang="th-TH" sz="3200" dirty="0" smtClean="0"/>
              <a:t>โปรแกรมจะเรียกหน้าต่าง </a:t>
            </a:r>
            <a:r>
              <a:rPr lang="en-US" sz="3200" dirty="0" smtClean="0"/>
              <a:t>Excel </a:t>
            </a:r>
            <a:r>
              <a:rPr lang="th-TH" sz="3200" dirty="0" smtClean="0"/>
              <a:t>ขึ้นมา เพื่อให้กรอกข้อมูลที่ต้องการจะสร้างกราฟ</a:t>
            </a:r>
          </a:p>
          <a:p>
            <a:r>
              <a:rPr lang="th-TH" sz="2800" i="1" dirty="0" smtClean="0"/>
              <a:t>จะสังเกตว่ามีเส้นกรอบสีน้ำเงินขึ้นมา เพื่อบอกว่าจะนำเซลล์ส่วนใดไปสร้างกราฟบ้าง แดรกเมาส์ให้ครอบคลุมเซลล์ที่ต้องการ</a:t>
            </a:r>
            <a:endParaRPr lang="th-TH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6</a:t>
            </a:fld>
            <a:endParaRPr lang="th-TH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69" t="23050" r="18012" b="18588"/>
          <a:stretch/>
        </p:blipFill>
        <p:spPr>
          <a:xfrm>
            <a:off x="4436269" y="2652712"/>
            <a:ext cx="6557963" cy="40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76595"/>
            <a:ext cx="3505199" cy="976312"/>
          </a:xfrm>
        </p:spPr>
        <p:txBody>
          <a:bodyPr/>
          <a:lstStyle/>
          <a:p>
            <a:r>
              <a:rPr lang="th-TH" dirty="0" smtClean="0"/>
              <a:t>การสร้างกราฟ (ต่อ)</a:t>
            </a:r>
            <a:endParaRPr lang="th-TH" dirty="0"/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7407" b="7281"/>
          <a:stretch/>
        </p:blipFill>
        <p:spPr>
          <a:xfrm>
            <a:off x="2386012" y="2228850"/>
            <a:ext cx="8190938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5988" y="1375760"/>
            <a:ext cx="9372600" cy="630237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สามารถปรับแต่ง หรือแก้ไขกราฟได้ที่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</a:t>
            </a:r>
            <a:r>
              <a:rPr lang="en-US" sz="3200" dirty="0" smtClean="0"/>
              <a:t>Chart Tools </a:t>
            </a:r>
            <a:r>
              <a:rPr lang="th-TH" sz="3200" dirty="0" smtClean="0"/>
              <a:t>โดยต้องคลิกเลือกที่กราฟก่อน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7</a:t>
            </a:fld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6600978" y="2228850"/>
            <a:ext cx="1471460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147337"/>
            <a:ext cx="8911687" cy="1280890"/>
          </a:xfrm>
        </p:spPr>
        <p:txBody>
          <a:bodyPr/>
          <a:lstStyle/>
          <a:p>
            <a:r>
              <a:rPr lang="th-TH" dirty="0" smtClean="0"/>
              <a:t>การสร้างแผนผังด้วย </a:t>
            </a:r>
            <a:r>
              <a:rPr lang="en-US" dirty="0" smtClean="0"/>
              <a:t>SmartArt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975" y="971550"/>
            <a:ext cx="9418637" cy="5686425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มี </a:t>
            </a:r>
            <a:r>
              <a:rPr lang="en-US" dirty="0" smtClean="0"/>
              <a:t>8 </a:t>
            </a:r>
            <a:r>
              <a:rPr lang="th-TH" dirty="0" smtClean="0"/>
              <a:t>กลุ่ม ประกอบไปด้วย</a:t>
            </a:r>
          </a:p>
          <a:p>
            <a:pPr lvl="1"/>
            <a:r>
              <a:rPr lang="th-TH" b="1" dirty="0" smtClean="0"/>
              <a:t>รายการ </a:t>
            </a:r>
            <a:r>
              <a:rPr lang="en-US" b="1" dirty="0" smtClean="0"/>
              <a:t>(List) </a:t>
            </a:r>
            <a:r>
              <a:rPr lang="th-TH" dirty="0" smtClean="0"/>
              <a:t>แสดงข้อมูลที่ไม่เป็นลำดับขั้นการทำงาน</a:t>
            </a:r>
          </a:p>
          <a:p>
            <a:pPr lvl="1"/>
            <a:r>
              <a:rPr lang="th-TH" b="1" dirty="0" smtClean="0"/>
              <a:t>กระบวนการ </a:t>
            </a:r>
            <a:r>
              <a:rPr lang="en-US" b="1" dirty="0" smtClean="0"/>
              <a:t>(Process) </a:t>
            </a:r>
            <a:r>
              <a:rPr lang="th-TH" dirty="0" smtClean="0"/>
              <a:t>แสดงขั้นตอนการทำงานจนกว่าจะบรรลุเป้าหมาย</a:t>
            </a:r>
          </a:p>
          <a:p>
            <a:pPr lvl="1"/>
            <a:r>
              <a:rPr lang="th-TH" b="1" dirty="0" smtClean="0"/>
              <a:t>วงกลม </a:t>
            </a:r>
            <a:r>
              <a:rPr lang="en-US" b="1" dirty="0" smtClean="0"/>
              <a:t>(Cycle) </a:t>
            </a:r>
            <a:r>
              <a:rPr lang="th-TH" dirty="0" smtClean="0"/>
              <a:t>แสดงขั้นตอนที่ต่อเนื่องกันเป็นวงจร</a:t>
            </a:r>
          </a:p>
          <a:p>
            <a:pPr lvl="1"/>
            <a:r>
              <a:rPr lang="th-TH" b="1" dirty="0" smtClean="0"/>
              <a:t>ลำดับชั้น </a:t>
            </a:r>
            <a:r>
              <a:rPr lang="en-US" b="1" dirty="0" smtClean="0"/>
              <a:t>(Hierarchy) </a:t>
            </a:r>
            <a:r>
              <a:rPr lang="th-TH" dirty="0" smtClean="0"/>
              <a:t>แสดงสายการบังคับบัญชา หรือลำดับการตัดสินใจ</a:t>
            </a:r>
          </a:p>
          <a:p>
            <a:pPr lvl="1"/>
            <a:r>
              <a:rPr lang="th-TH" b="1" dirty="0" smtClean="0"/>
              <a:t>ความสัมพันธ์ </a:t>
            </a:r>
            <a:r>
              <a:rPr lang="en-US" b="1" dirty="0" smtClean="0"/>
              <a:t>(Relationship) </a:t>
            </a:r>
            <a:r>
              <a:rPr lang="th-TH" dirty="0" smtClean="0"/>
              <a:t>แสดงข้อมูลที่มีความสัมพันธ์กัน เช่น พื้นที่ที่ทับกัน</a:t>
            </a:r>
          </a:p>
          <a:p>
            <a:pPr lvl="1"/>
            <a:r>
              <a:rPr lang="th-TH" b="1" dirty="0" smtClean="0"/>
              <a:t>เมท</a:t>
            </a:r>
            <a:r>
              <a:rPr lang="th-TH" b="1" dirty="0" err="1" smtClean="0"/>
              <a:t>ริกซ์</a:t>
            </a:r>
            <a:r>
              <a:rPr lang="th-TH" b="1" dirty="0" smtClean="0"/>
              <a:t> </a:t>
            </a:r>
            <a:r>
              <a:rPr lang="en-US" b="1" dirty="0" smtClean="0"/>
              <a:t>(Matrix) </a:t>
            </a:r>
            <a:r>
              <a:rPr lang="th-TH" dirty="0" smtClean="0"/>
              <a:t>แสดงข้อมูลให้เห็นว่าส่วนต่างๆสัมพันธ์กันทั้งหมดได้อย่างไร</a:t>
            </a:r>
          </a:p>
          <a:p>
            <a:pPr lvl="1"/>
            <a:r>
              <a:rPr lang="th-TH" b="1" dirty="0" smtClean="0"/>
              <a:t>พีระมิด </a:t>
            </a:r>
            <a:r>
              <a:rPr lang="en-US" b="1" dirty="0" smtClean="0"/>
              <a:t>(Pyramid) </a:t>
            </a:r>
            <a:r>
              <a:rPr lang="th-TH" dirty="0" smtClean="0"/>
              <a:t>แสดงความสัมพันธ์ของข้อมูล โดยเรียงตามจำนวนของข้อมูล หรือลำดับความสำคัญ</a:t>
            </a:r>
            <a:endParaRPr lang="th-TH" b="1" dirty="0" smtClean="0"/>
          </a:p>
          <a:p>
            <a:pPr lvl="1"/>
            <a:r>
              <a:rPr lang="th-TH" b="1" dirty="0" smtClean="0"/>
              <a:t>รูปภาพ </a:t>
            </a:r>
            <a:r>
              <a:rPr lang="en-US" b="1" dirty="0" smtClean="0"/>
              <a:t>(Picture) </a:t>
            </a:r>
            <a:r>
              <a:rPr lang="th-TH" dirty="0" smtClean="0"/>
              <a:t>แสดงความสัมพันธ์ของข้อมูลกับรูปภาพ</a:t>
            </a:r>
          </a:p>
          <a:p>
            <a:pPr marL="457200" lvl="1" indent="0">
              <a:buNone/>
            </a:pPr>
            <a:r>
              <a:rPr lang="th-TH" i="1" dirty="0" smtClean="0"/>
              <a:t>การเลือกใช้รูปแบบแผนผังให้เหมาะสมกับข้อมูล มีความสำคัญอย่างยิ่ง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30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th-TH" dirty="0"/>
              <a:t>การสร้างแผนผังด้วย </a:t>
            </a:r>
            <a:r>
              <a:rPr lang="en-US" dirty="0" smtClean="0"/>
              <a:t>SmartArt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83" t="19402" r="-1" b="35046"/>
          <a:stretch/>
        </p:blipFill>
        <p:spPr>
          <a:xfrm>
            <a:off x="2122514" y="2257426"/>
            <a:ext cx="8778849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9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592925" y="1152907"/>
            <a:ext cx="8794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วิธีที่ </a:t>
            </a:r>
            <a:r>
              <a:rPr lang="en-US" dirty="0"/>
              <a:t>1 : </a:t>
            </a:r>
            <a:r>
              <a:rPr lang="th-TH" dirty="0"/>
              <a:t>สร้างจาก</a:t>
            </a:r>
            <a:r>
              <a:rPr lang="th-TH" dirty="0" err="1"/>
              <a:t>แท็บ</a:t>
            </a:r>
            <a:r>
              <a:rPr lang="th-TH" dirty="0"/>
              <a:t> “แทรก” </a:t>
            </a:r>
            <a:r>
              <a:rPr lang="en-US" dirty="0"/>
              <a:t>(Insert) -&gt; </a:t>
            </a:r>
            <a:r>
              <a:rPr lang="en-US" dirty="0" smtClean="0"/>
              <a:t>SmartArt</a:t>
            </a:r>
            <a:endParaRPr lang="en-US" dirty="0"/>
          </a:p>
          <a:p>
            <a:r>
              <a:rPr lang="th-TH" dirty="0"/>
              <a:t>วิธีที่ </a:t>
            </a:r>
            <a:r>
              <a:rPr lang="en-US" dirty="0"/>
              <a:t>2 : </a:t>
            </a:r>
            <a:r>
              <a:rPr lang="th-TH" dirty="0"/>
              <a:t>สร้างจาก </a:t>
            </a:r>
            <a:r>
              <a:rPr lang="en-US" dirty="0"/>
              <a:t>Place holder  </a:t>
            </a:r>
            <a:endParaRPr lang="th-TH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14338" y="3491071"/>
            <a:ext cx="2246311" cy="1409542"/>
          </a:xfrm>
          <a:prstGeom prst="wedgeRoundRectCallout">
            <a:avLst>
              <a:gd name="adj1" fmla="val 114067"/>
              <a:gd name="adj2" fmla="val 1000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1)</a:t>
            </a:r>
            <a:r>
              <a:rPr lang="th-TH" sz="3200" dirty="0" smtClean="0">
                <a:solidFill>
                  <a:schemeClr val="bg1"/>
                </a:solidFill>
              </a:rPr>
              <a:t>เลือก </a:t>
            </a:r>
            <a:r>
              <a:rPr lang="en-US" sz="3200" dirty="0" smtClean="0">
                <a:solidFill>
                  <a:schemeClr val="bg1"/>
                </a:solidFill>
              </a:rPr>
              <a:t>SmartArt </a:t>
            </a:r>
            <a:r>
              <a:rPr lang="th-TH" sz="3200" dirty="0" smtClean="0">
                <a:solidFill>
                  <a:schemeClr val="bg1"/>
                </a:solidFill>
              </a:rPr>
              <a:t>จาก </a:t>
            </a:r>
            <a:r>
              <a:rPr lang="en-US" sz="3200" dirty="0" smtClean="0">
                <a:solidFill>
                  <a:schemeClr val="bg1"/>
                </a:solidFill>
              </a:rPr>
              <a:t>Place Holder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4786" y="4005420"/>
            <a:ext cx="542925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8713789" y="787782"/>
            <a:ext cx="2246311" cy="1409542"/>
          </a:xfrm>
          <a:prstGeom prst="wedgeRoundRectCallout">
            <a:avLst>
              <a:gd name="adj1" fmla="val -176605"/>
              <a:gd name="adj2" fmla="val 1144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th-TH" sz="3200" dirty="0" smtClean="0">
                <a:solidFill>
                  <a:schemeClr val="bg1"/>
                </a:solidFill>
              </a:rPr>
              <a:t>เลือกแผนผังที่ต้องการ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7711" y="2753651"/>
            <a:ext cx="1354137" cy="293277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1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2080</TotalTime>
  <Words>1258</Words>
  <Application>Microsoft Office PowerPoint</Application>
  <PresentationFormat>Widescreen</PresentationFormat>
  <Paragraphs>166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Cordia New</vt:lpstr>
      <vt:lpstr>TH SarabunPSK</vt:lpstr>
      <vt:lpstr>Wingdings 3</vt:lpstr>
      <vt:lpstr>Wisp</vt:lpstr>
      <vt:lpstr>Lab 05 :  Microsoft PowerPoint 2013        Part 2 ทพ491 เทคโนโลยีสารสนเทศทางการเกษตร</vt:lpstr>
      <vt:lpstr>Outline</vt:lpstr>
      <vt:lpstr>การสร้างตารางอย่างง่าย</vt:lpstr>
      <vt:lpstr>การปรับแต่งตาราง</vt:lpstr>
      <vt:lpstr>การสร้างกราฟ</vt:lpstr>
      <vt:lpstr>การสร้างกราฟ (ต่อ)</vt:lpstr>
      <vt:lpstr>การสร้างกราฟ (ต่อ)</vt:lpstr>
      <vt:lpstr>การสร้างแผนผังด้วย SmartArt</vt:lpstr>
      <vt:lpstr>การสร้างแผนผังด้วย SmartArt (ต่อ)</vt:lpstr>
      <vt:lpstr>การสร้างแผนผังด้วย SmartArt (ต่อ) : การปรับแต่ง</vt:lpstr>
      <vt:lpstr>การใส่เสียงและวีดีโอลงในสไลด์ : เสียง (Audio)</vt:lpstr>
      <vt:lpstr>การเพิ่มเสียงจากคอมพิวเตอร์ลงในสไลด์</vt:lpstr>
      <vt:lpstr>การควบคุมเสียงเพลงในงานนำเสนอ</vt:lpstr>
      <vt:lpstr>การควบคุมเสียงเพลงในงานนำเสนอ (ต่อ)</vt:lpstr>
      <vt:lpstr>การแทรกวีดีโอลงในสไลด์</vt:lpstr>
      <vt:lpstr>การแทรกวีดีโอออนไลน์</vt:lpstr>
      <vt:lpstr>การปรับแต่งวีดีโอที่ถูกแทรก วีดีโอออนไลน์จะตัดแต่งไม่ได้ แต่วีดีโอจากในเครื่องสามารถทำได้</vt:lpstr>
      <vt:lpstr>ต้นแบบสไลด์ (Slide Master)</vt:lpstr>
      <vt:lpstr>ต้นแบบสไลด์ (ต่อ)</vt:lpstr>
      <vt:lpstr>ต้นแบบสไลด์ (ต่อ)</vt:lpstr>
      <vt:lpstr>ลูกเล่นในการนำเสนอ</vt:lpstr>
      <vt:lpstr>ลูกเล่นในการนำเสนอ : การทำ Animation</vt:lpstr>
      <vt:lpstr>ลูกเล่นในการนำเสนอ : การทำ Animation (ต่อ)</vt:lpstr>
      <vt:lpstr>ลูกเล่นในการนำเสนอ : การทำ Animation (ต่อ)</vt:lpstr>
      <vt:lpstr>ลูกเล่นในการนำเสนอ : การทำ Transition</vt:lpstr>
      <vt:lpstr>ลูกเล่นในการนำเสนอ : การทำ Transition</vt:lpstr>
      <vt:lpstr>เตรียมความพร้อมก่อนนำเสนอ : พิมพ์เอกสารประกอบคำบรรยาย</vt:lpstr>
      <vt:lpstr>เตรียมความพร้อมก่อนนำเสนอ : พิมพ์เอกสารประกอบคำบรรยาย (ต่อ)</vt:lpstr>
      <vt:lpstr>เตรียมความพร้อมก่อนนำเสนอ : พิมพ์เอกสารประกอบคำบรรยาย (ต่อ)</vt:lpstr>
      <vt:lpstr>เตรียมความพร้อมก่อนนำเสนอ : พิมพ์เอกสารประกอบคำบรรยาย (ต่อ)</vt:lpstr>
      <vt:lpstr>การนำเสนอเบื้องต้น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 Pingyod</cp:lastModifiedBy>
  <cp:revision>147</cp:revision>
  <dcterms:created xsi:type="dcterms:W3CDTF">2015-03-09T06:59:27Z</dcterms:created>
  <dcterms:modified xsi:type="dcterms:W3CDTF">2015-10-12T16:06:41Z</dcterms:modified>
</cp:coreProperties>
</file>