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81" r:id="rId4"/>
    <p:sldId id="258" r:id="rId5"/>
    <p:sldId id="259" r:id="rId6"/>
    <p:sldId id="282" r:id="rId7"/>
    <p:sldId id="260" r:id="rId8"/>
    <p:sldId id="261" r:id="rId9"/>
    <p:sldId id="262" r:id="rId10"/>
    <p:sldId id="283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5" r:id="rId29"/>
    <p:sldId id="284" r:id="rId30"/>
    <p:sldId id="286" r:id="rId31"/>
    <p:sldId id="287" r:id="rId32"/>
    <p:sldId id="268" r:id="rId3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3EC72-07F2-43E8-8C4D-3B8A5F8DEC31}" type="datetimeFigureOut">
              <a:rPr lang="th-TH" smtClean="0"/>
              <a:t>21/09/58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998BD-AD25-4993-BA40-82A359BF3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95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8BD-AD25-4993-BA40-82A359BF3DA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190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998BD-AD25-4993-BA40-82A359BF3DAC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910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3082-653F-47C1-ACCB-274C3C6680E6}" type="datetime1">
              <a:rPr lang="th-TH" smtClean="0"/>
              <a:t>21/09/58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87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671F2-421B-436D-8B5B-603B128A5D0F}" type="datetime1">
              <a:rPr lang="th-TH" smtClean="0"/>
              <a:t>21/09/58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904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60CB-F5A1-4614-B497-7DE95C1754CF}" type="datetime1">
              <a:rPr lang="th-TH" smtClean="0"/>
              <a:t>21/09/58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76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39B7-2E97-4AAD-8C55-C70D57D14352}" type="datetime1">
              <a:rPr lang="th-TH" smtClean="0"/>
              <a:t>21/09/58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7509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62B7-C740-47FA-92CC-D09182CFF431}" type="datetime1">
              <a:rPr lang="th-TH" smtClean="0"/>
              <a:t>21/09/58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151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0A9-EE42-4BC9-A6A9-96E9AB68C112}" type="datetime1">
              <a:rPr lang="th-TH" smtClean="0"/>
              <a:t>21/09/58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139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40BD-101B-4C9A-B52E-D85AF902170F}" type="datetime1">
              <a:rPr lang="th-TH" smtClean="0"/>
              <a:t>21/09/58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61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887D-74B8-4BF6-A2EC-73F5807D1658}" type="datetime1">
              <a:rPr lang="th-TH" smtClean="0"/>
              <a:t>21/09/58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143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8918-61C5-4C53-8473-7A0E37155F83}" type="datetime1">
              <a:rPr lang="th-TH" smtClean="0"/>
              <a:t>21/09/58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th-TH" smtClean="0"/>
              <a:t>ศท014 การสืบค้นสารนิเทศเพื่อการศึกษา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CA8B3177-D76D-4575-AEF4-91388015D1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38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226EE-0B5D-4DF2-AAA2-436AE9C26224}" type="datetime1">
              <a:rPr lang="th-TH" smtClean="0"/>
              <a:t>21/09/58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799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8571-34A7-4DFC-8A2E-617136A07277}" type="datetime1">
              <a:rPr lang="th-TH" smtClean="0"/>
              <a:t>21/09/58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355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B1F50-E218-4C33-A334-11E3E6EF1AB4}" type="datetime1">
              <a:rPr lang="th-TH" smtClean="0"/>
              <a:t>21/09/58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00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18E6-AEF4-49FC-8B58-5D103024B305}" type="datetime1">
              <a:rPr lang="th-TH" smtClean="0"/>
              <a:t>21/09/58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917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EB02-7F12-45C8-A0BC-319A0BE3AFF1}" type="datetime1">
              <a:rPr lang="th-TH" smtClean="0"/>
              <a:t>21/09/58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777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4CD0-18AD-4B90-BB9C-80FD5F94B37B}" type="datetime1">
              <a:rPr lang="th-TH" smtClean="0"/>
              <a:t>21/09/58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606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DC2-B044-4D0D-8885-D47D05A50E43}" type="datetime1">
              <a:rPr lang="th-TH" smtClean="0"/>
              <a:t>21/09/58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9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1CCB7-7724-4C7C-A922-FD11D61CDFA6}" type="datetime1">
              <a:rPr lang="th-TH" smtClean="0"/>
              <a:t>21/09/58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smtClean="0"/>
              <a:t>ศท014 การสืบค้นสารนิเทศเพื่อการศึกษา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fld id="{CA8B3177-D76D-4575-AEF4-91388015D10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523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283" y="685800"/>
            <a:ext cx="8702503" cy="2722098"/>
          </a:xfrm>
        </p:spPr>
        <p:txBody>
          <a:bodyPr/>
          <a:lstStyle/>
          <a:p>
            <a:pPr algn="l"/>
            <a:r>
              <a:rPr lang="en-US" sz="6000" b="1" dirty="0" smtClean="0"/>
              <a:t>Lab04 : </a:t>
            </a:r>
            <a:r>
              <a:rPr lang="th-TH" sz="6000" b="1" dirty="0" smtClean="0"/>
              <a:t>การ</a:t>
            </a:r>
            <a:r>
              <a:rPr lang="th-TH" sz="6000" b="1" dirty="0" smtClean="0"/>
              <a:t>ใช้โปรแกรมบรรณานุกรม</a:t>
            </a:r>
            <a:r>
              <a:rPr lang="th-TH" sz="6000" b="1" dirty="0" smtClean="0"/>
              <a:t>พื้นฐาน</a:t>
            </a:r>
            <a:r>
              <a:rPr lang="en-US" sz="6000" b="1" dirty="0" smtClean="0"/>
              <a:t> </a:t>
            </a:r>
            <a:r>
              <a:rPr lang="en-US" sz="6000" b="1" dirty="0" smtClean="0">
                <a:solidFill>
                  <a:srgbClr val="00B050"/>
                </a:solidFill>
              </a:rPr>
              <a:t>EndNote X7</a:t>
            </a:r>
            <a:endParaRPr lang="th-TH" sz="60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557588"/>
            <a:ext cx="7766936" cy="3028951"/>
          </a:xfrm>
        </p:spPr>
        <p:txBody>
          <a:bodyPr>
            <a:normAutofit/>
          </a:bodyPr>
          <a:lstStyle/>
          <a:p>
            <a:r>
              <a:rPr lang="th-TH" sz="4000" dirty="0" smtClean="0">
                <a:solidFill>
                  <a:schemeClr val="tx1"/>
                </a:solidFill>
              </a:rPr>
              <a:t>อ.อภิพงศ์ </a:t>
            </a:r>
            <a:r>
              <a:rPr lang="th-TH" sz="4000" dirty="0" err="1" smtClean="0">
                <a:solidFill>
                  <a:schemeClr val="tx1"/>
                </a:solidFill>
              </a:rPr>
              <a:t>ปิง</a:t>
            </a:r>
            <a:r>
              <a:rPr lang="th-TH" sz="4000" dirty="0" smtClean="0">
                <a:solidFill>
                  <a:schemeClr val="tx1"/>
                </a:solidFill>
              </a:rPr>
              <a:t>ยศ </a:t>
            </a:r>
          </a:p>
          <a:p>
            <a:r>
              <a:rPr lang="th-TH" sz="4000" dirty="0" smtClean="0">
                <a:solidFill>
                  <a:schemeClr val="tx1"/>
                </a:solidFill>
              </a:rPr>
              <a:t>สาขาระบบสารสนเทศทางธุรกิจ </a:t>
            </a:r>
            <a:r>
              <a:rPr lang="en-US" sz="4000" dirty="0" smtClean="0">
                <a:solidFill>
                  <a:schemeClr val="tx1"/>
                </a:solidFill>
              </a:rPr>
              <a:t>(BIS)</a:t>
            </a:r>
          </a:p>
        </p:txBody>
      </p:sp>
      <p:pic>
        <p:nvPicPr>
          <p:cNvPr id="1026" name="Picture 2" descr="http://s3.amazonaws.com/libapps/accounts/5145/images/EndNo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948" y="421810"/>
            <a:ext cx="2324100" cy="232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439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/>
              <a:t>การเพิ่ม </a:t>
            </a:r>
            <a:r>
              <a:rPr lang="en-US" sz="4800" b="1" dirty="0"/>
              <a:t>Reference </a:t>
            </a:r>
            <a:r>
              <a:rPr lang="th-TH" sz="4800" b="1" dirty="0"/>
              <a:t>ลงไปใน </a:t>
            </a:r>
            <a:r>
              <a:rPr lang="en-US" sz="4800" b="1" dirty="0"/>
              <a:t>EndNote</a:t>
            </a:r>
            <a:endParaRPr lang="th-TH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8588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การเพิ่ม </a:t>
            </a:r>
            <a:r>
              <a:rPr lang="en-US" dirty="0" smtClean="0"/>
              <a:t>Reference </a:t>
            </a:r>
            <a:r>
              <a:rPr lang="th-TH" dirty="0" smtClean="0"/>
              <a:t>ลงไปใน </a:t>
            </a:r>
            <a:r>
              <a:rPr lang="en-US" dirty="0" smtClean="0"/>
              <a:t>EndNote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การเพิ่ม </a:t>
            </a:r>
            <a:r>
              <a:rPr lang="en-US" sz="3600" dirty="0" smtClean="0"/>
              <a:t>Reference </a:t>
            </a:r>
            <a:r>
              <a:rPr lang="th-TH" sz="3600" dirty="0" smtClean="0"/>
              <a:t>ด้วยตัวเอง</a:t>
            </a:r>
          </a:p>
          <a:p>
            <a:r>
              <a:rPr lang="th-TH" sz="3600" dirty="0" smtClean="0"/>
              <a:t>การนำเข้าข้อมูล </a:t>
            </a:r>
            <a:r>
              <a:rPr lang="en-US" sz="3600" dirty="0" smtClean="0"/>
              <a:t>Reference </a:t>
            </a:r>
            <a:r>
              <a:rPr lang="th-TH" sz="3600" dirty="0" smtClean="0"/>
              <a:t>จากฐานข้อมูลมายัง </a:t>
            </a:r>
            <a:r>
              <a:rPr lang="en-US" sz="3600" dirty="0" smtClean="0"/>
              <a:t>EndNote</a:t>
            </a:r>
            <a:endParaRPr lang="th-TH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947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การเพิ่ม </a:t>
            </a:r>
            <a:r>
              <a:rPr lang="en-US" dirty="0" smtClean="0"/>
              <a:t>Reference </a:t>
            </a:r>
            <a:r>
              <a:rPr lang="th-TH" dirty="0" smtClean="0"/>
              <a:t>ด้วยตัวเอง </a:t>
            </a:r>
            <a:r>
              <a:rPr lang="en-US" dirty="0" smtClean="0"/>
              <a:t>(1)</a:t>
            </a:r>
            <a:endParaRPr lang="th-TH" dirty="0"/>
          </a:p>
        </p:txBody>
      </p:sp>
      <p:pic>
        <p:nvPicPr>
          <p:cNvPr id="6" name="Content Placeholder 5" descr="คู่มือ Endnote_x7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24949" r="23357" b="15051"/>
          <a:stretch/>
        </p:blipFill>
        <p:spPr>
          <a:xfrm>
            <a:off x="975783" y="1435101"/>
            <a:ext cx="7368117" cy="460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5014913" y="2886075"/>
            <a:ext cx="3071812" cy="1300163"/>
          </a:xfrm>
          <a:prstGeom prst="wedgeRoundRectCallout">
            <a:avLst>
              <a:gd name="adj1" fmla="val -119571"/>
              <a:gd name="adj2" fmla="val -139697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th-TH" dirty="0" smtClean="0"/>
              <a:t>เลือก </a:t>
            </a:r>
            <a:r>
              <a:rPr lang="en-US" dirty="0" smtClean="0"/>
              <a:t>Reference</a:t>
            </a:r>
          </a:p>
          <a:p>
            <a:pPr marL="514350" indent="-514350">
              <a:buAutoNum type="arabicParenR"/>
            </a:pPr>
            <a:r>
              <a:rPr lang="th-TH" dirty="0" smtClean="0"/>
              <a:t>เลือก </a:t>
            </a:r>
            <a:r>
              <a:rPr lang="en-US" dirty="0" smtClean="0"/>
              <a:t>New Reference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9905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การเพิ่ม </a:t>
            </a:r>
            <a:r>
              <a:rPr lang="en-US" dirty="0"/>
              <a:t>Reference </a:t>
            </a:r>
            <a:r>
              <a:rPr lang="th-TH" dirty="0"/>
              <a:t>ด้วยตัวเอง </a:t>
            </a:r>
            <a:r>
              <a:rPr lang="en-US" dirty="0" smtClean="0"/>
              <a:t>(2)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7789" b="28671"/>
          <a:stretch/>
        </p:blipFill>
        <p:spPr>
          <a:xfrm>
            <a:off x="3138655" y="1419325"/>
            <a:ext cx="2762082" cy="498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7054757" y="2428875"/>
            <a:ext cx="3071812" cy="1300163"/>
          </a:xfrm>
          <a:prstGeom prst="wedgeRoundRectCallout">
            <a:avLst>
              <a:gd name="adj1" fmla="val -99106"/>
              <a:gd name="adj2" fmla="val -33104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เลือกประเภทของเอกสารที่จะนำมาอ้างอิง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3929063" y="2428875"/>
            <a:ext cx="1743075" cy="382904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935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การเพิ่ม </a:t>
            </a:r>
            <a:r>
              <a:rPr lang="en-US" dirty="0"/>
              <a:t>Reference </a:t>
            </a:r>
            <a:r>
              <a:rPr lang="th-TH" dirty="0"/>
              <a:t>ด้วยตัวเอง </a:t>
            </a:r>
            <a:r>
              <a:rPr lang="en-US" dirty="0" smtClean="0"/>
              <a:t>(3)</a:t>
            </a:r>
            <a:endParaRPr lang="th-TH" dirty="0"/>
          </a:p>
        </p:txBody>
      </p:sp>
      <p:pic>
        <p:nvPicPr>
          <p:cNvPr id="6" name="Content Placeholder 5" descr="EndNote X7 - [New Reference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7" r="70070" b="17260"/>
          <a:stretch/>
        </p:blipFill>
        <p:spPr>
          <a:xfrm>
            <a:off x="1885432" y="1643063"/>
            <a:ext cx="4066870" cy="4900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7054757" y="2428875"/>
            <a:ext cx="3071812" cy="1300163"/>
          </a:xfrm>
          <a:prstGeom prst="wedgeRoundRectCallout">
            <a:avLst>
              <a:gd name="adj1" fmla="val -86548"/>
              <a:gd name="adj2" fmla="val 5370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กรอกข้อมูลของงานเขียนทางวิชาการลงไป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1885432" y="1643063"/>
            <a:ext cx="4066869" cy="50292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02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การเพิ่ม </a:t>
            </a:r>
            <a:r>
              <a:rPr lang="en-US" dirty="0"/>
              <a:t>Reference </a:t>
            </a:r>
            <a:r>
              <a:rPr lang="th-TH" dirty="0"/>
              <a:t>ด้วยตัวเอง </a:t>
            </a:r>
            <a:r>
              <a:rPr lang="en-US" dirty="0" smtClean="0"/>
              <a:t>(4)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7168" b="45971"/>
          <a:stretch/>
        </p:blipFill>
        <p:spPr>
          <a:xfrm>
            <a:off x="677334" y="1517649"/>
            <a:ext cx="3851804" cy="512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4675889" y="1983018"/>
            <a:ext cx="3071812" cy="1300163"/>
          </a:xfrm>
          <a:prstGeom prst="wedgeRoundRectCallout">
            <a:avLst>
              <a:gd name="adj1" fmla="val -158176"/>
              <a:gd name="adj2" fmla="val -5068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</a:t>
            </a:r>
            <a:r>
              <a:rPr lang="th-TH" dirty="0" smtClean="0"/>
              <a:t>เมื่อกรอกข้อมูลสำเร็จแล้วให้เลือก </a:t>
            </a:r>
            <a:r>
              <a:rPr lang="en-US" dirty="0" smtClean="0"/>
              <a:t>File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1100139" y="2538414"/>
            <a:ext cx="3300412" cy="3714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952497" y="1690687"/>
            <a:ext cx="461966" cy="3714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4975668" y="3335799"/>
            <a:ext cx="3071812" cy="1300163"/>
          </a:xfrm>
          <a:prstGeom prst="wedgeRoundRectCallout">
            <a:avLst>
              <a:gd name="adj1" fmla="val -109803"/>
              <a:gd name="adj2" fmla="val -90247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</a:t>
            </a:r>
            <a:r>
              <a:rPr lang="th-TH" dirty="0" smtClean="0"/>
              <a:t>เลือก </a:t>
            </a:r>
            <a:r>
              <a:rPr lang="en-US" dirty="0" smtClean="0"/>
              <a:t>Close Reference</a:t>
            </a:r>
            <a:endParaRPr lang="th-TH" dirty="0"/>
          </a:p>
        </p:txBody>
      </p:sp>
      <p:pic>
        <p:nvPicPr>
          <p:cNvPr id="11" name="Picture 10" descr="EndNo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26" y="4803712"/>
            <a:ext cx="4820323" cy="183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5829301" y="6100331"/>
            <a:ext cx="957263" cy="3714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8827472" y="3267742"/>
            <a:ext cx="3071812" cy="1300163"/>
          </a:xfrm>
          <a:prstGeom prst="wedgeRoundRectCallout">
            <a:avLst>
              <a:gd name="adj1" fmla="val -117710"/>
              <a:gd name="adj2" fmla="val 17348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th-TH" dirty="0" smtClean="0"/>
              <a:t>เลือก </a:t>
            </a:r>
            <a:r>
              <a:rPr lang="en-US" dirty="0" smtClean="0"/>
              <a:t>yes </a:t>
            </a:r>
            <a:r>
              <a:rPr lang="th-TH" dirty="0" smtClean="0"/>
              <a:t>เพื่อบันทึก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892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การเพิ่ม </a:t>
            </a:r>
            <a:r>
              <a:rPr lang="en-US" dirty="0"/>
              <a:t>Reference </a:t>
            </a:r>
            <a:r>
              <a:rPr lang="th-TH" dirty="0"/>
              <a:t>ด้วยตัวเอง </a:t>
            </a:r>
            <a:r>
              <a:rPr lang="en-US" dirty="0" smtClean="0"/>
              <a:t>(5)</a:t>
            </a:r>
            <a:endParaRPr lang="th-TH" dirty="0"/>
          </a:p>
        </p:txBody>
      </p:sp>
      <p:pic>
        <p:nvPicPr>
          <p:cNvPr id="6" name="Content Placeholder 5" descr="EndNote X7 - [Apipong Library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9"/>
          <a:stretch/>
        </p:blipFill>
        <p:spPr>
          <a:xfrm>
            <a:off x="456683" y="1322850"/>
            <a:ext cx="10306402" cy="532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3126760" y="3439192"/>
            <a:ext cx="3071812" cy="1300163"/>
          </a:xfrm>
          <a:prstGeom prst="wedgeRoundRectCallout">
            <a:avLst>
              <a:gd name="adj1" fmla="val -47012"/>
              <a:gd name="adj2" fmla="val -13200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 </a:t>
            </a:r>
            <a:r>
              <a:rPr lang="th-TH" dirty="0" smtClean="0"/>
              <a:t>จะถูกเก็บเอาไว้ใน </a:t>
            </a:r>
            <a:r>
              <a:rPr lang="en-US" dirty="0" smtClean="0"/>
              <a:t>Library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2000251" y="2024191"/>
            <a:ext cx="5686423" cy="3714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837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การแนบไฟล์ใน </a:t>
            </a:r>
            <a:r>
              <a:rPr lang="en-US" dirty="0" smtClean="0"/>
              <a:t>Reference (1)</a:t>
            </a:r>
            <a:endParaRPr lang="th-TH" dirty="0"/>
          </a:p>
        </p:txBody>
      </p:sp>
      <p:pic>
        <p:nvPicPr>
          <p:cNvPr id="6" name="Content Placeholder 5" descr="EndNote X7 - [Somchit, 2014 #1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17" b="44131"/>
          <a:stretch/>
        </p:blipFill>
        <p:spPr>
          <a:xfrm>
            <a:off x="320146" y="1646238"/>
            <a:ext cx="7640953" cy="405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3641110" y="3496342"/>
            <a:ext cx="3071812" cy="1300163"/>
          </a:xfrm>
          <a:prstGeom prst="wedgeRoundRectCallout">
            <a:avLst>
              <a:gd name="adj1" fmla="val -67942"/>
              <a:gd name="adj2" fmla="val -133105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คลิกที่ </a:t>
            </a:r>
            <a:r>
              <a:rPr lang="en-US" dirty="0" smtClean="0"/>
              <a:t>Attach File </a:t>
            </a:r>
            <a:r>
              <a:rPr lang="th-TH" dirty="0" smtClean="0"/>
              <a:t>               แล้วเลือกไฟล์ที่ต้องการแนบ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2514602" y="2081341"/>
            <a:ext cx="542924" cy="37147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7669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การแนบไฟล์ใน </a:t>
            </a:r>
            <a:r>
              <a:rPr lang="en-US" dirty="0" smtClean="0"/>
              <a:t>Reference (2)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18</a:t>
            </a:fld>
            <a:endParaRPr lang="th-TH"/>
          </a:p>
        </p:txBody>
      </p:sp>
      <p:pic>
        <p:nvPicPr>
          <p:cNvPr id="9" name="Content Placeholder 8" descr="EndNote X7 - [Somchit, 2014 #1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4" r="3090"/>
          <a:stretch/>
        </p:blipFill>
        <p:spPr>
          <a:xfrm>
            <a:off x="505883" y="1389062"/>
            <a:ext cx="9312827" cy="483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ular Callout 9"/>
          <p:cNvSpPr/>
          <p:nvPr/>
        </p:nvSpPr>
        <p:spPr>
          <a:xfrm>
            <a:off x="71440" y="2449178"/>
            <a:ext cx="3445070" cy="1300163"/>
          </a:xfrm>
          <a:prstGeom prst="wedgeRoundRectCallout">
            <a:avLst>
              <a:gd name="adj1" fmla="val 63772"/>
              <a:gd name="adj2" fmla="val 33928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ไฟล์ที่แนบจะสามารถเปิดอ่าน, </a:t>
            </a:r>
            <a:r>
              <a:rPr lang="en-US" dirty="0" smtClean="0"/>
              <a:t>comment</a:t>
            </a:r>
            <a:r>
              <a:rPr lang="th-TH" dirty="0" smtClean="0"/>
              <a:t> </a:t>
            </a:r>
            <a:r>
              <a:rPr lang="th-TH" dirty="0" err="1" smtClean="0"/>
              <a:t>และไฮไลท์</a:t>
            </a:r>
            <a:r>
              <a:rPr lang="th-TH" dirty="0" smtClean="0"/>
              <a:t>ได้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2167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การเปลี่ยนรูปแบบตัวอักษร </a:t>
            </a:r>
            <a:r>
              <a:rPr lang="en-US" dirty="0" smtClean="0"/>
              <a:t>(1)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19</a:t>
            </a:fld>
            <a:endParaRPr lang="th-TH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915" b="39714"/>
          <a:stretch/>
        </p:blipFill>
        <p:spPr>
          <a:xfrm>
            <a:off x="795506" y="1645905"/>
            <a:ext cx="8569931" cy="439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ounded Rectangular Callout 10"/>
          <p:cNvSpPr/>
          <p:nvPr/>
        </p:nvSpPr>
        <p:spPr>
          <a:xfrm>
            <a:off x="4148748" y="5106324"/>
            <a:ext cx="3071812" cy="1300163"/>
          </a:xfrm>
          <a:prstGeom prst="wedgeRoundRectCallout">
            <a:avLst>
              <a:gd name="adj1" fmla="val -62826"/>
              <a:gd name="adj2" fmla="val -10233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</a:t>
            </a:r>
            <a:r>
              <a:rPr lang="th-TH" dirty="0" smtClean="0"/>
              <a:t>เลือกตัวอักษรที่ต้องการเปลี่ยน </a:t>
            </a:r>
            <a:r>
              <a:rPr lang="en-US" dirty="0" smtClean="0"/>
              <a:t>(</a:t>
            </a:r>
            <a:r>
              <a:rPr lang="th-TH" dirty="0" smtClean="0"/>
              <a:t>ปกติจะเป็นชื่อเรื่อง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12" name="Rounded Rectangle 11"/>
          <p:cNvSpPr/>
          <p:nvPr/>
        </p:nvSpPr>
        <p:spPr>
          <a:xfrm>
            <a:off x="795505" y="4071939"/>
            <a:ext cx="3019257" cy="44291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ular Callout 12"/>
          <p:cNvSpPr/>
          <p:nvPr/>
        </p:nvSpPr>
        <p:spPr>
          <a:xfrm>
            <a:off x="8901970" y="4351136"/>
            <a:ext cx="3071812" cy="1757363"/>
          </a:xfrm>
          <a:prstGeom prst="wedgeRoundRectCallout">
            <a:avLst>
              <a:gd name="adj1" fmla="val -39570"/>
              <a:gd name="adj2" fmla="val -72228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</a:t>
            </a:r>
            <a:r>
              <a:rPr lang="th-TH" dirty="0" smtClean="0"/>
              <a:t>เลือก </a:t>
            </a:r>
            <a:r>
              <a:rPr lang="en-US" dirty="0" smtClean="0"/>
              <a:t>Change Case </a:t>
            </a:r>
            <a:r>
              <a:rPr lang="th-TH" dirty="0" smtClean="0"/>
              <a:t>แล้วเลือกรูปแบบที่ต้องการ โดยทั่วไปจะใช้แบบ </a:t>
            </a:r>
            <a:r>
              <a:rPr lang="en-US" dirty="0" smtClean="0"/>
              <a:t>Capitalize Each Word</a:t>
            </a:r>
            <a:endParaRPr lang="th-TH" dirty="0"/>
          </a:p>
        </p:txBody>
      </p:sp>
      <p:sp>
        <p:nvSpPr>
          <p:cNvPr id="14" name="Rounded Rectangle 13"/>
          <p:cNvSpPr/>
          <p:nvPr/>
        </p:nvSpPr>
        <p:spPr>
          <a:xfrm>
            <a:off x="7558088" y="2336803"/>
            <a:ext cx="1715914" cy="181292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834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3063"/>
            <a:ext cx="8596668" cy="4398299"/>
          </a:xfrm>
        </p:spPr>
        <p:txBody>
          <a:bodyPr/>
          <a:lstStyle/>
          <a:p>
            <a:r>
              <a:rPr lang="th-TH" dirty="0" smtClean="0"/>
              <a:t>แนะนำโปรแกรม </a:t>
            </a:r>
            <a:r>
              <a:rPr lang="en-US" dirty="0" smtClean="0"/>
              <a:t>EndNote X7</a:t>
            </a:r>
          </a:p>
          <a:p>
            <a:r>
              <a:rPr lang="th-TH" dirty="0" smtClean="0"/>
              <a:t>เริ่มต้นใช้งานโปรแกรม </a:t>
            </a:r>
            <a:r>
              <a:rPr lang="en-US" dirty="0" smtClean="0"/>
              <a:t>EndNote X7</a:t>
            </a:r>
          </a:p>
          <a:p>
            <a:r>
              <a:rPr lang="th-TH" dirty="0" smtClean="0"/>
              <a:t>การเพิ่ม </a:t>
            </a:r>
            <a:r>
              <a:rPr lang="en-US" dirty="0" smtClean="0"/>
              <a:t>Reference </a:t>
            </a:r>
            <a:r>
              <a:rPr lang="th-TH" dirty="0" smtClean="0"/>
              <a:t>ไปยัง </a:t>
            </a:r>
            <a:r>
              <a:rPr lang="en-US" dirty="0" smtClean="0"/>
              <a:t>EndNote</a:t>
            </a:r>
          </a:p>
          <a:p>
            <a:r>
              <a:rPr lang="th-TH" dirty="0" smtClean="0"/>
              <a:t>การใช้ </a:t>
            </a:r>
            <a:r>
              <a:rPr lang="en-US" dirty="0" smtClean="0"/>
              <a:t>EndNote </a:t>
            </a:r>
            <a:r>
              <a:rPr lang="th-TH" dirty="0" smtClean="0"/>
              <a:t>ร่วมกับ </a:t>
            </a:r>
            <a:r>
              <a:rPr lang="en-US" dirty="0" smtClean="0"/>
              <a:t>Microsoft Word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1219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การเปลี่ยนรูปแบบ</a:t>
            </a:r>
            <a:r>
              <a:rPr lang="th-TH" dirty="0" smtClean="0"/>
              <a:t>ตัวอักษร </a:t>
            </a:r>
            <a:r>
              <a:rPr lang="en-US" dirty="0" smtClean="0"/>
              <a:t>(2)</a:t>
            </a:r>
            <a:endParaRPr lang="th-TH" dirty="0"/>
          </a:p>
        </p:txBody>
      </p:sp>
      <p:pic>
        <p:nvPicPr>
          <p:cNvPr id="6" name="Content Placeholder 5" descr="EndNote X7 - [Somchit, 2014 #1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r="43912" b="36033"/>
          <a:stretch/>
        </p:blipFill>
        <p:spPr>
          <a:xfrm>
            <a:off x="913882" y="1642728"/>
            <a:ext cx="7846336" cy="4241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6401658" y="2840197"/>
            <a:ext cx="3071812" cy="763789"/>
          </a:xfrm>
          <a:prstGeom prst="wedgeRoundRectCallout">
            <a:avLst>
              <a:gd name="adj1" fmla="val -123291"/>
              <a:gd name="adj2" fmla="val 111092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Capitalize Each Word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1052684" y="3829047"/>
            <a:ext cx="3019257" cy="44291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3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การเลือกรูปแบบบรรณานุกรม </a:t>
            </a:r>
            <a:r>
              <a:rPr lang="en-US" dirty="0" smtClean="0"/>
              <a:t>(Bibliographic Style) (1)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814" b="61800"/>
          <a:stretch/>
        </p:blipFill>
        <p:spPr>
          <a:xfrm>
            <a:off x="809793" y="1560513"/>
            <a:ext cx="9920584" cy="3725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7658565" y="3846513"/>
            <a:ext cx="3071812" cy="1300163"/>
          </a:xfrm>
          <a:prstGeom prst="wedgeRoundRectCallout">
            <a:avLst>
              <a:gd name="adj1" fmla="val -50733"/>
              <a:gd name="adj2" fmla="val -95743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</a:t>
            </a:r>
            <a:r>
              <a:rPr lang="th-TH" dirty="0" smtClean="0"/>
              <a:t>เลือก</a:t>
            </a:r>
            <a:r>
              <a:rPr lang="en-US" dirty="0" smtClean="0"/>
              <a:t> Reference </a:t>
            </a:r>
            <a:r>
              <a:rPr lang="th-TH" dirty="0" smtClean="0"/>
              <a:t>ที่ต้องการ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4305322" y="2812128"/>
            <a:ext cx="6238853" cy="44291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4110670" y="4506654"/>
            <a:ext cx="3071812" cy="1300163"/>
          </a:xfrm>
          <a:prstGeom prst="wedgeRoundRectCallout">
            <a:avLst>
              <a:gd name="adj1" fmla="val -52128"/>
              <a:gd name="adj2" fmla="val -88050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th-TH" dirty="0" smtClean="0"/>
              <a:t>เลือกรูปแบบที่ต้องการ เช่น </a:t>
            </a:r>
            <a:r>
              <a:rPr lang="en-US" dirty="0" smtClean="0"/>
              <a:t>APA 6th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2057589" y="2164502"/>
            <a:ext cx="2247733" cy="182171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0827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การเลือกรูปแบบบรรณานุกรม </a:t>
            </a:r>
            <a:r>
              <a:rPr lang="en-US" dirty="0"/>
              <a:t>(Bibliographic Style</a:t>
            </a:r>
            <a:r>
              <a:rPr lang="en-US" dirty="0" smtClean="0"/>
              <a:t>) (2)</a:t>
            </a:r>
            <a:endParaRPr lang="th-TH" dirty="0"/>
          </a:p>
        </p:txBody>
      </p:sp>
      <p:pic>
        <p:nvPicPr>
          <p:cNvPr id="6" name="Content Placeholder 5" descr="EndNote X7 - [Apipong Library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53"/>
          <a:stretch/>
        </p:blipFill>
        <p:spPr>
          <a:xfrm>
            <a:off x="105834" y="1460500"/>
            <a:ext cx="11867736" cy="211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6496683" y="4399887"/>
            <a:ext cx="3071812" cy="1300163"/>
          </a:xfrm>
          <a:prstGeom prst="wedgeRoundRectCallout">
            <a:avLst>
              <a:gd name="adj1" fmla="val 25081"/>
              <a:gd name="adj2" fmla="val -15178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รูปแบบที่เลือกสามารถตรวจสอบได้ที่ </a:t>
            </a:r>
            <a:r>
              <a:rPr lang="en-US" dirty="0" smtClean="0"/>
              <a:t>Preview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8444628" y="2164172"/>
            <a:ext cx="3413997" cy="90764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084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67034"/>
            <a:ext cx="7195079" cy="132080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</a:t>
            </a:r>
            <a:r>
              <a:rPr lang="th-TH" dirty="0" smtClean="0"/>
              <a:t>รนำเข้าข้อมูล </a:t>
            </a:r>
            <a:r>
              <a:rPr lang="en-US" dirty="0"/>
              <a:t>Reference </a:t>
            </a:r>
            <a:r>
              <a:rPr lang="th-TH" dirty="0"/>
              <a:t>จาก</a:t>
            </a:r>
            <a:r>
              <a:rPr lang="th-TH" dirty="0" smtClean="0"/>
              <a:t>ฐานข้อมูลมายัง </a:t>
            </a:r>
            <a:r>
              <a:rPr lang="en-US" dirty="0" smtClean="0"/>
              <a:t>EndNote</a:t>
            </a:r>
            <a:r>
              <a:rPr lang="th-TH" dirty="0" smtClean="0"/>
              <a:t> </a:t>
            </a:r>
            <a:r>
              <a:rPr lang="en-US" dirty="0" smtClean="0"/>
              <a:t>(1)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87834"/>
            <a:ext cx="8852429" cy="3880773"/>
          </a:xfrm>
        </p:spPr>
        <p:txBody>
          <a:bodyPr/>
          <a:lstStyle/>
          <a:p>
            <a:r>
              <a:rPr lang="th-TH" dirty="0" smtClean="0"/>
              <a:t>ภายในเว็บไซต์ฐานข้อมูลวิจัยทุกๆเว็บไซต์ จะมีปุ่ม </a:t>
            </a:r>
            <a:r>
              <a:rPr lang="en-US" dirty="0" smtClean="0"/>
              <a:t>“Cite” </a:t>
            </a:r>
            <a:r>
              <a:rPr lang="th-TH" dirty="0" smtClean="0"/>
              <a:t>หรือ “อ้างอิง” อยู่</a:t>
            </a:r>
          </a:p>
          <a:p>
            <a:r>
              <a:rPr lang="th-TH" dirty="0" smtClean="0"/>
              <a:t>เช่น ใน </a:t>
            </a:r>
            <a:r>
              <a:rPr lang="en-US" dirty="0" smtClean="0"/>
              <a:t>Google Scholar </a:t>
            </a:r>
            <a:r>
              <a:rPr lang="th-TH" dirty="0" smtClean="0"/>
              <a:t>ก็มีอยู่เช่นกัน ดังในรูป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23</a:t>
            </a:fld>
            <a:endParaRPr lang="th-TH"/>
          </a:p>
        </p:txBody>
      </p:sp>
      <p:pic>
        <p:nvPicPr>
          <p:cNvPr id="6" name="Picture 5" descr="My library - Google Scholar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21048" r="22539" b="31716"/>
          <a:stretch/>
        </p:blipFill>
        <p:spPr>
          <a:xfrm>
            <a:off x="1144414" y="2908634"/>
            <a:ext cx="9171792" cy="349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129551" y="3676142"/>
            <a:ext cx="513636" cy="51260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3910731" y="5985970"/>
            <a:ext cx="513636" cy="51260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1205623" y="4881059"/>
            <a:ext cx="513636" cy="51260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087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7666566" cy="132080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</a:t>
            </a:r>
            <a:r>
              <a:rPr lang="th-TH" dirty="0" smtClean="0"/>
              <a:t>รนำเข้าข้อมูล </a:t>
            </a:r>
            <a:r>
              <a:rPr lang="en-US" dirty="0"/>
              <a:t>Reference </a:t>
            </a:r>
            <a:r>
              <a:rPr lang="th-TH" dirty="0"/>
              <a:t>จากฐานข้อมูลมายัง </a:t>
            </a:r>
            <a:r>
              <a:rPr lang="en-US" dirty="0"/>
              <a:t>EndNote</a:t>
            </a:r>
            <a:r>
              <a:rPr lang="th-TH" dirty="0"/>
              <a:t> </a:t>
            </a:r>
            <a:r>
              <a:rPr lang="en-US" dirty="0" smtClean="0"/>
              <a:t>(2)</a:t>
            </a:r>
            <a:endParaRPr lang="th-TH" dirty="0"/>
          </a:p>
        </p:txBody>
      </p:sp>
      <p:pic>
        <p:nvPicPr>
          <p:cNvPr id="6" name="Content Placeholder 5" descr="My library - Google Scholar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t="27799" r="29232" b="22782"/>
          <a:stretch/>
        </p:blipFill>
        <p:spPr>
          <a:xfrm>
            <a:off x="2046988" y="1924641"/>
            <a:ext cx="6543675" cy="4116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7453945" y="4014124"/>
            <a:ext cx="3071812" cy="1300163"/>
          </a:xfrm>
          <a:prstGeom prst="wedgeRoundRectCallout">
            <a:avLst>
              <a:gd name="adj1" fmla="val -123291"/>
              <a:gd name="adj2" fmla="val 64697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เลือก </a:t>
            </a:r>
            <a:r>
              <a:rPr lang="en-US" dirty="0" smtClean="0"/>
              <a:t>EndNote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4368807" y="5443537"/>
            <a:ext cx="803268" cy="35718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68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023754" cy="132080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</a:t>
            </a:r>
            <a:r>
              <a:rPr lang="th-TH" dirty="0" smtClean="0"/>
              <a:t>รนำเข้าข้อมูล </a:t>
            </a:r>
            <a:r>
              <a:rPr lang="en-US" dirty="0"/>
              <a:t>Reference </a:t>
            </a:r>
            <a:r>
              <a:rPr lang="th-TH" dirty="0"/>
              <a:t>จากฐานข้อมูลมายัง </a:t>
            </a:r>
            <a:r>
              <a:rPr lang="en-US" dirty="0"/>
              <a:t>EndNote</a:t>
            </a:r>
            <a:r>
              <a:rPr lang="th-TH" dirty="0"/>
              <a:t> </a:t>
            </a:r>
            <a:r>
              <a:rPr lang="en-US" dirty="0" smtClean="0"/>
              <a:t>(3)</a:t>
            </a:r>
            <a:endParaRPr lang="th-TH" dirty="0"/>
          </a:p>
        </p:txBody>
      </p:sp>
      <p:pic>
        <p:nvPicPr>
          <p:cNvPr id="6" name="Content Placeholder 5" descr="Opening scholar.en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78" y="2129412"/>
            <a:ext cx="4925510" cy="371100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7568245" y="3092581"/>
            <a:ext cx="3071812" cy="1300163"/>
          </a:xfrm>
          <a:prstGeom prst="wedgeRoundRectCallout">
            <a:avLst>
              <a:gd name="adj1" fmla="val -68872"/>
              <a:gd name="adj2" fmla="val 3612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เลือก </a:t>
            </a:r>
            <a:r>
              <a:rPr lang="en-US" dirty="0" smtClean="0"/>
              <a:t>Open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2511432" y="3886200"/>
            <a:ext cx="4463514" cy="4487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567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123766" cy="1320800"/>
          </a:xfrm>
        </p:spPr>
        <p:txBody>
          <a:bodyPr>
            <a:normAutofit fontScale="90000"/>
          </a:bodyPr>
          <a:lstStyle/>
          <a:p>
            <a:r>
              <a:rPr lang="th-TH" dirty="0"/>
              <a:t>กา</a:t>
            </a:r>
            <a:r>
              <a:rPr lang="th-TH" dirty="0" smtClean="0"/>
              <a:t>รนำเข้าข้อมูล </a:t>
            </a:r>
            <a:r>
              <a:rPr lang="en-US" dirty="0"/>
              <a:t>Reference </a:t>
            </a:r>
            <a:r>
              <a:rPr lang="th-TH" dirty="0"/>
              <a:t>จากฐานข้อมูลมายัง </a:t>
            </a:r>
            <a:r>
              <a:rPr lang="en-US" dirty="0"/>
              <a:t>EndNote</a:t>
            </a:r>
            <a:r>
              <a:rPr lang="th-TH" dirty="0"/>
              <a:t> </a:t>
            </a:r>
            <a:r>
              <a:rPr lang="en-US" dirty="0" smtClean="0"/>
              <a:t>(4)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26</a:t>
            </a:fld>
            <a:endParaRPr lang="th-TH"/>
          </a:p>
        </p:txBody>
      </p:sp>
      <p:pic>
        <p:nvPicPr>
          <p:cNvPr id="8" name="Content Placeholder 7" descr="EndNote X7 - [Apipong Library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" b="60695"/>
          <a:stretch/>
        </p:blipFill>
        <p:spPr>
          <a:xfrm>
            <a:off x="448734" y="1930400"/>
            <a:ext cx="10816651" cy="195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2681920" y="3880975"/>
            <a:ext cx="3071812" cy="1300163"/>
          </a:xfrm>
          <a:prstGeom prst="wedgeRoundRectCallout">
            <a:avLst>
              <a:gd name="adj1" fmla="val -75849"/>
              <a:gd name="adj2" fmla="val -127610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 </a:t>
            </a:r>
            <a:r>
              <a:rPr lang="th-TH" dirty="0" smtClean="0"/>
              <a:t>ที่ </a:t>
            </a:r>
            <a:r>
              <a:rPr lang="en-US" dirty="0" smtClean="0"/>
              <a:t>Import </a:t>
            </a:r>
            <a:r>
              <a:rPr lang="th-TH" dirty="0" smtClean="0"/>
              <a:t>            มาใหม่ จะอยู่ในกล่อง </a:t>
            </a:r>
            <a:r>
              <a:rPr lang="en-US" dirty="0" smtClean="0"/>
              <a:t>Imported References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448734" y="2614613"/>
            <a:ext cx="1651529" cy="27146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2085976" y="2391770"/>
            <a:ext cx="5957887" cy="2228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0212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/>
              <a:t>การใช้ </a:t>
            </a:r>
            <a:r>
              <a:rPr lang="en-US" sz="4800" b="1" dirty="0" smtClean="0"/>
              <a:t>EndNote </a:t>
            </a:r>
            <a:r>
              <a:rPr lang="th-TH" sz="4800" b="1" dirty="0" smtClean="0"/>
              <a:t>ร่วมกับ </a:t>
            </a:r>
            <a:r>
              <a:rPr lang="en-US" sz="4800" b="1" dirty="0" smtClean="0"/>
              <a:t>Microsoft Word</a:t>
            </a:r>
            <a:endParaRPr lang="th-TH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50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 </a:t>
            </a:r>
            <a:r>
              <a:rPr lang="en-US" dirty="0"/>
              <a:t>EndNote </a:t>
            </a:r>
            <a:r>
              <a:rPr lang="th-TH" dirty="0"/>
              <a:t>ร่วมกับ </a:t>
            </a:r>
            <a:r>
              <a:rPr lang="en-US" dirty="0"/>
              <a:t>Microsoft </a:t>
            </a:r>
            <a:r>
              <a:rPr lang="en-US" dirty="0" smtClean="0"/>
              <a:t>Word (1)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28</a:t>
            </a:fld>
            <a:endParaRPr lang="th-TH"/>
          </a:p>
        </p:txBody>
      </p:sp>
      <p:pic>
        <p:nvPicPr>
          <p:cNvPr id="12" name="Content Placeholder 11" descr="EndNote X7 - [Apipong Library]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51" b="58119"/>
          <a:stretch/>
        </p:blipFill>
        <p:spPr>
          <a:xfrm>
            <a:off x="677334" y="1444026"/>
            <a:ext cx="10310605" cy="326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ular Callout 12"/>
          <p:cNvSpPr/>
          <p:nvPr/>
        </p:nvSpPr>
        <p:spPr>
          <a:xfrm>
            <a:off x="4767895" y="3613611"/>
            <a:ext cx="3071812" cy="915527"/>
          </a:xfrm>
          <a:prstGeom prst="wedgeRoundRectCallout">
            <a:avLst>
              <a:gd name="adj1" fmla="val -42826"/>
              <a:gd name="adj2" fmla="val -137833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เลือกการอ้างอิงที่ต้องการ</a:t>
            </a:r>
            <a:endParaRPr lang="th-TH" dirty="0"/>
          </a:p>
        </p:txBody>
      </p:sp>
      <p:sp>
        <p:nvSpPr>
          <p:cNvPr id="14" name="Rounded Rectangle 13"/>
          <p:cNvSpPr/>
          <p:nvPr/>
        </p:nvSpPr>
        <p:spPr>
          <a:xfrm>
            <a:off x="2906184" y="2594502"/>
            <a:ext cx="5209116" cy="17032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504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 </a:t>
            </a:r>
            <a:r>
              <a:rPr lang="en-US" dirty="0"/>
              <a:t>EndNote </a:t>
            </a:r>
            <a:r>
              <a:rPr lang="th-TH" dirty="0"/>
              <a:t>ร่วมกับ </a:t>
            </a:r>
            <a:r>
              <a:rPr lang="en-US" dirty="0"/>
              <a:t>Microsoft </a:t>
            </a:r>
            <a:r>
              <a:rPr lang="en-US" dirty="0" smtClean="0"/>
              <a:t>Word (2)</a:t>
            </a:r>
            <a:endParaRPr lang="th-TH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261" b="52597"/>
          <a:stretch/>
        </p:blipFill>
        <p:spPr>
          <a:xfrm>
            <a:off x="677334" y="1574800"/>
            <a:ext cx="8796680" cy="379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29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4710993" y="5865861"/>
            <a:ext cx="3071812" cy="766201"/>
          </a:xfrm>
          <a:prstGeom prst="wedgeRoundRectCallout">
            <a:avLst>
              <a:gd name="adj1" fmla="val -62826"/>
              <a:gd name="adj2" fmla="val -163774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</a:t>
            </a:r>
            <a:r>
              <a:rPr lang="th-TH" dirty="0" smtClean="0"/>
              <a:t>เลือกพื้นที่ที่ต้องการอ้างอิง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7622474" y="1794669"/>
            <a:ext cx="968190" cy="29130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3124832" y="3416761"/>
            <a:ext cx="3277370" cy="1300163"/>
          </a:xfrm>
          <a:prstGeom prst="wedgeRoundRectCallout">
            <a:avLst>
              <a:gd name="adj1" fmla="val -70733"/>
              <a:gd name="adj2" fmla="val -61676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th-TH" dirty="0" smtClean="0"/>
              <a:t>เลือก </a:t>
            </a:r>
            <a:r>
              <a:rPr lang="en-US" dirty="0" smtClean="0"/>
              <a:t>Insert Citation </a:t>
            </a:r>
            <a:r>
              <a:rPr lang="th-TH" dirty="0" smtClean="0"/>
              <a:t>และ </a:t>
            </a:r>
            <a:r>
              <a:rPr lang="en-US" dirty="0" smtClean="0"/>
              <a:t>Insert Selected Citation </a:t>
            </a:r>
            <a:r>
              <a:rPr lang="th-TH" dirty="0" smtClean="0"/>
              <a:t>ตามลำดับ</a:t>
            </a:r>
            <a:endParaRPr lang="th-TH" dirty="0"/>
          </a:p>
        </p:txBody>
      </p:sp>
      <p:sp>
        <p:nvSpPr>
          <p:cNvPr id="10" name="Rounded Rectangle 9"/>
          <p:cNvSpPr/>
          <p:nvPr/>
        </p:nvSpPr>
        <p:spPr>
          <a:xfrm>
            <a:off x="677334" y="2129300"/>
            <a:ext cx="665691" cy="7663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734484" y="3124207"/>
            <a:ext cx="1775986" cy="22813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ular Callout 11"/>
          <p:cNvSpPr/>
          <p:nvPr/>
        </p:nvSpPr>
        <p:spPr>
          <a:xfrm>
            <a:off x="7782805" y="3090349"/>
            <a:ext cx="3071812" cy="766201"/>
          </a:xfrm>
          <a:prstGeom prst="wedgeRoundRectCallout">
            <a:avLst>
              <a:gd name="adj1" fmla="val -36314"/>
              <a:gd name="adj2" fmla="val -180557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th-TH" dirty="0" smtClean="0"/>
              <a:t>เลือก</a:t>
            </a:r>
            <a:r>
              <a:rPr lang="th-TH" dirty="0" err="1" smtClean="0"/>
              <a:t>แท็บ</a:t>
            </a:r>
            <a:r>
              <a:rPr lang="th-TH" dirty="0" smtClean="0"/>
              <a:t> </a:t>
            </a:r>
            <a:r>
              <a:rPr lang="en-US" dirty="0" smtClean="0"/>
              <a:t>EndNote X7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54964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/>
              <a:t>แนะนำโปรแกรม </a:t>
            </a:r>
            <a:r>
              <a:rPr lang="en-US" sz="4800" b="1" dirty="0"/>
              <a:t>EndNote X7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5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Document1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64" b="6079"/>
          <a:stretch/>
        </p:blipFill>
        <p:spPr>
          <a:xfrm>
            <a:off x="871538" y="1837498"/>
            <a:ext cx="6920472" cy="420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 </a:t>
            </a:r>
            <a:r>
              <a:rPr lang="en-US" dirty="0"/>
              <a:t>EndNote </a:t>
            </a:r>
            <a:r>
              <a:rPr lang="th-TH" dirty="0"/>
              <a:t>ร่วมกับ </a:t>
            </a:r>
            <a:r>
              <a:rPr lang="en-US" dirty="0"/>
              <a:t>Microsoft Word </a:t>
            </a:r>
            <a:r>
              <a:rPr lang="en-US" dirty="0" smtClean="0"/>
              <a:t>(3)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30</a:t>
            </a:fld>
            <a:endParaRPr lang="th-TH"/>
          </a:p>
        </p:txBody>
      </p:sp>
      <p:sp>
        <p:nvSpPr>
          <p:cNvPr id="7" name="Rounded Rectangular Callout 6"/>
          <p:cNvSpPr/>
          <p:nvPr/>
        </p:nvSpPr>
        <p:spPr>
          <a:xfrm>
            <a:off x="6951978" y="3088148"/>
            <a:ext cx="3277370" cy="1300163"/>
          </a:xfrm>
          <a:prstGeom prst="wedgeRoundRectCallout">
            <a:avLst>
              <a:gd name="adj1" fmla="val -130893"/>
              <a:gd name="adj2" fmla="val 129533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Reference </a:t>
            </a:r>
            <a:r>
              <a:rPr lang="th-TH" dirty="0" smtClean="0"/>
              <a:t>ที่ </a:t>
            </a:r>
            <a:r>
              <a:rPr lang="en-US" dirty="0" smtClean="0"/>
              <a:t>Import </a:t>
            </a:r>
            <a:r>
              <a:rPr lang="th-TH" dirty="0" smtClean="0"/>
              <a:t>เข้ามาจะปรากฏอยู่ใน </a:t>
            </a:r>
            <a:r>
              <a:rPr lang="en-US" dirty="0" smtClean="0"/>
              <a:t>MS Word </a:t>
            </a:r>
            <a:r>
              <a:rPr lang="th-TH" dirty="0" smtClean="0"/>
              <a:t> โดยอัตโนมัติ</a:t>
            </a:r>
            <a:endParaRPr lang="th-TH" dirty="0"/>
          </a:p>
        </p:txBody>
      </p:sp>
      <p:sp>
        <p:nvSpPr>
          <p:cNvPr id="8" name="Rounded Rectangle 7"/>
          <p:cNvSpPr/>
          <p:nvPr/>
        </p:nvSpPr>
        <p:spPr>
          <a:xfrm>
            <a:off x="3057524" y="3886200"/>
            <a:ext cx="1728787" cy="40005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1987581" y="5391619"/>
            <a:ext cx="5932775" cy="54768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8298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 </a:t>
            </a:r>
            <a:r>
              <a:rPr lang="en-US" dirty="0"/>
              <a:t>EndNote </a:t>
            </a:r>
            <a:r>
              <a:rPr lang="th-TH" dirty="0"/>
              <a:t>ร่วมกับ </a:t>
            </a:r>
            <a:r>
              <a:rPr lang="en-US" dirty="0"/>
              <a:t>Microsoft Word </a:t>
            </a:r>
            <a:r>
              <a:rPr lang="en-US" dirty="0" smtClean="0"/>
              <a:t>(4)</a:t>
            </a:r>
            <a:endParaRPr lang="th-TH" dirty="0"/>
          </a:p>
        </p:txBody>
      </p:sp>
      <p:pic>
        <p:nvPicPr>
          <p:cNvPr id="6" name="Content Placeholder 5" descr="Document1 - Wor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0" b="8794"/>
          <a:stretch/>
        </p:blipFill>
        <p:spPr>
          <a:xfrm>
            <a:off x="556694" y="1474788"/>
            <a:ext cx="8272576" cy="471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31</a:t>
            </a:fld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1800224" y="2567782"/>
            <a:ext cx="4629151" cy="11755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1695449" y="4865819"/>
            <a:ext cx="7133821" cy="117554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ular Callout 8"/>
          <p:cNvSpPr/>
          <p:nvPr/>
        </p:nvSpPr>
        <p:spPr>
          <a:xfrm>
            <a:off x="7635317" y="2157413"/>
            <a:ext cx="3277370" cy="1470553"/>
          </a:xfrm>
          <a:prstGeom prst="wedgeRoundRectCallout">
            <a:avLst>
              <a:gd name="adj1" fmla="val -93838"/>
              <a:gd name="adj2" fmla="val 134357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เมื่ออ้างอิงข้อมูลมากขึ้นเรื่อยๆ โปรแกรมจะสร้างบรรณานุกรมต่อกันไปเรื่อยๆ เช่นกัน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457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แหล่งอ้างอิง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http://www.li.mahidol.ac.th/service/manual/Endnote_x7.pdf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7519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900" dirty="0"/>
              <a:t>แนะนำโปรแกรม </a:t>
            </a:r>
            <a:r>
              <a:rPr lang="en-US" sz="4900" dirty="0"/>
              <a:t>EndNote X7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r>
              <a:rPr lang="en-US" dirty="0" smtClean="0"/>
              <a:t>EndNote </a:t>
            </a:r>
            <a:r>
              <a:rPr lang="th-TH" dirty="0" smtClean="0"/>
              <a:t>เป็นโปรแกรมจัดการฐานข้อมูลของบรรณานุกรมที่ได้มาจากแหล่งสืบค้นต่างๆ</a:t>
            </a:r>
          </a:p>
          <a:p>
            <a:r>
              <a:rPr lang="en-US" dirty="0" smtClean="0"/>
              <a:t>EndNote </a:t>
            </a:r>
            <a:r>
              <a:rPr lang="th-TH" dirty="0" smtClean="0"/>
              <a:t>สามารถจัดเก็บได้ทั้งเอกสาร </a:t>
            </a:r>
            <a:r>
              <a:rPr lang="en-US" dirty="0" smtClean="0"/>
              <a:t>Full-text, </a:t>
            </a:r>
            <a:r>
              <a:rPr lang="th-TH" dirty="0" smtClean="0"/>
              <a:t>รูปภาพ, ตาราง, กราฟ, และบรรณานุกรม ซึ่งเก็บไว้ในห้องสมุดส่วนตัวของโปรแกรม </a:t>
            </a:r>
            <a:r>
              <a:rPr lang="en-US" dirty="0" smtClean="0"/>
              <a:t>EndNote </a:t>
            </a:r>
            <a:r>
              <a:rPr lang="th-TH" dirty="0" smtClean="0"/>
              <a:t>เพื่อให้สามารถนำข้อมูลเหล่านี้มาใช้ในการอ้างอิงในงานเขียนเชิงวิชาการได้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658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แนะนำโปรแกรม </a:t>
            </a:r>
            <a:r>
              <a:rPr lang="en-US" dirty="0"/>
              <a:t>EndNote X7 </a:t>
            </a:r>
            <a:r>
              <a:rPr lang="en-US" dirty="0" smtClean="0"/>
              <a:t>: </a:t>
            </a:r>
            <a:r>
              <a:rPr lang="th-TH" dirty="0" smtClean="0"/>
              <a:t>ข้อดีของ </a:t>
            </a:r>
            <a:r>
              <a:rPr lang="en-US" dirty="0" smtClean="0"/>
              <a:t>EndNote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0200"/>
            <a:ext cx="8596668" cy="4441163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จัดเก็บรายละเอียดต่างๆของบรรณานุกรมเอาไว้ใน </a:t>
            </a:r>
            <a:r>
              <a:rPr lang="en-US" dirty="0" smtClean="0"/>
              <a:t>Library </a:t>
            </a:r>
            <a:r>
              <a:rPr lang="th-TH" dirty="0" smtClean="0"/>
              <a:t>ของ </a:t>
            </a:r>
            <a:r>
              <a:rPr lang="en-US" dirty="0" smtClean="0"/>
              <a:t>EndNote </a:t>
            </a:r>
            <a:r>
              <a:rPr lang="th-TH" dirty="0" smtClean="0"/>
              <a:t>สามารถใส่เพิ่ม ลบออก แก้ไข และบันทึกเพื่อเอามาใช้ภายหลังได้</a:t>
            </a:r>
          </a:p>
          <a:p>
            <a:r>
              <a:rPr lang="th-TH" dirty="0" smtClean="0"/>
              <a:t>มีรูปแบบบรรณานุกรมที่หลากหลายให้เลือกใช้งาน</a:t>
            </a:r>
          </a:p>
          <a:p>
            <a:r>
              <a:rPr lang="th-TH" dirty="0" smtClean="0"/>
              <a:t>สามารถแนบไฟล์ </a:t>
            </a:r>
            <a:r>
              <a:rPr lang="en-US" dirty="0" smtClean="0"/>
              <a:t>PDF </a:t>
            </a:r>
            <a:r>
              <a:rPr lang="th-TH" dirty="0" smtClean="0"/>
              <a:t>กับบรรณานุกรมได้ และยังสามารถ</a:t>
            </a:r>
            <a:r>
              <a:rPr lang="th-TH" dirty="0" err="1" smtClean="0"/>
              <a:t>ไฮไลท์</a:t>
            </a:r>
            <a:r>
              <a:rPr lang="th-TH" dirty="0" smtClean="0"/>
              <a:t>ส่วนสำคัญได้เหมือนกับการใช้โปรแกรมอ่าน </a:t>
            </a:r>
            <a:r>
              <a:rPr lang="en-US" dirty="0" smtClean="0"/>
              <a:t>PDF </a:t>
            </a:r>
            <a:r>
              <a:rPr lang="th-TH" dirty="0" smtClean="0"/>
              <a:t>ทั่วไป</a:t>
            </a:r>
          </a:p>
          <a:p>
            <a:r>
              <a:rPr lang="th-TH" dirty="0" smtClean="0"/>
              <a:t>ฐานข้อมูลทั่วไปจะมีไฟล์ของ </a:t>
            </a:r>
            <a:r>
              <a:rPr lang="en-US" dirty="0" smtClean="0"/>
              <a:t>EndNote </a:t>
            </a:r>
            <a:r>
              <a:rPr lang="th-TH" dirty="0" smtClean="0"/>
              <a:t>ให้ดาวน์โหลด จึงสามารถสร้างบรรณานุกรมได้อย่างง่ายดาย และมีความถูกต้องตามหลักวิชาการ</a:t>
            </a:r>
          </a:p>
          <a:p>
            <a:r>
              <a:rPr lang="th-TH" dirty="0" smtClean="0"/>
              <a:t>ทำงานร่วมกับ </a:t>
            </a:r>
            <a:r>
              <a:rPr lang="en-US" dirty="0" smtClean="0"/>
              <a:t>Microsoft Office </a:t>
            </a:r>
            <a:r>
              <a:rPr lang="th-TH" dirty="0" smtClean="0"/>
              <a:t>หรือ </a:t>
            </a:r>
            <a:r>
              <a:rPr lang="en-US" dirty="0" smtClean="0"/>
              <a:t>OpenOffice </a:t>
            </a:r>
            <a:r>
              <a:rPr lang="th-TH" dirty="0" smtClean="0"/>
              <a:t>ได้อย่างราบรื่น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764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/>
              <a:t>เริ่มต้นใช้งานโปรแกรม </a:t>
            </a:r>
            <a:r>
              <a:rPr lang="en-US" sz="4800" b="1" dirty="0"/>
              <a:t>EndNote X7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667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เริ่มต้นใช้งานโปรแกรม </a:t>
            </a:r>
            <a:r>
              <a:rPr lang="en-US" dirty="0" smtClean="0"/>
              <a:t>EndNote X7 : </a:t>
            </a:r>
            <a:r>
              <a:rPr lang="th-TH" dirty="0" smtClean="0"/>
              <a:t>เมื่อเริ่มเปิดโปรแกรม</a:t>
            </a:r>
            <a:endParaRPr lang="th-TH" dirty="0"/>
          </a:p>
        </p:txBody>
      </p:sp>
      <p:pic>
        <p:nvPicPr>
          <p:cNvPr id="6" name="Content Placeholder 5" descr="Getting Started with EndNot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61" y="1367230"/>
            <a:ext cx="5894213" cy="5237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2057137" y="3214688"/>
            <a:ext cx="5729552" cy="167163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ular Callout 7"/>
          <p:cNvSpPr/>
          <p:nvPr/>
        </p:nvSpPr>
        <p:spPr>
          <a:xfrm>
            <a:off x="8229601" y="1930400"/>
            <a:ext cx="2383938" cy="1099806"/>
          </a:xfrm>
          <a:prstGeom prst="wedgeRoundRectCallout">
            <a:avLst>
              <a:gd name="adj1" fmla="val -68180"/>
              <a:gd name="adj2" fmla="val 9108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สร้าง </a:t>
            </a:r>
            <a:r>
              <a:rPr lang="en-US" dirty="0" smtClean="0"/>
              <a:t>Library </a:t>
            </a:r>
            <a:r>
              <a:rPr lang="th-TH" dirty="0" smtClean="0"/>
              <a:t>ใหม่</a:t>
            </a:r>
            <a:endParaRPr lang="th-TH" dirty="0"/>
          </a:p>
        </p:txBody>
      </p:sp>
      <p:sp>
        <p:nvSpPr>
          <p:cNvPr id="9" name="Rounded Rectangle 8"/>
          <p:cNvSpPr/>
          <p:nvPr/>
        </p:nvSpPr>
        <p:spPr>
          <a:xfrm>
            <a:off x="2152385" y="4852993"/>
            <a:ext cx="5729552" cy="14477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ular Callout 9"/>
          <p:cNvSpPr/>
          <p:nvPr/>
        </p:nvSpPr>
        <p:spPr>
          <a:xfrm>
            <a:off x="8324849" y="3568704"/>
            <a:ext cx="2383938" cy="1099806"/>
          </a:xfrm>
          <a:prstGeom prst="wedgeRoundRectCallout">
            <a:avLst>
              <a:gd name="adj1" fmla="val -68180"/>
              <a:gd name="adj2" fmla="val 91081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เปิด </a:t>
            </a:r>
            <a:r>
              <a:rPr lang="en-US" dirty="0" smtClean="0"/>
              <a:t>Library </a:t>
            </a:r>
            <a:r>
              <a:rPr lang="th-TH" dirty="0" smtClean="0"/>
              <a:t>เดิม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523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เริ่มต้นใช้งานโปรแกรม </a:t>
            </a:r>
            <a:r>
              <a:rPr lang="en-US" dirty="0"/>
              <a:t>EndNote X7 : </a:t>
            </a:r>
            <a:r>
              <a:rPr lang="th-TH" dirty="0" smtClean="0"/>
              <a:t>สร้าง </a:t>
            </a:r>
            <a:r>
              <a:rPr lang="en-US" dirty="0" smtClean="0"/>
              <a:t>Library </a:t>
            </a:r>
            <a:r>
              <a:rPr lang="th-TH" dirty="0" smtClean="0"/>
              <a:t>ใหม่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8</a:t>
            </a:fld>
            <a:endParaRPr lang="th-TH"/>
          </a:p>
        </p:txBody>
      </p:sp>
      <p:pic>
        <p:nvPicPr>
          <p:cNvPr id="8" name="Content Placeholder 7" descr="New Reference Librar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3" y="1517651"/>
            <a:ext cx="6436863" cy="4523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7515226" y="2679700"/>
            <a:ext cx="2543174" cy="1377950"/>
          </a:xfrm>
          <a:prstGeom prst="wedgeRoundRectCallout">
            <a:avLst>
              <a:gd name="adj1" fmla="val -56382"/>
              <a:gd name="adj2" fmla="val 89007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เลือกพื้นที่สำหรับเก็บไฟล์ </a:t>
            </a:r>
            <a:r>
              <a:rPr lang="en-US" dirty="0" smtClean="0"/>
              <a:t>EndNote Library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55289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84" y="18097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th-TH" dirty="0"/>
              <a:t>เริ่มต้นใช้งานโปรแกรม </a:t>
            </a:r>
            <a:r>
              <a:rPr lang="en-US" dirty="0"/>
              <a:t>EndNote X7 </a:t>
            </a:r>
            <a:r>
              <a:rPr lang="en-US" dirty="0" smtClean="0"/>
              <a:t>                                        : </a:t>
            </a:r>
            <a:r>
              <a:rPr lang="th-TH" dirty="0" smtClean="0"/>
              <a:t>หน้าตาของ </a:t>
            </a:r>
            <a:r>
              <a:rPr lang="en-US" dirty="0" smtClean="0"/>
              <a:t>EndNote</a:t>
            </a:r>
            <a:endParaRPr lang="th-TH" dirty="0"/>
          </a:p>
        </p:txBody>
      </p:sp>
      <p:pic>
        <p:nvPicPr>
          <p:cNvPr id="6" name="Content Placeholder 5" descr="EndNote X7 - [Apipong Library]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9" y="1501775"/>
            <a:ext cx="8432404" cy="453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3177-D76D-4575-AEF4-91388015D108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573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960</TotalTime>
  <Words>722</Words>
  <Application>Microsoft Office PowerPoint</Application>
  <PresentationFormat>Widescreen</PresentationFormat>
  <Paragraphs>111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Cordia New</vt:lpstr>
      <vt:lpstr>TH SarabunPSK</vt:lpstr>
      <vt:lpstr>Wingdings 3</vt:lpstr>
      <vt:lpstr>Facet</vt:lpstr>
      <vt:lpstr>Lab04 : การใช้โปรแกรมบรรณานุกรมพื้นฐาน EndNote X7</vt:lpstr>
      <vt:lpstr>Outline</vt:lpstr>
      <vt:lpstr>แนะนำโปรแกรม EndNote X7 </vt:lpstr>
      <vt:lpstr>แนะนำโปรแกรม EndNote X7 </vt:lpstr>
      <vt:lpstr>แนะนำโปรแกรม EndNote X7 : ข้อดีของ EndNote</vt:lpstr>
      <vt:lpstr>เริ่มต้นใช้งานโปรแกรม EndNote X7 </vt:lpstr>
      <vt:lpstr>เริ่มต้นใช้งานโปรแกรม EndNote X7 : เมื่อเริ่มเปิดโปรแกรม</vt:lpstr>
      <vt:lpstr>เริ่มต้นใช้งานโปรแกรม EndNote X7 : สร้าง Library ใหม่</vt:lpstr>
      <vt:lpstr>เริ่มต้นใช้งานโปรแกรม EndNote X7                                         : หน้าตาของ EndNote</vt:lpstr>
      <vt:lpstr>การเพิ่ม Reference ลงไปใน EndNote</vt:lpstr>
      <vt:lpstr>การเพิ่ม Reference ลงไปใน EndNote</vt:lpstr>
      <vt:lpstr>การเพิ่ม Reference ด้วยตัวเอง (1)</vt:lpstr>
      <vt:lpstr>การเพิ่ม Reference ด้วยตัวเอง (2)</vt:lpstr>
      <vt:lpstr>การเพิ่ม Reference ด้วยตัวเอง (3)</vt:lpstr>
      <vt:lpstr>การเพิ่ม Reference ด้วยตัวเอง (4)</vt:lpstr>
      <vt:lpstr>การเพิ่ม Reference ด้วยตัวเอง (5)</vt:lpstr>
      <vt:lpstr>การแนบไฟล์ใน Reference (1)</vt:lpstr>
      <vt:lpstr>การแนบไฟล์ใน Reference (2)</vt:lpstr>
      <vt:lpstr>การเปลี่ยนรูปแบบตัวอักษร (1)</vt:lpstr>
      <vt:lpstr>การเปลี่ยนรูปแบบตัวอักษร (2)</vt:lpstr>
      <vt:lpstr>การเลือกรูปแบบบรรณานุกรม (Bibliographic Style) (1)</vt:lpstr>
      <vt:lpstr>การเลือกรูปแบบบรรณานุกรม (Bibliographic Style) (2)</vt:lpstr>
      <vt:lpstr>การนำเข้าข้อมูล Reference จากฐานข้อมูลมายัง EndNote (1) </vt:lpstr>
      <vt:lpstr>การนำเข้าข้อมูล Reference จากฐานข้อมูลมายัง EndNote (2)</vt:lpstr>
      <vt:lpstr>การนำเข้าข้อมูล Reference จากฐานข้อมูลมายัง EndNote (3)</vt:lpstr>
      <vt:lpstr>การนำเข้าข้อมูล Reference จากฐานข้อมูลมายัง EndNote (4)</vt:lpstr>
      <vt:lpstr>การใช้ EndNote ร่วมกับ Microsoft Word</vt:lpstr>
      <vt:lpstr>การใช้ EndNote ร่วมกับ Microsoft Word (1)</vt:lpstr>
      <vt:lpstr>การใช้ EndNote ร่วมกับ Microsoft Word (2)</vt:lpstr>
      <vt:lpstr>การใช้ EndNote ร่วมกับ Microsoft Word (3)</vt:lpstr>
      <vt:lpstr>การใช้ EndNote ร่วมกับ Microsoft Word (4)</vt:lpstr>
      <vt:lpstr>แหล่งอ้างอิง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แนะนำผู้สอน</dc:title>
  <dc:creator>Apipong Pingyod</dc:creator>
  <cp:lastModifiedBy>Apipong Pingyod</cp:lastModifiedBy>
  <cp:revision>68</cp:revision>
  <dcterms:created xsi:type="dcterms:W3CDTF">2015-03-08T15:47:10Z</dcterms:created>
  <dcterms:modified xsi:type="dcterms:W3CDTF">2015-09-21T13:23:13Z</dcterms:modified>
</cp:coreProperties>
</file>