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20" r:id="rId2"/>
  </p:sldMasterIdLst>
  <p:notesMasterIdLst>
    <p:notesMasterId r:id="rId17"/>
  </p:notesMasterIdLst>
  <p:sldIdLst>
    <p:sldId id="256" r:id="rId3"/>
    <p:sldId id="257" r:id="rId4"/>
    <p:sldId id="262" r:id="rId5"/>
    <p:sldId id="263" r:id="rId6"/>
    <p:sldId id="258" r:id="rId7"/>
    <p:sldId id="260" r:id="rId8"/>
    <p:sldId id="259" r:id="rId9"/>
    <p:sldId id="261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CB4D9-249D-471E-8B87-5D689E9587CE}" type="datetimeFigureOut">
              <a:rPr lang="th-TH" smtClean="0"/>
              <a:t>17/09/58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7E251-249D-42BD-B482-C1983BA56D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894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7E251-249D-42BD-B482-C1983BA56DC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621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7E251-249D-42BD-B482-C1983BA56DC8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09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84BE-F181-4DB4-A7FB-3A5AEF926B3D}" type="datetime1">
              <a:rPr lang="th-TH" smtClean="0"/>
              <a:t>17/09/58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18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790C-9841-4D02-A429-828E8B7D99EC}" type="datetime1">
              <a:rPr lang="th-TH" smtClean="0"/>
              <a:t>17/09/58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956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646A-2392-4701-8754-B403A60C4A3B}" type="datetime1">
              <a:rPr lang="th-TH" smtClean="0"/>
              <a:t>17/09/58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392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 b="1">
                <a:effectLst/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EDADB21-66D3-41AC-87E2-A17A9BAAC3BE}" type="datetime1">
              <a:rPr lang="th-TH" smtClean="0"/>
              <a:t>17/09/58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>
            <a:lvl1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smtClean="0"/>
              <a:t>อาจารย์อภิพงศ์ ปิงยศ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>
            <a:lvl1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E85C0F3-4C46-44C1-BD32-09B71BED9AC7}" type="slidenum">
              <a:rPr lang="th-TH" smtClean="0"/>
              <a:pPr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07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sz="320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sz="240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sz="200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4157-A34B-4796-A28D-7E898288A90B}" type="datetime1">
              <a:rPr lang="th-TH" smtClean="0"/>
              <a:t>17/09/58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th-TH" smtClean="0"/>
              <a:t>อาจารย์อภิพงศ์ ปิงยศ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E85C0F3-4C46-44C1-BD32-09B71BED9AC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1842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6D49-5A6E-430D-A49A-AE0C29711680}" type="datetime1">
              <a:rPr lang="th-TH" smtClean="0"/>
              <a:t>17/09/58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781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F2B-770D-4DA0-9A3A-B76357FF4B7B}" type="datetime1">
              <a:rPr lang="th-TH" smtClean="0"/>
              <a:t>17/09/58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6489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6978-CEE9-4ACB-9A1A-D8DE6182B8CC}" type="datetime1">
              <a:rPr lang="th-TH" smtClean="0"/>
              <a:t>17/09/58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45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B66A-81C6-43AA-ACEA-4DD71D40E6E6}" type="datetime1">
              <a:rPr lang="th-TH" smtClean="0"/>
              <a:t>17/09/58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smtClean="0"/>
              <a:t>อาจารย์อภิพงศ์ ปิงยศ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E85C0F3-4C46-44C1-BD32-09B71BED9AC7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729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E58-0BEC-46B2-9628-29EEAB4E96F5}" type="datetime1">
              <a:rPr lang="th-TH" smtClean="0"/>
              <a:t>17/09/58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9078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>
            <a:lvl1pPr>
              <a:defRPr sz="40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sz="360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sz="320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sz="240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D746-CEF0-405A-B172-6A7D4A4D2B1C}" type="datetime1">
              <a:rPr lang="th-TH" smtClean="0"/>
              <a:t>17/09/58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E85C0F3-4C46-44C1-BD32-09B71BED9AC7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9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6AD8-4DBD-4BDA-9B20-3AE44D2C1632}" type="datetime1">
              <a:rPr lang="th-TH" smtClean="0"/>
              <a:t>17/09/58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1369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DFEE-4CBF-40A7-BB1B-3EDCE8FEBB67}" type="datetime1">
              <a:rPr lang="th-TH" smtClean="0"/>
              <a:t>17/09/58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5069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7189-2C5D-4656-9287-967C29761C1B}" type="datetime1">
              <a:rPr lang="th-TH" smtClean="0"/>
              <a:t>17/09/58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50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6632-5E96-4554-BF05-CA33B6D20943}" type="datetime1">
              <a:rPr lang="th-TH" smtClean="0"/>
              <a:t>17/09/58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194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F136-7902-41E4-A5DF-0CCED80704C0}" type="datetime1">
              <a:rPr lang="th-TH" smtClean="0"/>
              <a:t>17/09/58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52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13C3-E35F-46CE-B738-E2F79EEC592E}" type="datetime1">
              <a:rPr lang="th-TH" smtClean="0"/>
              <a:t>17/09/58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0913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A3F9-98B7-4964-AEC0-69265833FD38}" type="datetime1">
              <a:rPr lang="th-TH" smtClean="0"/>
              <a:t>17/09/58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276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F0BA-2300-4E55-BBA1-6295CB664370}" type="datetime1">
              <a:rPr lang="th-TH" smtClean="0"/>
              <a:t>17/09/58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047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4B3B-8D67-45B4-BD99-3F64C5B6131F}" type="datetime1">
              <a:rPr lang="th-TH" smtClean="0"/>
              <a:t>17/09/58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350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2A87-AD5E-41A3-AA50-F37107C41232}" type="datetime1">
              <a:rPr lang="th-TH" smtClean="0"/>
              <a:t>17/09/58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29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CE3F-C8C1-4C7C-AEB5-2A7D2519C68D}" type="datetime1">
              <a:rPr lang="th-TH" smtClean="0"/>
              <a:t>17/09/58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147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9AEA-B0DE-40AF-87E2-409FA4FEBDBB}" type="datetime1">
              <a:rPr lang="th-TH" smtClean="0"/>
              <a:t>17/09/58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001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4800-BF07-4026-A478-8B34C227FEDB}" type="datetime1">
              <a:rPr lang="th-TH" smtClean="0"/>
              <a:t>17/09/58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7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8944F-3B41-4737-9CCF-A2232A07B569}" type="datetime1">
              <a:rPr lang="th-TH" smtClean="0"/>
              <a:t>17/09/58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7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8266-159C-446F-B0D7-426145BD950A}" type="datetime1">
              <a:rPr lang="th-TH" smtClean="0"/>
              <a:t>17/09/58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490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0C90-A185-43C5-99DF-F634BB8E4970}" type="datetime1">
              <a:rPr lang="th-TH" smtClean="0"/>
              <a:t>17/09/58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576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4DE-F9F1-4C56-874C-E20CDEABF16F}" type="datetime1">
              <a:rPr lang="th-TH" smtClean="0"/>
              <a:t>17/09/58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040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37BED3-DEFC-48EC-A3CC-4CFF413266F8}" type="datetime1">
              <a:rPr lang="th-TH" smtClean="0"/>
              <a:t>17/09/58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278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755785-852B-4482-A9A1-AF2AAE8CA1E2}" type="datetime1">
              <a:rPr lang="th-TH" smtClean="0"/>
              <a:t>17/09/58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85C0F3-4C46-44C1-BD32-09B71BED9A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26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hyperlink" Target="http://www.riclib.nrct.go.th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การค้นหาข้อมูลวิจัย ครั้งที่ </a:t>
            </a:r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th-TH" dirty="0" err="1" smtClean="0"/>
              <a:t>ทพ</a:t>
            </a:r>
            <a:r>
              <a:rPr lang="en-US" dirty="0" smtClean="0"/>
              <a:t>491 </a:t>
            </a:r>
            <a:r>
              <a:rPr lang="th-TH" dirty="0" smtClean="0"/>
              <a:t>เทคโนโลยีสารสนเทศทางการเกษตร</a:t>
            </a:r>
            <a:endParaRPr lang="th-TH" dirty="0" smtClean="0"/>
          </a:p>
          <a:p>
            <a:pPr algn="r"/>
            <a:r>
              <a:rPr lang="th-TH" dirty="0" smtClean="0"/>
              <a:t>อาจารย์อภิพงศ์ </a:t>
            </a:r>
            <a:r>
              <a:rPr lang="th-TH" dirty="0" err="1" smtClean="0"/>
              <a:t>ปิง</a:t>
            </a:r>
            <a:r>
              <a:rPr lang="th-TH" dirty="0" smtClean="0"/>
              <a:t>ยศ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4969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652949" cy="1303867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การใช้ฐานข้อมูลของ </a:t>
            </a:r>
            <a:r>
              <a:rPr lang="th-TH" dirty="0" err="1" smtClean="0"/>
              <a:t>วช</a:t>
            </a:r>
            <a:r>
              <a:rPr lang="th-TH" dirty="0" smtClean="0"/>
              <a:t>.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3305174" cy="3318936"/>
          </a:xfrm>
        </p:spPr>
        <p:txBody>
          <a:bodyPr/>
          <a:lstStyle/>
          <a:p>
            <a:r>
              <a:rPr lang="th-TH" dirty="0" smtClean="0"/>
              <a:t>ให้นักศึกษาเข้าไปที่ </a:t>
            </a:r>
            <a:r>
              <a:rPr lang="en-US" i="1" dirty="0" smtClean="0">
                <a:latin typeface="TH Niramit AS" panose="02000506000000020004" pitchFamily="2" charset="-34"/>
                <a:cs typeface="TH Niramit AS" panose="02000506000000020004" pitchFamily="2" charset="-34"/>
                <a:hlinkClick r:id="rId2"/>
              </a:rPr>
              <a:t>www.riclib.nrct.go.th</a:t>
            </a:r>
            <a:endParaRPr lang="en-US" i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i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สมัครสมาชิก</a:t>
            </a:r>
          </a:p>
          <a:p>
            <a:r>
              <a:rPr lang="th-TH" i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ทดลองค้นหาข้อมูลวิจัย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pPr/>
              <a:t>10</a:t>
            </a:fld>
            <a:endParaRPr lang="th-TH"/>
          </a:p>
        </p:txBody>
      </p:sp>
      <p:pic>
        <p:nvPicPr>
          <p:cNvPr id="6" name="Picture 5" descr="Digital Research Information Center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11875" r="12653" b="11875"/>
          <a:stretch/>
        </p:blipFill>
        <p:spPr>
          <a:xfrm>
            <a:off x="4948351" y="639566"/>
            <a:ext cx="7124587" cy="557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4948351" y="2285999"/>
            <a:ext cx="809512" cy="50006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775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การดาวน์โหลดข้อมูลวิจัยจาก </a:t>
            </a:r>
            <a:r>
              <a:rPr lang="th-TH" dirty="0" err="1" smtClean="0"/>
              <a:t>วช</a:t>
            </a:r>
            <a:r>
              <a:rPr lang="th-TH" dirty="0" smtClean="0"/>
              <a:t>.</a:t>
            </a:r>
            <a:endParaRPr lang="th-TH" dirty="0"/>
          </a:p>
        </p:txBody>
      </p:sp>
      <p:pic>
        <p:nvPicPr>
          <p:cNvPr id="7" name="Content Placeholder 6" descr="สมรรถภาพการผลิต และลักษณะซากของโคเนื้อพันธุ์กำแพงแสน ที่ขุนด้วยอาหารผสมเสร็จ (TMR) ที่มีใบมันสำปะหลังเป็นแหล่งอาหารหยาบ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1075" r="42339" b="6466"/>
          <a:stretch/>
        </p:blipFill>
        <p:spPr>
          <a:xfrm>
            <a:off x="5567588" y="203189"/>
            <a:ext cx="4786313" cy="6406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7553" y="3031065"/>
            <a:ext cx="4024714" cy="243840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dirty="0" smtClean="0"/>
              <a:t>เมื่อค้นหางานวิจัยที่ต้องการได้แล้ว และต้องการดาวน์โหลดเอกสาร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dirty="0" smtClean="0"/>
              <a:t>สามารถดาวน์โหลดเป็น </a:t>
            </a:r>
            <a:r>
              <a:rPr lang="en-US" dirty="0" smtClean="0"/>
              <a:t>Abstract </a:t>
            </a:r>
            <a:r>
              <a:rPr lang="th-TH" dirty="0" smtClean="0"/>
              <a:t>หรือ </a:t>
            </a:r>
            <a:r>
              <a:rPr lang="en-US" dirty="0" smtClean="0"/>
              <a:t>Full-Text </a:t>
            </a:r>
            <a:r>
              <a:rPr lang="th-TH" dirty="0" smtClean="0"/>
              <a:t>ก็ได้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pPr/>
              <a:t>11</a:t>
            </a:fld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6548551" y="6072187"/>
            <a:ext cx="2608072" cy="67574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82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การดาวน์โหลดข้อมูลวิจัยจาก </a:t>
            </a:r>
            <a:r>
              <a:rPr lang="th-TH" dirty="0" err="1" smtClean="0"/>
              <a:t>วช</a:t>
            </a:r>
            <a:r>
              <a:rPr lang="th-TH" dirty="0" smtClean="0"/>
              <a:t>. </a:t>
            </a:r>
            <a:r>
              <a:rPr lang="en-US" dirty="0" smtClean="0"/>
              <a:t>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dirty="0" smtClean="0"/>
              <a:t>ป้อนรหัส </a:t>
            </a:r>
            <a:r>
              <a:rPr lang="en-US" dirty="0" smtClean="0"/>
              <a:t>Captcha </a:t>
            </a:r>
            <a:r>
              <a:rPr lang="th-TH" dirty="0" smtClean="0"/>
              <a:t>เพื่อดาวน์โหลด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pPr/>
              <a:t>12</a:t>
            </a:fld>
            <a:endParaRPr lang="th-TH"/>
          </a:p>
        </p:txBody>
      </p:sp>
      <p:pic>
        <p:nvPicPr>
          <p:cNvPr id="9" name="Content Placeholder 8" descr="Digital Archive :: Full-Text Paper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1" t="22583" r="22229" b="33753"/>
          <a:stretch/>
        </p:blipFill>
        <p:spPr>
          <a:xfrm>
            <a:off x="5012266" y="1579297"/>
            <a:ext cx="6867807" cy="4139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5215355" y="3764492"/>
            <a:ext cx="2608072" cy="67574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5053512" y="4747153"/>
            <a:ext cx="3261814" cy="67574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52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การดาวน์โหลดข้อมูลวิจัยจาก </a:t>
            </a:r>
            <a:r>
              <a:rPr lang="th-TH" dirty="0" err="1" smtClean="0"/>
              <a:t>วช</a:t>
            </a:r>
            <a:r>
              <a:rPr lang="th-TH" dirty="0" smtClean="0"/>
              <a:t>. </a:t>
            </a:r>
            <a:r>
              <a:rPr lang="en-US" dirty="0" smtClean="0"/>
              <a:t>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2772327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dirty="0" smtClean="0"/>
              <a:t>เลือกดาวน์โหลดข้อมูลที่ต้องการ </a:t>
            </a:r>
            <a:r>
              <a:rPr lang="en-US" dirty="0" smtClean="0"/>
              <a:t>(</a:t>
            </a:r>
            <a:r>
              <a:rPr lang="th-TH" dirty="0" smtClean="0"/>
              <a:t>หากไม่มีการแยกบท ควรเลือกไฟล์ที่มีขนาดใหญ่ที่สุด</a:t>
            </a:r>
            <a:r>
              <a:rPr lang="en-US" dirty="0" smtClean="0"/>
              <a:t> </a:t>
            </a:r>
            <a:r>
              <a:rPr lang="th-TH" dirty="0" smtClean="0"/>
              <a:t>แต่หากมีการแยกบท</a:t>
            </a:r>
            <a:r>
              <a:rPr lang="en-US" dirty="0" smtClean="0"/>
              <a:t> </a:t>
            </a:r>
            <a:r>
              <a:rPr lang="th-TH" dirty="0" smtClean="0"/>
              <a:t>ให้เลือกบทที่ต้องการ</a:t>
            </a:r>
            <a:r>
              <a:rPr lang="en-US" dirty="0" smtClean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dirty="0" smtClean="0"/>
              <a:t>ไฟล์ที่ดาวน์โหลดมีอายุ </a:t>
            </a:r>
            <a:r>
              <a:rPr lang="en-US" dirty="0" smtClean="0"/>
              <a:t>15 </a:t>
            </a:r>
            <a:r>
              <a:rPr lang="th-TH" dirty="0" smtClean="0"/>
              <a:t>วัน นับจากวันที่ดาวน์โหลด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pPr/>
              <a:t>13</a:t>
            </a:fld>
            <a:endParaRPr lang="th-TH"/>
          </a:p>
        </p:txBody>
      </p:sp>
      <p:pic>
        <p:nvPicPr>
          <p:cNvPr id="7" name="Content Placeholder 6" descr="Digital Archive :: Full-Text Paper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6" t="21907" r="20923" b="37814"/>
          <a:stretch/>
        </p:blipFill>
        <p:spPr>
          <a:xfrm>
            <a:off x="5012266" y="1688570"/>
            <a:ext cx="6875977" cy="366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7429499" y="3400425"/>
            <a:ext cx="2924401" cy="385763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6565619" y="3943350"/>
            <a:ext cx="5178706" cy="342369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51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ข้อมูลวิจัยที่ดาวน์โหลดจาก </a:t>
            </a:r>
            <a:r>
              <a:rPr lang="th-TH" dirty="0" err="1" smtClean="0"/>
              <a:t>วช</a:t>
            </a:r>
            <a:r>
              <a:rPr lang="th-TH" dirty="0" smtClean="0"/>
              <a:t>. </a:t>
            </a:r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2844801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dirty="0" smtClean="0"/>
              <a:t>จะมีการใส่ลายน้ำ ซึ่งมีข้อมูลของแหล่งข้อมูล ผู้ดาวน์โหลด และวันที่ดาวน์โหลด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dirty="0" err="1" smtClean="0"/>
              <a:t>อนุญาติ</a:t>
            </a:r>
            <a:r>
              <a:rPr lang="th-TH" dirty="0" smtClean="0"/>
              <a:t>ให้ใช้ในการศึกษาและวิจัยเท่านั้นห้ามนำไปใช้ในเชิงการค้า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pPr/>
              <a:t>14</a:t>
            </a:fld>
            <a:endParaRPr lang="th-TH"/>
          </a:p>
        </p:txBody>
      </p:sp>
      <p:pic>
        <p:nvPicPr>
          <p:cNvPr id="9" name="Content Placeholder 8" descr="49612823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8" t="10059" r="19356"/>
          <a:stretch/>
        </p:blipFill>
        <p:spPr>
          <a:xfrm>
            <a:off x="5272088" y="704737"/>
            <a:ext cx="5081813" cy="6035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07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ฐานข้อมูลวิจัย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891712" cy="3318936"/>
          </a:xfrm>
        </p:spPr>
        <p:txBody>
          <a:bodyPr/>
          <a:lstStyle/>
          <a:p>
            <a:r>
              <a:rPr lang="th-TH" dirty="0" smtClean="0"/>
              <a:t>เป็นเว็บไซต์สำหรับเก็บรวบรวมงานวิจัยเอาไว้ในฐานข้อมูล และให้บริการระบบค้นคว้าหางานวิจัยที่เก็บเอาไว้ให้แก่ผู้สนใจด้วย </a:t>
            </a:r>
          </a:p>
          <a:p>
            <a:r>
              <a:rPr lang="th-TH" dirty="0" smtClean="0"/>
              <a:t>เว็บไซต์ฐานข้อมูลวิจัยส่วนมากจำเป็นต้องมีการซื้อลิขสิทธิ์ก่อน จึงจะสามารถดาวน์โหลดงานวิจัยได้ หากผู้ใช้ไม่ได้ทำการซื้อลิขสิทธิ์อาจดูได้เพียงแค่บทคัดย่อ </a:t>
            </a:r>
            <a:r>
              <a:rPr lang="en-US" dirty="0" smtClean="0"/>
              <a:t>(Abstract) </a:t>
            </a:r>
            <a:r>
              <a:rPr lang="th-TH" dirty="0" smtClean="0"/>
              <a:t>ไม่สามารถเข้าถึงงานวิจัยฉบับเต็ม </a:t>
            </a:r>
            <a:r>
              <a:rPr lang="en-US" dirty="0" smtClean="0"/>
              <a:t>(Full text) </a:t>
            </a:r>
            <a:r>
              <a:rPr lang="th-TH" dirty="0" smtClean="0"/>
              <a:t>ได้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61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ผลงานวิจัย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0592"/>
            <a:ext cx="9601196" cy="342527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Proceeding</a:t>
            </a:r>
            <a:r>
              <a:rPr lang="en-US" dirty="0" smtClean="0"/>
              <a:t> : </a:t>
            </a:r>
            <a:r>
              <a:rPr lang="th-TH" dirty="0" smtClean="0"/>
              <a:t>เป็นผลงานวิจัยในการประชุมวิชาการระดับชาติ</a:t>
            </a:r>
            <a:r>
              <a:rPr lang="en-US" dirty="0" smtClean="0"/>
              <a:t> (</a:t>
            </a:r>
            <a:r>
              <a:rPr lang="th-TH" dirty="0" smtClean="0"/>
              <a:t>ภาษาไทย</a:t>
            </a:r>
            <a:r>
              <a:rPr lang="en-US" dirty="0" smtClean="0"/>
              <a:t>)</a:t>
            </a:r>
            <a:r>
              <a:rPr lang="th-TH" dirty="0" smtClean="0"/>
              <a:t> หรือนานาชาติ </a:t>
            </a:r>
            <a:r>
              <a:rPr lang="en-US" dirty="0" smtClean="0"/>
              <a:t>(</a:t>
            </a:r>
            <a:r>
              <a:rPr lang="th-TH" dirty="0" smtClean="0"/>
              <a:t>ภาษาอังกฤษ</a:t>
            </a:r>
            <a:r>
              <a:rPr lang="en-US" dirty="0" smtClean="0"/>
              <a:t>) </a:t>
            </a:r>
            <a:r>
              <a:rPr lang="th-TH" dirty="0" err="1" smtClean="0"/>
              <a:t>ในเปเปอร์</a:t>
            </a:r>
            <a:r>
              <a:rPr lang="th-TH" dirty="0" smtClean="0"/>
              <a:t>จะเป็นการสรุปงานวิจัยแบบไม่ละเอียดมาก มีจำนวนหน้าประมาณ </a:t>
            </a:r>
            <a:r>
              <a:rPr lang="en-US" dirty="0" smtClean="0"/>
              <a:t>4-6 </a:t>
            </a:r>
            <a:r>
              <a:rPr lang="th-TH" dirty="0" smtClean="0"/>
              <a:t>หน้า</a:t>
            </a:r>
          </a:p>
          <a:p>
            <a:r>
              <a:rPr lang="en-US" b="1" dirty="0" smtClean="0"/>
              <a:t>Journal</a:t>
            </a:r>
            <a:r>
              <a:rPr lang="en-US" dirty="0" smtClean="0"/>
              <a:t> : </a:t>
            </a:r>
            <a:r>
              <a:rPr lang="th-TH" dirty="0" smtClean="0"/>
              <a:t>เป็นผลงานวิจัยจากวารสารทางวิชาการ มีทั้งแบบระดับชาติและนานาชาติ ผลงานวิจัยจะมีเนื้อหาและความละเอียดมากกว่า </a:t>
            </a:r>
            <a:r>
              <a:rPr lang="en-US" dirty="0" smtClean="0"/>
              <a:t>Proceeding </a:t>
            </a:r>
            <a:r>
              <a:rPr lang="th-TH" dirty="0" smtClean="0"/>
              <a:t>มีความน่าเชื่อถือมากกว่า มีจำนวนหน้าไม่จำกัด </a:t>
            </a:r>
            <a:r>
              <a:rPr lang="en-US" dirty="0" smtClean="0"/>
              <a:t>(</a:t>
            </a:r>
            <a:r>
              <a:rPr lang="th-TH" dirty="0" smtClean="0"/>
              <a:t>ปกติ</a:t>
            </a:r>
            <a:r>
              <a:rPr lang="en-US" dirty="0" smtClean="0"/>
              <a:t> 12 </a:t>
            </a:r>
            <a:r>
              <a:rPr lang="th-TH" dirty="0" smtClean="0"/>
              <a:t>หน้าขึ้นไป</a:t>
            </a:r>
            <a:r>
              <a:rPr lang="en-US" dirty="0" smtClean="0"/>
              <a:t>)</a:t>
            </a:r>
            <a:endParaRPr lang="th-TH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62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ผลงานวิจัย </a:t>
            </a:r>
            <a:r>
              <a:rPr lang="en-US" dirty="0" smtClean="0"/>
              <a:t>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Thesis</a:t>
            </a:r>
            <a:r>
              <a:rPr lang="th-TH" b="1" dirty="0"/>
              <a:t> (วิทยานิพนธ์) </a:t>
            </a:r>
            <a:r>
              <a:rPr lang="en-US" dirty="0"/>
              <a:t>: </a:t>
            </a:r>
            <a:r>
              <a:rPr lang="th-TH" dirty="0"/>
              <a:t>เป็นผลงานวิจัยของนักศึกษาในระดับ</a:t>
            </a:r>
            <a:r>
              <a:rPr lang="th-TH" dirty="0" smtClean="0"/>
              <a:t>บัณฑิตศึกษา</a:t>
            </a:r>
            <a:r>
              <a:rPr lang="en-US" dirty="0" smtClean="0"/>
              <a:t> </a:t>
            </a:r>
            <a:r>
              <a:rPr lang="th-TH" dirty="0" smtClean="0"/>
              <a:t>ในการเขียนวิทยานิพนธ์จะรวบรวมข้อมูลวิจัยมาจาก </a:t>
            </a:r>
            <a:r>
              <a:rPr lang="en-US" dirty="0" smtClean="0"/>
              <a:t>Proceeding </a:t>
            </a:r>
            <a:r>
              <a:rPr lang="th-TH" dirty="0" smtClean="0"/>
              <a:t>หรือ </a:t>
            </a:r>
            <a:r>
              <a:rPr lang="en-US" dirty="0" smtClean="0"/>
              <a:t>Journal </a:t>
            </a:r>
            <a:r>
              <a:rPr lang="th-TH" dirty="0" smtClean="0"/>
              <a:t>ที่ตนเองทำ มีความน่าเชื่อถืออยู่ในระดับที่ยอมรับได้</a:t>
            </a:r>
            <a:endParaRPr lang="th-TH" b="1" dirty="0"/>
          </a:p>
          <a:p>
            <a:r>
              <a:rPr lang="th-TH" b="1" dirty="0" smtClean="0"/>
              <a:t>หนังสือ</a:t>
            </a:r>
            <a:r>
              <a:rPr lang="th-TH" dirty="0" smtClean="0"/>
              <a:t> </a:t>
            </a:r>
            <a:r>
              <a:rPr lang="en-US" dirty="0" smtClean="0"/>
              <a:t>: </a:t>
            </a:r>
            <a:r>
              <a:rPr lang="th-TH" dirty="0" smtClean="0"/>
              <a:t>หนังสือที่อยู่ในฐานข้อมูลวิจัย </a:t>
            </a:r>
            <a:r>
              <a:rPr lang="en-US" dirty="0" smtClean="0"/>
              <a:t>(E-book) </a:t>
            </a:r>
            <a:r>
              <a:rPr lang="th-TH" dirty="0" smtClean="0"/>
              <a:t>จะเป็นผลงานวิจัยที่มีข้อมูลและรายละเอียดมากที่สุด เพราะเป็นการรวบรวมผลงานวิจัยเป็นจำนวนมากมาเขียนเป็นหนังสือ จึงมีความน่าเชื่อถือมากที่สุด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34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ฐานข้อมูลวิจัยที่แม่</a:t>
            </a:r>
            <a:r>
              <a:rPr lang="th-TH" dirty="0" err="1" smtClean="0"/>
              <a:t>โจ้</a:t>
            </a:r>
            <a:r>
              <a:rPr lang="th-TH" dirty="0" smtClean="0"/>
              <a:t>ซื้อลิขสิทธิ์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92887"/>
            <a:ext cx="5361430" cy="3318936"/>
          </a:xfrm>
        </p:spPr>
        <p:txBody>
          <a:bodyPr/>
          <a:lstStyle/>
          <a:p>
            <a:r>
              <a:rPr lang="th-TH" dirty="0" smtClean="0"/>
              <a:t>สามารถตรวจสอบและดูรายละเอียดได้ที่ </a:t>
            </a:r>
            <a:r>
              <a:rPr lang="en-US" dirty="0" smtClean="0"/>
              <a:t>www.library.mju.ac.th/listdb.php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pPr/>
              <a:t>5</a:t>
            </a:fld>
            <a:endParaRPr lang="th-TH"/>
          </a:p>
        </p:txBody>
      </p:sp>
      <p:pic>
        <p:nvPicPr>
          <p:cNvPr id="6" name="Picture 5" descr="สำนักหอสมุด มหาวิทยาลัยแม่โจ้ :: Central Library Maejo University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t="11906" r="15157" b="21671"/>
          <a:stretch/>
        </p:blipFill>
        <p:spPr>
          <a:xfrm>
            <a:off x="3838801" y="3467456"/>
            <a:ext cx="6766792" cy="339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182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เงื่อนไขในการเข้าใช้งานฐานข้อมูลวิจัย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86013"/>
            <a:ext cx="9601196" cy="3489855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ในการเข้าถึงฐานข้อมูลวิจัยที่ม.แม่</a:t>
            </a:r>
            <a:r>
              <a:rPr lang="th-TH" dirty="0" err="1" smtClean="0"/>
              <a:t>โจ้</a:t>
            </a:r>
            <a:r>
              <a:rPr lang="th-TH" dirty="0" smtClean="0"/>
              <a:t>ได้ซื้อลิขสิทธิ์เอาไว้นั้น </a:t>
            </a:r>
            <a:r>
              <a:rPr lang="th-TH" dirty="0" err="1" smtClean="0"/>
              <a:t>นศ</a:t>
            </a:r>
            <a:r>
              <a:rPr lang="th-TH" dirty="0" smtClean="0"/>
              <a:t>.และบุคลากรสามารถเข้าถึงได้โดยการเชื่อมต่ออินเทอร์เน็ต</a:t>
            </a:r>
            <a:r>
              <a:rPr lang="th-TH" b="1" dirty="0" smtClean="0"/>
              <a:t>ภายในมหาวิทยาลัยเท่านั้น</a:t>
            </a:r>
            <a:r>
              <a:rPr lang="th-TH" dirty="0" smtClean="0"/>
              <a:t> </a:t>
            </a:r>
          </a:p>
          <a:p>
            <a:r>
              <a:rPr lang="th-TH" dirty="0" smtClean="0"/>
              <a:t>ม.แม่</a:t>
            </a:r>
            <a:r>
              <a:rPr lang="th-TH" dirty="0" err="1" smtClean="0"/>
              <a:t>โจ้</a:t>
            </a:r>
            <a:r>
              <a:rPr lang="en-US" dirty="0" smtClean="0"/>
              <a:t>-</a:t>
            </a:r>
            <a:r>
              <a:rPr lang="th-TH" dirty="0" smtClean="0"/>
              <a:t>แพร่ ไม่มีการเปิดระบบ </a:t>
            </a:r>
            <a:r>
              <a:rPr lang="en-US" dirty="0" smtClean="0"/>
              <a:t>VPN (Virtual Private Network) </a:t>
            </a:r>
            <a:r>
              <a:rPr lang="th-TH" dirty="0" smtClean="0"/>
              <a:t>ให้เข้าใช้งานจากภายนอกได้ </a:t>
            </a:r>
          </a:p>
          <a:p>
            <a:r>
              <a:rPr lang="th-TH" dirty="0" smtClean="0"/>
              <a:t>การใช้งานจากเครือข่ายภายนอก อาจดูได้เพียงบทคัดย่อ </a:t>
            </a:r>
            <a:r>
              <a:rPr lang="en-US" dirty="0" smtClean="0"/>
              <a:t>(Abstract) </a:t>
            </a:r>
            <a:r>
              <a:rPr lang="th-TH" dirty="0" smtClean="0"/>
              <a:t>เท่านั้น ไม่สามารถดาวน์โหลดเอกสารเต็ม </a:t>
            </a:r>
            <a:r>
              <a:rPr lang="en-US" dirty="0" smtClean="0"/>
              <a:t>(Full text) </a:t>
            </a:r>
            <a:r>
              <a:rPr lang="th-TH" dirty="0" smtClean="0"/>
              <a:t>ได้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38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60194"/>
            <a:ext cx="9601196" cy="1303867"/>
          </a:xfrm>
        </p:spPr>
        <p:txBody>
          <a:bodyPr/>
          <a:lstStyle/>
          <a:p>
            <a:r>
              <a:rPr lang="th-TH" dirty="0" smtClean="0"/>
              <a:t>แนะนำฐานข้อมูลที่น่าสนใจ</a:t>
            </a:r>
            <a:endParaRPr lang="th-TH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025737"/>
              </p:ext>
            </p:extLst>
          </p:nvPr>
        </p:nvGraphicFramePr>
        <p:xfrm>
          <a:off x="1295400" y="1785936"/>
          <a:ext cx="9774935" cy="3990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167"/>
                <a:gridCol w="6351768"/>
              </a:tblGrid>
              <a:tr h="70008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ชื่อฐานข้อมูล</a:t>
                      </a:r>
                      <a:endParaRPr lang="th-TH" sz="2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คำอธิบาย</a:t>
                      </a:r>
                      <a:endParaRPr lang="th-TH" sz="2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</a:tr>
              <a:tr h="70008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เป็นฐานข้อมูลวิทยานิพนธ์ระดับบัณฑิตศึกษา</a:t>
                      </a:r>
                      <a:r>
                        <a:rPr lang="th-TH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ในสถาบันที่ได้รับการรับรองจากสถาบันชั้นนำของโลก</a:t>
                      </a:r>
                      <a:r>
                        <a:rPr lang="en-US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</a:t>
                      </a:r>
                      <a:r>
                        <a:rPr lang="th-TH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ครอบคลุมทุกสาขาวิชา</a:t>
                      </a:r>
                      <a:endParaRPr lang="th-TH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</a:tr>
              <a:tr h="70008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ครอบคลุมสาขาวิชาด้านเคมีและเทคโนโลยีชีวภาพ</a:t>
                      </a:r>
                      <a:endParaRPr lang="th-TH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</a:tr>
              <a:tr h="70008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ฐานข้อมูลที่รวบรวมบทคัดย่อ</a:t>
                      </a:r>
                      <a:r>
                        <a:rPr lang="th-TH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ในสาขาวิชาด้านการเกษตรเอาไว้มากมาย</a:t>
                      </a:r>
                      <a:endParaRPr lang="th-TH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</a:tr>
              <a:tr h="70008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ฐานข้อมูลวารสารทางวิชาการ</a:t>
                      </a:r>
                      <a:r>
                        <a:rPr lang="th-TH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ครอบคลุมทุกๆสาขาวิชา</a:t>
                      </a:r>
                      <a:endParaRPr lang="th-TH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pPr/>
              <a:t>7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7" y="2528886"/>
            <a:ext cx="2143126" cy="810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library.mju.ac.th/images/logodb/a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01" y="3263452"/>
            <a:ext cx="1247878" cy="89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brary.mju.ac.th/images/logodb/cabdmp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4" r="18158" b="34671"/>
          <a:stretch/>
        </p:blipFill>
        <p:spPr bwMode="auto">
          <a:xfrm>
            <a:off x="1385889" y="4004005"/>
            <a:ext cx="1143000" cy="85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20329" b="30401"/>
          <a:stretch/>
        </p:blipFill>
        <p:spPr>
          <a:xfrm>
            <a:off x="2138365" y="5057639"/>
            <a:ext cx="1809750" cy="64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9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60194"/>
            <a:ext cx="9601196" cy="1303867"/>
          </a:xfrm>
        </p:spPr>
        <p:txBody>
          <a:bodyPr/>
          <a:lstStyle/>
          <a:p>
            <a:r>
              <a:rPr lang="th-TH" dirty="0" smtClean="0"/>
              <a:t>แนะนำฐานข้อมูลที่น่าสนใจ </a:t>
            </a:r>
            <a:r>
              <a:rPr lang="en-US" dirty="0" smtClean="0"/>
              <a:t>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th-TH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939995"/>
              </p:ext>
            </p:extLst>
          </p:nvPr>
        </p:nvGraphicFramePr>
        <p:xfrm>
          <a:off x="1295401" y="1785936"/>
          <a:ext cx="9601200" cy="4388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325"/>
                <a:gridCol w="6238875"/>
              </a:tblGrid>
              <a:tr h="70008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ชื่อฐานข้อมูล</a:t>
                      </a:r>
                      <a:endParaRPr lang="th-TH" sz="2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คำอธิบาย</a:t>
                      </a:r>
                      <a:endParaRPr lang="th-TH" sz="2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</a:tr>
              <a:tr h="70008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เป็นฐานข้อมูลที่ครอบคลุมในทุกๆสาขาวิชา สามารถดาวน์</a:t>
                      </a:r>
                      <a:r>
                        <a:rPr lang="en-US" sz="28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r>
                        <a:rPr lang="th-TH" sz="28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โหลดงานวิจัย และ </a:t>
                      </a:r>
                      <a:r>
                        <a:rPr lang="en-US" sz="28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E-book </a:t>
                      </a:r>
                      <a:r>
                        <a:rPr lang="th-TH" sz="28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ได้ แบบ </a:t>
                      </a:r>
                      <a:r>
                        <a:rPr lang="en-US" sz="28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Full Text</a:t>
                      </a:r>
                      <a:r>
                        <a:rPr lang="th-TH" sz="28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สามารถเข้าใช้จากภายนอกม.ได้ โดยใช้ </a:t>
                      </a:r>
                      <a:r>
                        <a:rPr lang="en-US" sz="28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ID: </a:t>
                      </a:r>
                      <a:r>
                        <a:rPr lang="en-US" sz="2800" dirty="0" err="1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maejo</a:t>
                      </a:r>
                      <a:r>
                        <a:rPr lang="en-US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Password : Library</a:t>
                      </a:r>
                      <a:endParaRPr lang="th-TH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</a:tr>
              <a:tr h="70008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เป็นฐานข้อมูลที่เน้นวารสารวิชาการและหนังสือ</a:t>
                      </a:r>
                      <a:r>
                        <a:rPr lang="th-TH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ข้อมูลส่วนมากเป็นด้านสังคมศาสตร์ ม.แม่</a:t>
                      </a:r>
                      <a:r>
                        <a:rPr lang="th-TH" sz="2800" baseline="0" dirty="0" err="1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โจ้</a:t>
                      </a:r>
                      <a:r>
                        <a:rPr lang="th-TH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สามารถเข้าถึงได้เป็นบางวารสาร</a:t>
                      </a:r>
                      <a:endParaRPr lang="th-TH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</a:tr>
              <a:tr h="70008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เป็นฐานข้อมูลที่สามารถดาวน์โหลด</a:t>
                      </a:r>
                      <a:r>
                        <a:rPr lang="th-TH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</a:t>
                      </a:r>
                      <a:r>
                        <a:rPr lang="en-US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E-book </a:t>
                      </a:r>
                      <a:r>
                        <a:rPr lang="th-TH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ได้ฟรี ครอบคลุมทุกสาขาวิชา</a:t>
                      </a:r>
                      <a:endParaRPr lang="th-TH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pPr/>
              <a:t>8</a:t>
            </a:fld>
            <a:endParaRPr lang="th-TH"/>
          </a:p>
        </p:txBody>
      </p:sp>
      <p:pic>
        <p:nvPicPr>
          <p:cNvPr id="3" name="Picture 2" descr="http://library.mju.ac.th/images/logodb/ebsc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3" t="11679" r="17369" b="10584"/>
          <a:stretch/>
        </p:blipFill>
        <p:spPr bwMode="auto">
          <a:xfrm>
            <a:off x="2328862" y="2553021"/>
            <a:ext cx="1143000" cy="101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library.mju.ac.th/images/logodb/emeral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8" b="21533"/>
          <a:stretch/>
        </p:blipFill>
        <p:spPr bwMode="auto">
          <a:xfrm>
            <a:off x="1995487" y="4000598"/>
            <a:ext cx="1809750" cy="70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ibrary.mju.ac.th/images/logodb/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3" b="14963"/>
          <a:stretch/>
        </p:blipFill>
        <p:spPr bwMode="auto">
          <a:xfrm>
            <a:off x="1995487" y="5279960"/>
            <a:ext cx="1809750" cy="94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7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60194"/>
            <a:ext cx="9601196" cy="1303867"/>
          </a:xfrm>
        </p:spPr>
        <p:txBody>
          <a:bodyPr/>
          <a:lstStyle/>
          <a:p>
            <a:r>
              <a:rPr lang="th-TH" dirty="0" smtClean="0"/>
              <a:t>แนะนำฐานข้อมูลที่น่าสนใจ </a:t>
            </a:r>
            <a:r>
              <a:rPr lang="en-US" dirty="0" smtClean="0"/>
              <a:t>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th-TH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595281"/>
              </p:ext>
            </p:extLst>
          </p:nvPr>
        </p:nvGraphicFramePr>
        <p:xfrm>
          <a:off x="1295401" y="1785936"/>
          <a:ext cx="9601200" cy="444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325"/>
                <a:gridCol w="6238875"/>
              </a:tblGrid>
              <a:tr h="70008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ชื่อฐานข้อมูล</a:t>
                      </a:r>
                      <a:endParaRPr lang="th-TH" sz="2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คำอธิบาย</a:t>
                      </a:r>
                      <a:endParaRPr lang="th-TH" sz="2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</a:tr>
              <a:tr h="70008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ฐานข้อมูลวารสารทางวิชาการที่ครอบคลุมด้านอาหาร การเกษตร และสิ่งแวดล้อม</a:t>
                      </a:r>
                      <a:endParaRPr lang="th-TH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</a:tr>
              <a:tr h="70008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ฐานข้อมูลวิจัยที่ครอบคลุมทุกสาขาวิชา เป็นหนึ่งในฐานข้อมูลที่ได้รับความนิยมมากที่สุด</a:t>
                      </a:r>
                      <a:endParaRPr lang="th-TH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</a:tr>
              <a:tr h="70008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เป็นฐานข้อมูลวิจัยของสำนักงานคณะกรรมการวิจัยแห่งชาติ</a:t>
                      </a:r>
                      <a:r>
                        <a:rPr lang="th-TH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</a:t>
                      </a:r>
                      <a:r>
                        <a:rPr lang="en-US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(</a:t>
                      </a:r>
                      <a:r>
                        <a:rPr lang="th-TH" sz="2800" baseline="0" dirty="0" err="1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วช</a:t>
                      </a:r>
                      <a:r>
                        <a:rPr lang="th-TH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.</a:t>
                      </a:r>
                      <a:r>
                        <a:rPr lang="en-US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) </a:t>
                      </a:r>
                      <a:r>
                        <a:rPr lang="th-TH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เป็นแหล่งรวบรวมงานวิจัยและรายงานการวิจัยภายในประเทศ ในการดาวน์โหลด </a:t>
                      </a:r>
                      <a:r>
                        <a:rPr lang="en-US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full text </a:t>
                      </a:r>
                      <a:r>
                        <a:rPr lang="th-TH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ต้องมีการสมัครสมาชิกก่อน </a:t>
                      </a:r>
                      <a:r>
                        <a:rPr lang="en-US" sz="2800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url: </a:t>
                      </a:r>
                      <a:r>
                        <a:rPr lang="en-US" sz="3200" b="1" i="1" baseline="0" dirty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www.riclib.nrct.go.th</a:t>
                      </a:r>
                      <a:endParaRPr lang="th-TH" sz="3200" b="1" i="1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อาจารย์อภิพงศ์ ปิงยศ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C0F3-4C46-44C1-BD32-09B71BED9AC7}" type="slidenum">
              <a:rPr lang="th-TH" smtClean="0"/>
              <a:pPr/>
              <a:t>9</a:t>
            </a:fld>
            <a:endParaRPr lang="th-TH"/>
          </a:p>
        </p:txBody>
      </p:sp>
      <p:pic>
        <p:nvPicPr>
          <p:cNvPr id="2050" name="Picture 2" descr="http://library.mju.ac.th/images/logodb/journaloffoo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8" b="18248"/>
          <a:stretch/>
        </p:blipFill>
        <p:spPr bwMode="auto">
          <a:xfrm>
            <a:off x="1847849" y="2414588"/>
            <a:ext cx="2152977" cy="985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ibrary.mju.ac.th/images/logodb/scidirec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2" b="30292"/>
          <a:stretch/>
        </p:blipFill>
        <p:spPr bwMode="auto">
          <a:xfrm>
            <a:off x="2019462" y="3608064"/>
            <a:ext cx="1809750" cy="48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gital Research Information Center National Research Council of Thaila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18"/>
          <a:stretch/>
        </p:blipFill>
        <p:spPr bwMode="auto">
          <a:xfrm>
            <a:off x="2483886" y="4532636"/>
            <a:ext cx="1188002" cy="170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670</TotalTime>
  <Words>771</Words>
  <Application>Microsoft Office PowerPoint</Application>
  <PresentationFormat>Widescreen</PresentationFormat>
  <Paragraphs>84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Angsana New</vt:lpstr>
      <vt:lpstr>Arial</vt:lpstr>
      <vt:lpstr>Calibri</vt:lpstr>
      <vt:lpstr>Calibri Light</vt:lpstr>
      <vt:lpstr>Cordia New</vt:lpstr>
      <vt:lpstr>Garamond</vt:lpstr>
      <vt:lpstr>TH Niramit AS</vt:lpstr>
      <vt:lpstr>TH SarabunPSK</vt:lpstr>
      <vt:lpstr>Wingdings 2</vt:lpstr>
      <vt:lpstr>HDOfficeLightV0</vt:lpstr>
      <vt:lpstr>Organic</vt:lpstr>
      <vt:lpstr>การค้นหาข้อมูลวิจัย ครั้งที่ 1</vt:lpstr>
      <vt:lpstr>ฐานข้อมูลวิจัย</vt:lpstr>
      <vt:lpstr>ผลงานวิจัย</vt:lpstr>
      <vt:lpstr>ผลงานวิจัย (ต่อ)</vt:lpstr>
      <vt:lpstr>ฐานข้อมูลวิจัยที่แม่โจ้ซื้อลิขสิทธิ์</vt:lpstr>
      <vt:lpstr>เงื่อนไขในการเข้าใช้งานฐานข้อมูลวิจัย</vt:lpstr>
      <vt:lpstr>แนะนำฐานข้อมูลที่น่าสนใจ</vt:lpstr>
      <vt:lpstr>แนะนำฐานข้อมูลที่น่าสนใจ (ต่อ)</vt:lpstr>
      <vt:lpstr>แนะนำฐานข้อมูลที่น่าสนใจ (ต่อ)</vt:lpstr>
      <vt:lpstr>การใช้ฐานข้อมูลของ วช.</vt:lpstr>
      <vt:lpstr>การดาวน์โหลดข้อมูลวิจัยจาก วช.</vt:lpstr>
      <vt:lpstr>การดาวน์โหลดข้อมูลวิจัยจาก วช. (ต่อ)</vt:lpstr>
      <vt:lpstr>การดาวน์โหลดข้อมูลวิจัยจาก วช. (ต่อ)</vt:lpstr>
      <vt:lpstr>ข้อมูลวิจัยที่ดาวน์โหลดจาก วช.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54</cp:revision>
  <dcterms:created xsi:type="dcterms:W3CDTF">2015-03-26T09:24:34Z</dcterms:created>
  <dcterms:modified xsi:type="dcterms:W3CDTF">2015-09-17T12:35:29Z</dcterms:modified>
</cp:coreProperties>
</file>