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2" r:id="rId6"/>
    <p:sldId id="263" r:id="rId7"/>
    <p:sldId id="273" r:id="rId8"/>
    <p:sldId id="264" r:id="rId9"/>
    <p:sldId id="265" r:id="rId10"/>
    <p:sldId id="282" r:id="rId11"/>
    <p:sldId id="266" r:id="rId12"/>
    <p:sldId id="281" r:id="rId13"/>
    <p:sldId id="283" r:id="rId14"/>
    <p:sldId id="274" r:id="rId15"/>
    <p:sldId id="285" r:id="rId16"/>
    <p:sldId id="286" r:id="rId17"/>
    <p:sldId id="268" r:id="rId18"/>
    <p:sldId id="276" r:id="rId19"/>
    <p:sldId id="275" r:id="rId20"/>
    <p:sldId id="269" r:id="rId21"/>
    <p:sldId id="270" r:id="rId22"/>
    <p:sldId id="271" r:id="rId23"/>
  </p:sldIdLst>
  <p:sldSz cx="12192000" cy="6858000"/>
  <p:notesSz cx="7102475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4660"/>
  </p:normalViewPr>
  <p:slideViewPr>
    <p:cSldViewPr>
      <p:cViewPr varScale="1">
        <p:scale>
          <a:sx n="67" d="100"/>
          <a:sy n="67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7A40EA9-4A51-4EE2-A851-F0DB9FD83D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824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8CBD5-D0CD-4678-9D58-870B28A95CBC}" type="slidenum">
              <a:rPr lang="en-US" smtClean="0"/>
              <a:pPr/>
              <a:t>1</a:t>
            </a:fld>
            <a:endParaRPr lang="th-TH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865505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8C340-4CD6-4AB4-8C5B-0B6758D301E4}" type="slidenum">
              <a:rPr lang="en-US" smtClean="0"/>
              <a:pPr/>
              <a:t>11</a:t>
            </a:fld>
            <a:endParaRPr lang="th-TH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997248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329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9B5AC-E4A9-4FE5-83A8-6F41989E1783}" type="slidenum">
              <a:rPr lang="en-US" smtClean="0"/>
              <a:pPr/>
              <a:t>17</a:t>
            </a:fld>
            <a:endParaRPr lang="th-TH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554507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8939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7781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7A5FC-202C-42D8-AEDA-A97CB5DBC86F}" type="slidenum">
              <a:rPr lang="en-US" smtClean="0"/>
              <a:pPr/>
              <a:t>20</a:t>
            </a:fld>
            <a:endParaRPr lang="th-TH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128096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421672-15F2-4C98-8810-5CB128BFF991}" type="slidenum">
              <a:rPr lang="en-US" smtClean="0"/>
              <a:pPr/>
              <a:t>21</a:t>
            </a:fld>
            <a:endParaRPr lang="th-TH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026771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3661F-FCB5-4774-8A12-743DF34AFA61}" type="slidenum">
              <a:rPr lang="en-US" smtClean="0"/>
              <a:pPr/>
              <a:t>22</a:t>
            </a:fld>
            <a:endParaRPr lang="th-TH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65575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F4DB0-D3E7-46A9-98CC-2F75A51C45EA}" type="slidenum">
              <a:rPr lang="en-US" smtClean="0"/>
              <a:pPr/>
              <a:t>2</a:t>
            </a:fld>
            <a:endParaRPr lang="th-TH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75229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45265-D49A-41FF-A8B2-9682F4BF283D}" type="slidenum">
              <a:rPr lang="en-US" smtClean="0"/>
              <a:pPr/>
              <a:t>3</a:t>
            </a:fld>
            <a:endParaRPr lang="th-TH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76317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2BAE8-0E70-4DFE-8838-7B47D85DCF1A}" type="slidenum">
              <a:rPr lang="en-US" smtClean="0"/>
              <a:pPr/>
              <a:t>4</a:t>
            </a:fld>
            <a:endParaRPr lang="th-TH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16341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2AD2A-7B60-438D-A9CF-98E92AB46509}" type="slidenum">
              <a:rPr lang="en-US" smtClean="0"/>
              <a:pPr/>
              <a:t>5</a:t>
            </a:fld>
            <a:endParaRPr lang="th-TH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82084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2E942-761E-4DB2-B345-17A8E7F566C3}" type="slidenum">
              <a:rPr lang="en-US" smtClean="0"/>
              <a:pPr/>
              <a:t>6</a:t>
            </a:fld>
            <a:endParaRPr lang="th-TH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426433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418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32E8F-4171-4A85-BF59-4895A0522403}" type="slidenum">
              <a:rPr lang="en-US" smtClean="0"/>
              <a:pPr/>
              <a:t>8</a:t>
            </a:fld>
            <a:endParaRPr lang="th-TH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81852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C3658-737E-4A61-83A3-3583C160B777}" type="slidenum">
              <a:rPr lang="en-US" smtClean="0"/>
              <a:pPr/>
              <a:t>9</a:t>
            </a:fld>
            <a:endParaRPr lang="th-TH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77761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115824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75184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7600" y="1443038"/>
            <a:ext cx="9448800" cy="1600200"/>
          </a:xfrm>
        </p:spPr>
        <p:txBody>
          <a:bodyPr anchor="ctr"/>
          <a:lstStyle>
            <a:lvl1pPr>
              <a:defRPr sz="4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r>
              <a:rPr lang="th-TH" dirty="0" err="1" smtClean="0"/>
              <a:t>ศท</a:t>
            </a:r>
            <a:r>
              <a:rPr lang="th-TH" dirty="0" smtClean="0"/>
              <a:t>014 การสืบค้นสารนิเทศเพื่อการศึกษา</a:t>
            </a:r>
            <a:endParaRPr lang="th-TH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fld id="{D9B4E0C1-1CEA-424C-A5C1-7909B1DA95DA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C8D9-1DDA-43AE-8EE0-E32531E216A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1752" y="96838"/>
            <a:ext cx="2559049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2484" y="96838"/>
            <a:ext cx="7476067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0ED0-D1DA-45CE-9FCE-B0D6DB2462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32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r>
              <a:rPr lang="th-TH" dirty="0" err="1" smtClean="0"/>
              <a:t>ศท</a:t>
            </a:r>
            <a:r>
              <a:rPr lang="th-TH" dirty="0" smtClean="0"/>
              <a:t>014 การสืบค้นสารนิเทศเพื่อการศึกษา</a:t>
            </a:r>
            <a:endParaRPr lang="th-TH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fld id="{DC2C4B65-FF8C-4640-8BA9-6066358542A1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C8D6-CF86-4E87-8D4B-32470843DA9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ADDB-899B-4CB1-A88A-EAD4E70B34D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9F8C-34CA-4236-A12C-DE38EA6969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D8C6-88CE-41B1-ADE1-ACB752FEE2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B168-9328-490C-9C3E-7DB8450BF9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D5AC-83E7-4BA6-A203-91A757F4EB3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3F15-09D1-46E9-8EAF-816BBDFAABF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377950"/>
            <a:ext cx="28448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930400" y="1377950"/>
            <a:ext cx="9652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42485" y="96839"/>
            <a:ext cx="9544049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dirty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768" y="1981200"/>
            <a:ext cx="1021503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15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r>
              <a:rPr lang="th-TH" smtClean="0"/>
              <a:t>ศท014 การสืบค้นสารนิเทศเพื่อการศึกษา</a:t>
            </a:r>
            <a:endParaRPr lang="th-TH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fld id="{FF34A2E6-5AFA-467C-80DF-43BB7F860EC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6153" name="Freeform 9"/>
          <p:cNvSpPr>
            <a:spLocks noChangeArrowheads="1"/>
          </p:cNvSpPr>
          <p:nvPr/>
        </p:nvSpPr>
        <p:spPr bwMode="auto">
          <a:xfrm>
            <a:off x="1117600" y="561975"/>
            <a:ext cx="2032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154" name="Freeform 10"/>
          <p:cNvSpPr>
            <a:spLocks noChangeArrowheads="1"/>
          </p:cNvSpPr>
          <p:nvPr/>
        </p:nvSpPr>
        <p:spPr bwMode="auto">
          <a:xfrm>
            <a:off x="11017251" y="269875"/>
            <a:ext cx="2032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6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32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4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mp"/><Relationship Id="rId4" Type="http://schemas.openxmlformats.org/officeDocument/2006/relationships/image" Target="../media/image13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415480" y="1412875"/>
            <a:ext cx="828092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7200" b="1" dirty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</a:t>
            </a:r>
            <a:r>
              <a:rPr lang="th-TH" sz="7200" b="1" dirty="0" smtClean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สืบค้นเบื้องต้นโดยใช้ </a:t>
            </a:r>
            <a:r>
              <a:rPr lang="en-US" sz="7200" b="1" dirty="0" smtClean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</a:t>
            </a:r>
            <a:r>
              <a:rPr lang="th-TH" sz="7200" b="1" dirty="0" smtClean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7200" b="1" dirty="0">
              <a:solidFill>
                <a:srgbClr val="CC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3543" r="25194" b="19281"/>
          <a:stretch/>
        </p:blipFill>
        <p:spPr>
          <a:xfrm>
            <a:off x="3935760" y="3140075"/>
            <a:ext cx="6048672" cy="33345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  <p:pic>
        <p:nvPicPr>
          <p:cNvPr id="4" name="Picture 3" descr="10*20-15 = - Google Search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37037" b="27950"/>
          <a:stretch/>
        </p:blipFill>
        <p:spPr>
          <a:xfrm>
            <a:off x="1847528" y="404664"/>
            <a:ext cx="7560840" cy="574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0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  <p:pic>
        <p:nvPicPr>
          <p:cNvPr id="4" name="Picture 3" descr="10 mile in km - Google Search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38658" b="46851"/>
          <a:stretch/>
        </p:blipFill>
        <p:spPr>
          <a:xfrm>
            <a:off x="1652015" y="692696"/>
            <a:ext cx="917547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  <p:pic>
        <p:nvPicPr>
          <p:cNvPr id="4" name="Picture 3" descr="10 pound in kg - Google Search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r="39468" b="43701"/>
          <a:stretch/>
        </p:blipFill>
        <p:spPr>
          <a:xfrm>
            <a:off x="1652015" y="620688"/>
            <a:ext cx="8966813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  <p:pic>
        <p:nvPicPr>
          <p:cNvPr id="4" name="Picture 3" descr="360 megabyte in gigabyte - Google Search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37037" b="45800"/>
          <a:stretch/>
        </p:blipFill>
        <p:spPr>
          <a:xfrm>
            <a:off x="1652015" y="692696"/>
            <a:ext cx="8927131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0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75520" y="1981200"/>
            <a:ext cx="92890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ถามอัตราแลกเปลี่ยนเงินตราจากต่างประเทศ 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	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เช่น หากต้องการทราบว่า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100$ 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เท่ากับกี่บาทไทย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100 US dollar in</a:t>
            </a:r>
            <a:r>
              <a:rPr lang="th-TH" sz="3200" i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i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Thai baht</a:t>
            </a:r>
            <a:r>
              <a:rPr lang="th-TH" sz="3200" i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หรือหากต้องทราบอัตราการแลกเปลี่ยนเงิน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US dollar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 และเงินบาทไทย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currency </a:t>
            </a:r>
            <a:r>
              <a:rPr lang="en-US" sz="3200" i="1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en-US" sz="3200" i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USD in </a:t>
            </a:r>
            <a:r>
              <a:rPr lang="en-US" sz="3200" i="1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Thai </a:t>
            </a:r>
            <a:r>
              <a:rPr lang="en-US" sz="3200" i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baht</a:t>
            </a:r>
            <a:endParaRPr lang="th-TH" sz="3200" i="1" dirty="0">
              <a:latin typeface="Tahoma" pitchFamily="34" charset="0"/>
              <a:cs typeface="Tahoma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300" dirty="0">
              <a:latin typeface="Tahoma" pitchFamily="34" charset="0"/>
              <a:cs typeface="Tahoma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th-TH" sz="2300" dirty="0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351088" y="692151"/>
            <a:ext cx="3122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การแปลงอัตราเงิน</a:t>
            </a:r>
            <a:endParaRPr lang="th-TH" sz="28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  <p:pic>
        <p:nvPicPr>
          <p:cNvPr id="7" name="Picture 6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8328248" y="259847"/>
            <a:ext cx="2376264" cy="1188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  <p:pic>
        <p:nvPicPr>
          <p:cNvPr id="4" name="Picture 3" descr="100 us dollar in thai baht - Google Search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r="39468" b="38451"/>
          <a:stretch/>
        </p:blipFill>
        <p:spPr>
          <a:xfrm>
            <a:off x="1652016" y="692696"/>
            <a:ext cx="8116392" cy="532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  <p:pic>
        <p:nvPicPr>
          <p:cNvPr id="4" name="Picture 3" descr="currency of usd in thai baht - Google Search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r="37847" b="38451"/>
          <a:stretch/>
        </p:blipFill>
        <p:spPr>
          <a:xfrm>
            <a:off x="1652016" y="692695"/>
            <a:ext cx="8404424" cy="536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0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15480" y="1981200"/>
            <a:ext cx="97930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2300" dirty="0">
                <a:latin typeface="Tahoma" pitchFamily="34" charset="0"/>
                <a:cs typeface="Tahoma" pitchFamily="34" charset="0"/>
              </a:rPr>
              <a:t>ถามความหมาย ศัพท์เฉพาะหรือคำจำกัดความของคำศัพท์ </a:t>
            </a:r>
            <a:r>
              <a:rPr lang="en-US" sz="2300" dirty="0">
                <a:latin typeface="Tahoma" pitchFamily="34" charset="0"/>
                <a:cs typeface="Tahoma" pitchFamily="34" charset="0"/>
              </a:rPr>
              <a:t>(definition) </a:t>
            </a:r>
            <a:r>
              <a:rPr lang="th-TH" sz="2300" dirty="0">
                <a:latin typeface="Tahoma" pitchFamily="34" charset="0"/>
                <a:cs typeface="Tahoma" pitchFamily="34" charset="0"/>
              </a:rPr>
              <a:t>ใช้คำว่า </a:t>
            </a:r>
            <a:r>
              <a:rPr lang="en-US" sz="23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define: </a:t>
            </a:r>
            <a:r>
              <a:rPr lang="en-US" sz="23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&lt;</a:t>
            </a:r>
            <a:r>
              <a:rPr lang="th-TH" sz="23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คำค้น</a:t>
            </a:r>
            <a:r>
              <a:rPr lang="en-US" sz="23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&gt;</a:t>
            </a:r>
            <a:r>
              <a:rPr lang="en-US" sz="2300" dirty="0">
                <a:latin typeface="Tahoma" pitchFamily="34" charset="0"/>
                <a:cs typeface="Tahoma" pitchFamily="34" charset="0"/>
              </a:rPr>
              <a:t> </a:t>
            </a:r>
            <a:endParaRPr lang="th-TH" sz="2300" dirty="0">
              <a:latin typeface="Tahoma" pitchFamily="34" charset="0"/>
              <a:cs typeface="Tahoma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th-TH" sz="2300" dirty="0" smtClean="0">
                <a:latin typeface="Tahoma" pitchFamily="34" charset="0"/>
                <a:cs typeface="Tahoma" pitchFamily="34" charset="0"/>
              </a:rPr>
              <a:t>ตัวอย่างเช่น ต้องการค้นหาคำจำกัดความของคำว่า 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Nanotechnology</a:t>
            </a:r>
            <a:r>
              <a:rPr lang="th-TH" sz="23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300" i="1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en-US" sz="2300" i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efine: nanotechnology</a:t>
            </a:r>
            <a:endParaRPr lang="en-US" sz="2300" i="1" dirty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351088" y="692151"/>
            <a:ext cx="3953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การค้นหาคำจำกัดความ</a:t>
            </a:r>
            <a:endParaRPr lang="th-TH" sz="28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  <p:pic>
        <p:nvPicPr>
          <p:cNvPr id="7" name="Picture 6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8328248" y="259847"/>
            <a:ext cx="2376264" cy="1188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  <p:pic>
        <p:nvPicPr>
          <p:cNvPr id="5" name="Picture 4" descr="define nanotechnology - Google Search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37037" b="20600"/>
          <a:stretch/>
        </p:blipFill>
        <p:spPr>
          <a:xfrm>
            <a:off x="2351584" y="332655"/>
            <a:ext cx="7128792" cy="605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473326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2300" dirty="0">
                <a:latin typeface="Tahoma" pitchFamily="34" charset="0"/>
                <a:cs typeface="Tahoma" pitchFamily="34" charset="0"/>
              </a:rPr>
              <a:t>การค้นหาข้อมูลจากไฟล์ชนิดอื่นๆ </a:t>
            </a:r>
            <a:r>
              <a:rPr lang="en-US" sz="2300" dirty="0">
                <a:latin typeface="Tahoma" pitchFamily="34" charset="0"/>
                <a:cs typeface="Tahoma" pitchFamily="34" charset="0"/>
              </a:rPr>
              <a:t>(file type) </a:t>
            </a:r>
            <a:r>
              <a:rPr lang="th-TH" sz="2300" dirty="0" smtClean="0">
                <a:latin typeface="Tahoma" pitchFamily="34" charset="0"/>
                <a:cs typeface="Tahoma" pitchFamily="34" charset="0"/>
              </a:rPr>
              <a:t> เช่น </a:t>
            </a:r>
            <a:r>
              <a:rPr lang="en-US" sz="2300" dirty="0">
                <a:latin typeface="Tahoma" pitchFamily="34" charset="0"/>
                <a:cs typeface="Tahoma" pitchFamily="34" charset="0"/>
              </a:rPr>
              <a:t>pdf, </a:t>
            </a:r>
            <a:r>
              <a:rPr lang="en-US" sz="2300" dirty="0" err="1">
                <a:latin typeface="Tahoma" pitchFamily="34" charset="0"/>
                <a:cs typeface="Tahoma" pitchFamily="34" charset="0"/>
              </a:rPr>
              <a:t>ppt</a:t>
            </a:r>
            <a:r>
              <a:rPr lang="en-US" sz="23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300" dirty="0" err="1">
                <a:latin typeface="Tahoma" pitchFamily="34" charset="0"/>
                <a:cs typeface="Tahoma" pitchFamily="34" charset="0"/>
              </a:rPr>
              <a:t>xls</a:t>
            </a:r>
            <a:r>
              <a:rPr lang="en-US" sz="2300" dirty="0">
                <a:latin typeface="Tahoma" pitchFamily="34" charset="0"/>
                <a:cs typeface="Tahoma" pitchFamily="34" charset="0"/>
              </a:rPr>
              <a:t>, doc, </a:t>
            </a:r>
            <a:r>
              <a:rPr lang="th-TH" sz="2300" dirty="0" smtClean="0">
                <a:latin typeface="Tahoma" pitchFamily="34" charset="0"/>
                <a:cs typeface="Tahoma" pitchFamily="34" charset="0"/>
              </a:rPr>
              <a:t>ให้</a:t>
            </a:r>
            <a:r>
              <a:rPr lang="th-TH" sz="2300" dirty="0">
                <a:latin typeface="Tahoma" pitchFamily="34" charset="0"/>
                <a:cs typeface="Tahoma" pitchFamily="34" charset="0"/>
              </a:rPr>
              <a:t>ใช้ </a:t>
            </a:r>
            <a:r>
              <a:rPr lang="th-TH" sz="23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filetype</a:t>
            </a:r>
            <a:r>
              <a:rPr lang="th-TH" sz="23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:[</a:t>
            </a:r>
            <a:r>
              <a:rPr lang="th-TH" sz="23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extension</a:t>
            </a:r>
            <a:r>
              <a:rPr lang="en-US" sz="23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]</a:t>
            </a:r>
            <a:r>
              <a:rPr lang="th-TH" sz="2300" dirty="0">
                <a:latin typeface="Tahoma" pitchFamily="34" charset="0"/>
                <a:cs typeface="Tahoma" pitchFamily="34" charset="0"/>
              </a:rPr>
              <a:t> ตัวอย่างเช่น </a:t>
            </a:r>
            <a:r>
              <a:rPr lang="en-US" sz="2300" dirty="0">
                <a:latin typeface="Tahoma" pitchFamily="34" charset="0"/>
                <a:cs typeface="Tahoma" pitchFamily="34" charset="0"/>
              </a:rPr>
              <a:t>  	</a:t>
            </a:r>
          </a:p>
          <a:p>
            <a:pPr marL="889000" lvl="1" indent="-439738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000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2000" i="1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2300" i="1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พ.ร.บ.คอมพิวเตอร์</a:t>
            </a:r>
            <a:r>
              <a:rPr lang="en-US" sz="2300" i="1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300" i="1" dirty="0" err="1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filetype:pdf</a:t>
            </a:r>
            <a:endParaRPr lang="en-US" sz="2300" i="1" dirty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300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473326" y="481013"/>
            <a:ext cx="3098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การค้นหาไฟล์</a:t>
            </a:r>
            <a:endParaRPr lang="th-TH" sz="36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  <p:pic>
        <p:nvPicPr>
          <p:cNvPr id="7" name="Picture 6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8328248" y="259847"/>
            <a:ext cx="2376264" cy="1188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55440" y="1981200"/>
            <a:ext cx="10225136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2800" dirty="0" err="1">
                <a:latin typeface="AngsanaUPC" pitchFamily="18" charset="-34"/>
                <a:cs typeface="AngsanaUPC" pitchFamily="18" charset="-34"/>
              </a:rPr>
              <a:t>Google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 – ทำการค้นหาข้อมูลจากเว็บไซต์ต่างๆ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ได้เป็น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จำนวนมาก และยังสามารถค้นหารูปภาพ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(image)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หรือวีดีโอได้ด้วย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เทคนิคในการสืบค้น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ให้เลือกใช้คำค้นที่</a:t>
            </a:r>
            <a:r>
              <a:rPr lang="th-TH" sz="28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จำเพาะเจาะจง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 และมีความหมายตรงกับข้อมูลที่ต้องการให้มากที่สุด 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2800" dirty="0">
                <a:latin typeface="AngsanaUPC" pitchFamily="18" charset="-34"/>
                <a:cs typeface="AngsanaUPC" pitchFamily="18" charset="-34"/>
              </a:rPr>
              <a:t>อาจใช้คำเดียว หรือหลายๆ คำก็ได้ เช่น </a:t>
            </a:r>
            <a:r>
              <a:rPr lang="en-US" sz="2800" dirty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bomb</a:t>
            </a:r>
            <a:r>
              <a:rPr lang="en-US" sz="2800" dirty="0" smtClean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in </a:t>
            </a:r>
            <a:r>
              <a:rPr lang="en-US" sz="2800" dirty="0" smtClean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Bangkok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โปรแกรมจะทำการค้นทุกคำ และเชื่อมด้วย </a:t>
            </a:r>
            <a:r>
              <a:rPr lang="en-US" sz="28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AND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โดยอัตโนมัติ)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การค้นคำในภาษาอังกฤษ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จะพิมพ์</a:t>
            </a:r>
            <a:r>
              <a:rPr lang="th-TH" sz="28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อักษรตัวใหญ่หรือเล็ก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ก็ได้ มีความหมายเท่ากัน 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2800" dirty="0">
                <a:latin typeface="AngsanaUPC" pitchFamily="18" charset="-34"/>
                <a:cs typeface="AngsanaUPC" pitchFamily="18" charset="-34"/>
              </a:rPr>
              <a:t>โปรแกรมจะ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ไม่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ค่อย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สนใจ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คำ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ประเภท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common word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เช่น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a, an,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the, in, on, of, under, at, to</a:t>
            </a:r>
            <a:endParaRPr lang="th-TH" sz="2800" dirty="0">
              <a:solidFill>
                <a:srgbClr val="FF33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351089" y="692151"/>
            <a:ext cx="48413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หลักการค้นหา </a:t>
            </a:r>
            <a:r>
              <a:rPr lang="en-US" sz="4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Google </a:t>
            </a:r>
            <a:r>
              <a:rPr lang="th-TH" sz="4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พื้นฐาน</a:t>
            </a:r>
            <a:endParaRPr lang="th-TH" sz="4400" b="1" dirty="0">
              <a:solidFill>
                <a:srgbClr val="0000F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  <p:pic>
        <p:nvPicPr>
          <p:cNvPr id="7" name="Picture 6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7680176" y="-64380"/>
            <a:ext cx="3024336" cy="15130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20</a:t>
            </a:fld>
            <a:endParaRPr lang="th-TH"/>
          </a:p>
        </p:txBody>
      </p:sp>
      <p:pic>
        <p:nvPicPr>
          <p:cNvPr id="4" name="Picture 3" descr="พ.ร.บ.คอมพิวเตอร์ filetype:pdf - Google Search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38658" b="25850"/>
          <a:stretch/>
        </p:blipFill>
        <p:spPr>
          <a:xfrm>
            <a:off x="1949474" y="332655"/>
            <a:ext cx="7242870" cy="583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59496" y="678241"/>
            <a:ext cx="77925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การใช้ระบบแปลภาษา </a:t>
            </a:r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Google Translate</a:t>
            </a:r>
            <a:endParaRPr lang="th-TH" sz="3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  <p:pic>
        <p:nvPicPr>
          <p:cNvPr id="4" name="Picture 3" descr="พ.ร.บ.คอมพิวเตอร์ filetype:pdf - Google Search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r="3010" b="43700"/>
          <a:stretch/>
        </p:blipFill>
        <p:spPr>
          <a:xfrm>
            <a:off x="551384" y="1988840"/>
            <a:ext cx="862044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7824192" y="191683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7609754" y="4714875"/>
            <a:ext cx="72144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/>
          <p:cNvGrpSpPr/>
          <p:nvPr/>
        </p:nvGrpSpPr>
        <p:grpSpPr>
          <a:xfrm>
            <a:off x="9171832" y="1916832"/>
            <a:ext cx="2900832" cy="2088232"/>
            <a:chOff x="9171832" y="1916832"/>
            <a:chExt cx="2900832" cy="2088232"/>
          </a:xfrm>
        </p:grpSpPr>
        <p:sp>
          <p:nvSpPr>
            <p:cNvPr id="9" name="Rectangular Callout 8"/>
            <p:cNvSpPr/>
            <p:nvPr/>
          </p:nvSpPr>
          <p:spPr>
            <a:xfrm>
              <a:off x="9171832" y="1916832"/>
              <a:ext cx="2900832" cy="2088232"/>
            </a:xfrm>
            <a:prstGeom prst="wedgeRectCallout">
              <a:avLst>
                <a:gd name="adj1" fmla="val -87913"/>
                <a:gd name="adj2" fmla="val 9123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" name="Picture 13" descr="พ.ร.บ.คอมพิวเตอร์ filetype:pdf - Google Search - Google Chrome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54" t="14300" r="5441" b="63650"/>
            <a:stretch/>
          </p:blipFill>
          <p:spPr>
            <a:xfrm>
              <a:off x="9352014" y="1988840"/>
              <a:ext cx="2598493" cy="18189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Oval 17"/>
          <p:cNvSpPr/>
          <p:nvPr/>
        </p:nvSpPr>
        <p:spPr>
          <a:xfrm>
            <a:off x="9489674" y="2151162"/>
            <a:ext cx="1090160" cy="109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 descr="Google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9574243" y="233543"/>
            <a:ext cx="2376264" cy="1188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  <p:pic>
        <p:nvPicPr>
          <p:cNvPr id="4" name="Picture 3" descr="Google Translat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56300"/>
          <a:stretch/>
        </p:blipFill>
        <p:spPr>
          <a:xfrm>
            <a:off x="623392" y="2060848"/>
            <a:ext cx="1119225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1199456" y="5013374"/>
            <a:ext cx="2348560" cy="1224136"/>
          </a:xfrm>
          <a:prstGeom prst="wedgeRectCallout">
            <a:avLst>
              <a:gd name="adj1" fmla="val -44894"/>
              <a:gd name="adj2" fmla="val -12585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</a:rPr>
              <a:t>ฟังเสียงภาษาต้นฉบับ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464152" y="5013374"/>
            <a:ext cx="2592288" cy="1224136"/>
          </a:xfrm>
          <a:prstGeom prst="wedgeRectCallout">
            <a:avLst>
              <a:gd name="adj1" fmla="val -61928"/>
              <a:gd name="adj2" fmla="val -12352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</a:rPr>
              <a:t>ฟังเสียงภาษาที่แปลแล้ว</a:t>
            </a:r>
            <a:endParaRPr lang="th-TH" sz="2800" dirty="0">
              <a:solidFill>
                <a:schemeClr val="tx1"/>
              </a:solidFill>
            </a:endParaRPr>
          </a:p>
        </p:txBody>
      </p:sp>
      <p:pic>
        <p:nvPicPr>
          <p:cNvPr id="8" name="Picture 7" descr="Google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8328248" y="259847"/>
            <a:ext cx="2376264" cy="1188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1424" y="1663680"/>
            <a:ext cx="10657184" cy="45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3200" dirty="0">
                <a:latin typeface="AngsanaUPC" pitchFamily="18" charset="-34"/>
                <a:cs typeface="AngsanaUPC" pitchFamily="18" charset="-34"/>
              </a:rPr>
              <a:t>อาจบังคับการค้นเป็นวลี โดยการใส่</a:t>
            </a:r>
            <a:r>
              <a:rPr lang="th-TH" sz="32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เครื่องหมายคำพูด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 คร่อม เช่น </a:t>
            </a:r>
            <a:r>
              <a:rPr lang="en-US" sz="3200" dirty="0" smtClean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“</a:t>
            </a:r>
            <a:r>
              <a:rPr lang="en-US" sz="3200" dirty="0" smtClean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The lord of the ring the return of the king</a:t>
            </a:r>
            <a:r>
              <a:rPr lang="en-US" sz="3200" dirty="0" smtClean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”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จะได้ผลการค้นหาที่เฉพาะเจาะจงมากกว่าการค้นหาแบบปกติมาก เพราะการใส่เครื่องหมายคำพูดหมายความว่าเว็บไซต์ที่ทำการค้นหาจะต้องมีคำเหล่านี้ทุกคำ และต้องเรียงลำดับคำตามคำที่ค้นหาด้วย</a:t>
            </a:r>
            <a:endParaRPr lang="en-US" sz="3200" dirty="0">
              <a:solidFill>
                <a:srgbClr val="FF3300"/>
              </a:solidFill>
              <a:latin typeface="AngsanaUPC" pitchFamily="18" charset="-34"/>
              <a:cs typeface="AngsanaUPC" pitchFamily="18" charset="-34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dirty="0">
                <a:latin typeface="AngsanaUPC" pitchFamily="18" charset="-34"/>
                <a:cs typeface="AngsanaUPC" pitchFamily="18" charset="-34"/>
              </a:rPr>
              <a:t>Google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ใช้ 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stemming technology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ในการค้นคำอื่นๆ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ที่มีความหมายใกล้เคียง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กันกับคำที่พิมพ์เข้าไป เช่น ถ้าค้นคำว่า </a:t>
            </a:r>
            <a:r>
              <a:rPr lang="en-US" sz="3200" dirty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dietary foods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จะได้ผลการค้นที่ใช้คำว่า </a:t>
            </a:r>
            <a:r>
              <a:rPr lang="en-US" sz="3200" dirty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diet, diets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3200" dirty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food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ด้วยเช่นกัน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3200" dirty="0">
                <a:latin typeface="AngsanaUPC" pitchFamily="18" charset="-34"/>
                <a:cs typeface="AngsanaUPC" pitchFamily="18" charset="-34"/>
              </a:rPr>
              <a:t>ถ้าไม่ต้องการให้คำใด ให้ใส่เครื่องหมาย </a:t>
            </a:r>
            <a:r>
              <a:rPr lang="en-US" sz="3200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– (</a:t>
            </a:r>
            <a:r>
              <a:rPr lang="th-TH" sz="3200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ลบ</a:t>
            </a:r>
            <a:r>
              <a:rPr lang="en-US" sz="3200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32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นำหน้า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คำนั้น เช่น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ต้องการหาคำว่า </a:t>
            </a:r>
            <a:r>
              <a:rPr lang="en-US" sz="32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virus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ที่เป็นเชื้อ</a:t>
            </a:r>
            <a:r>
              <a:rPr lang="th-TH" sz="3200" dirty="0" err="1" smtClean="0">
                <a:latin typeface="AngsanaUPC" pitchFamily="18" charset="-34"/>
                <a:cs typeface="AngsanaUPC" pitchFamily="18" charset="-34"/>
              </a:rPr>
              <a:t>ไวรัส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ไม่ใช่</a:t>
            </a:r>
            <a:r>
              <a:rPr lang="th-TH" sz="3200" dirty="0" err="1" smtClean="0">
                <a:latin typeface="AngsanaUPC" pitchFamily="18" charset="-34"/>
                <a:cs typeface="AngsanaUPC" pitchFamily="18" charset="-34"/>
              </a:rPr>
              <a:t>ไวรัส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คอมพิวเตอร์ ให้ค้นหาว่า </a:t>
            </a:r>
            <a:r>
              <a:rPr lang="en-US" sz="3200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visus</a:t>
            </a:r>
            <a:r>
              <a:rPr lang="en-US" sz="32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-computer</a:t>
            </a:r>
            <a:endParaRPr lang="th-TH" sz="32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631504" y="692151"/>
            <a:ext cx="59046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หลักการค้นหา </a:t>
            </a:r>
            <a:r>
              <a:rPr lang="en-US" sz="4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Google </a:t>
            </a:r>
            <a:r>
              <a:rPr lang="th-TH" sz="4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พื้นฐาน </a:t>
            </a:r>
            <a:r>
              <a:rPr lang="en-US" sz="4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(2)</a:t>
            </a:r>
            <a:endParaRPr lang="th-TH" sz="4400" b="1" dirty="0">
              <a:solidFill>
                <a:srgbClr val="0000F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  <p:pic>
        <p:nvPicPr>
          <p:cNvPr id="7" name="Picture 6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7680176" y="-64380"/>
            <a:ext cx="3024336" cy="15130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43472" y="1981200"/>
            <a:ext cx="96490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3600" dirty="0">
                <a:latin typeface="AngsanaUPC" pitchFamily="18" charset="-34"/>
                <a:cs typeface="AngsanaUPC" pitchFamily="18" charset="-34"/>
              </a:rPr>
              <a:t>นอกจากการค้นแบบ </a:t>
            </a:r>
            <a:r>
              <a:rPr lang="en-US" sz="36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Basic Search</a:t>
            </a:r>
            <a:r>
              <a:rPr lang="en-US" sz="3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แล้ว อาจเลือกใช้ </a:t>
            </a:r>
            <a:r>
              <a:rPr lang="en-US" sz="36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Advanced Search</a:t>
            </a:r>
            <a:r>
              <a:rPr lang="en-US" sz="3600" dirty="0"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ค้นหาอย่างละเอียด)</a:t>
            </a:r>
            <a:r>
              <a:rPr lang="en-US" sz="3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เพื่อช่วยให้การค้นเป็นไปอย่างมีประสิทธิภาพมากขึ้น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3600" dirty="0">
                <a:latin typeface="AngsanaUPC" pitchFamily="18" charset="-34"/>
                <a:cs typeface="AngsanaUPC" pitchFamily="18" charset="-34"/>
              </a:rPr>
              <a:t>ในกรณีที่ต้องการให้ค้นคำใดคำหนึ่งก็ได้ ให้ใช้ </a:t>
            </a:r>
            <a:r>
              <a:rPr lang="en-US" sz="36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OR</a:t>
            </a:r>
            <a:r>
              <a:rPr lang="en-US" sz="3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เชื่อมคำ (พิมพ์ด้วยอักษรตัวใหญ่) เช่น 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600" dirty="0">
                <a:latin typeface="AngsanaUPC" pitchFamily="18" charset="-34"/>
                <a:cs typeface="AngsanaUPC" pitchFamily="18" charset="-34"/>
              </a:rPr>
              <a:t>     </a:t>
            </a:r>
            <a:r>
              <a:rPr lang="en-US" sz="3600" dirty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“travel guide” </a:t>
            </a:r>
            <a:r>
              <a:rPr lang="en-US" sz="3600" dirty="0" err="1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hongkong</a:t>
            </a:r>
            <a:r>
              <a:rPr lang="en-US" sz="3600" dirty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 OR </a:t>
            </a:r>
            <a:r>
              <a:rPr lang="en-US" sz="3600" dirty="0" err="1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singapore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559496" y="692150"/>
            <a:ext cx="5328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หลักการค้นหา </a:t>
            </a:r>
            <a:r>
              <a:rPr lang="en-US" sz="4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Google </a:t>
            </a:r>
            <a:r>
              <a:rPr lang="th-TH" sz="4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พื้นฐาน </a:t>
            </a:r>
            <a:r>
              <a:rPr lang="en-US" sz="4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(3)</a:t>
            </a:r>
            <a:endParaRPr lang="th-TH" sz="4400" b="1" dirty="0">
              <a:solidFill>
                <a:srgbClr val="0000F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  <p:pic>
        <p:nvPicPr>
          <p:cNvPr id="7" name="Picture 6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7680176" y="-64380"/>
            <a:ext cx="3024336" cy="15130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992313" y="1557338"/>
            <a:ext cx="8208962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3600" dirty="0">
                <a:latin typeface="AngsanaUPC" pitchFamily="18" charset="-34"/>
                <a:cs typeface="AngsanaUPC" pitchFamily="18" charset="-34"/>
              </a:rPr>
              <a:t>การระบุให้ค้นเฉพาะภายใน</a:t>
            </a:r>
            <a:r>
              <a:rPr lang="en-US" sz="3600" dirty="0">
                <a:latin typeface="AngsanaUPC" pitchFamily="18" charset="-34"/>
                <a:cs typeface="AngsanaUPC" pitchFamily="18" charset="-34"/>
              </a:rPr>
              <a:t> domain 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ที่ต้องการเท่านั้น ให้ใช้ </a:t>
            </a:r>
            <a:r>
              <a:rPr lang="en-US" sz="36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site:&lt;domain name&gt;</a:t>
            </a:r>
            <a:r>
              <a:rPr lang="th-TH" sz="36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sz="36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เช่น ต้องการค้นหา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สาขาวิชาเทคโนโลยีการผลิตพืชมหาวิทยาลัย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แม่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โจ้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แพร่ 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sz="36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6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เทคโนโลยีการผลิตพืช </a:t>
            </a:r>
            <a:r>
              <a:rPr lang="en-US" sz="36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site:www.phrae.mju.ac.th</a:t>
            </a:r>
            <a:endParaRPr lang="th-TH" sz="3600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3600" dirty="0">
              <a:solidFill>
                <a:srgbClr val="FF3300"/>
              </a:solidFill>
              <a:latin typeface="AngsanaUPC" pitchFamily="18" charset="-34"/>
              <a:cs typeface="AngsanaUPC" pitchFamily="18" charset="-34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3600" dirty="0">
              <a:solidFill>
                <a:srgbClr val="FF33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703512" y="713721"/>
            <a:ext cx="6304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เทคนิคการ</a:t>
            </a:r>
            <a:r>
              <a:rPr lang="th-TH" sz="40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ค้นหาข้อมูลจากเว็บไซต์ที่ต้องการ</a:t>
            </a:r>
            <a:endParaRPr lang="th-TH" sz="4000" b="1" dirty="0">
              <a:solidFill>
                <a:srgbClr val="0000F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  <p:pic>
        <p:nvPicPr>
          <p:cNvPr id="7" name="Picture 6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8328248" y="259847"/>
            <a:ext cx="2376264" cy="1188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  <p:pic>
        <p:nvPicPr>
          <p:cNvPr id="5" name="Picture 4" descr="เทคโนโลยีการผลิตพืช site:www.phrae.mju.ac.th - Google Search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13796" r="49411" b="7213"/>
          <a:stretch/>
        </p:blipFill>
        <p:spPr>
          <a:xfrm>
            <a:off x="2063552" y="548680"/>
            <a:ext cx="7056784" cy="5908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01838" y="1733005"/>
            <a:ext cx="8208962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4000" dirty="0">
                <a:latin typeface="AngsanaUPC" pitchFamily="18" charset="-34"/>
                <a:cs typeface="AngsanaUPC" pitchFamily="18" charset="-34"/>
              </a:rPr>
              <a:t>การค้นข้อมูลตัวเลข เงิน ระยะทาง หรือระยะเวลา ภายในช่วงที่ต้องการ ให้ใช้ </a:t>
            </a:r>
            <a:r>
              <a:rPr lang="en-US" sz="40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&lt;</a:t>
            </a:r>
            <a:r>
              <a:rPr lang="th-TH" sz="40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ตัวเลขแรก</a:t>
            </a:r>
            <a:r>
              <a:rPr lang="en-US" sz="40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&gt;</a:t>
            </a:r>
            <a:r>
              <a:rPr lang="th-TH" sz="40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..</a:t>
            </a:r>
            <a:r>
              <a:rPr lang="en-US" sz="40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&lt;</a:t>
            </a:r>
            <a:r>
              <a:rPr lang="th-TH" sz="40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ตัวเลขสุดท้าย</a:t>
            </a:r>
            <a:r>
              <a:rPr lang="en-US" sz="4000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&gt;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ตัวอย่างเช่น ต้องการจะค้นหาประวัติศาสตร์ประเทศสยามที่อยู่ระหว่างปี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1300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จนถึงปี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1800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en-US" sz="4000" dirty="0">
                <a:solidFill>
                  <a:srgbClr val="FF3300"/>
                </a:solidFill>
                <a:latin typeface="AngsanaUPC" pitchFamily="18" charset="-34"/>
                <a:cs typeface="AngsanaUPC" pitchFamily="18" charset="-34"/>
              </a:rPr>
              <a:t>The Kingdom of Siam 1300..1800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  <a:endParaRPr lang="th-TH" sz="3200" dirty="0" smtClean="0">
              <a:latin typeface="AngsanaUPC" pitchFamily="18" charset="-34"/>
              <a:cs typeface="AngsanaUPC" pitchFamily="18" charset="-34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ควรระบุหน่วยนับของตัวเลขด้วย เช่น 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$, kg, km 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จะทำให้ผลการค้นแม่นยำมากขึ้น)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351089" y="692150"/>
            <a:ext cx="57935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เทคนิคการค้น </a:t>
            </a:r>
            <a:r>
              <a:rPr lang="en-US" sz="4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Google </a:t>
            </a:r>
            <a:r>
              <a:rPr lang="th-TH" sz="4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เกี่ยวกับตัวเลข</a:t>
            </a:r>
            <a:endParaRPr lang="th-TH" sz="4400" b="1" dirty="0">
              <a:solidFill>
                <a:srgbClr val="0000F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  <p:pic>
        <p:nvPicPr>
          <p:cNvPr id="7" name="Picture 6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8328248" y="259847"/>
            <a:ext cx="2376264" cy="1188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/>
          <a:srcRect t="18229" r="29687" b="7118"/>
          <a:stretch>
            <a:fillRect/>
          </a:stretch>
        </p:blipFill>
        <p:spPr bwMode="auto">
          <a:xfrm>
            <a:off x="1809752" y="-1"/>
            <a:ext cx="8572528" cy="682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415480" y="1981200"/>
            <a:ext cx="98650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300" dirty="0">
                <a:latin typeface="Tahoma" pitchFamily="34" charset="0"/>
                <a:cs typeface="Tahoma" pitchFamily="34" charset="0"/>
              </a:rPr>
              <a:t>Google </a:t>
            </a:r>
            <a:r>
              <a:rPr lang="th-TH" sz="2300" dirty="0">
                <a:latin typeface="Tahoma" pitchFamily="34" charset="0"/>
                <a:cs typeface="Tahoma" pitchFamily="34" charset="0"/>
              </a:rPr>
              <a:t>สามารถใช้เป็นเครื่องคิดเลขได้ด้วย</a:t>
            </a:r>
            <a:r>
              <a:rPr lang="en-US" sz="2300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300" dirty="0">
                <a:latin typeface="Tahoma" pitchFamily="34" charset="0"/>
                <a:cs typeface="Tahoma" pitchFamily="34" charset="0"/>
              </a:rPr>
              <a:t>ตัวอย่างเช่น </a:t>
            </a:r>
            <a:r>
              <a:rPr lang="en-US" sz="2300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100/2</a:t>
            </a:r>
            <a:r>
              <a:rPr lang="en-US" sz="23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300" dirty="0">
                <a:latin typeface="Tahoma" pitchFamily="34" charset="0"/>
                <a:cs typeface="Tahoma" pitchFamily="34" charset="0"/>
              </a:rPr>
              <a:t>หรือ </a:t>
            </a:r>
            <a:r>
              <a:rPr lang="en-US" sz="2300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10^5 </a:t>
            </a:r>
            <a:r>
              <a:rPr lang="th-TH" sz="2300" dirty="0">
                <a:latin typeface="Tahoma" pitchFamily="34" charset="0"/>
                <a:cs typeface="Tahoma" pitchFamily="34" charset="0"/>
              </a:rPr>
              <a:t>โดยใช้เครื่องหมาย </a:t>
            </a:r>
            <a:r>
              <a:rPr lang="en-US" sz="23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+ - * / ^ %</a:t>
            </a:r>
            <a:r>
              <a:rPr lang="en-US" sz="2300" dirty="0">
                <a:latin typeface="Tahoma" pitchFamily="34" charset="0"/>
                <a:cs typeface="Tahoma" pitchFamily="34" charset="0"/>
              </a:rPr>
              <a:t> </a:t>
            </a:r>
            <a:endParaRPr lang="th-TH" sz="2300" dirty="0" smtClean="0">
              <a:latin typeface="Tahoma" pitchFamily="34" charset="0"/>
              <a:cs typeface="Tahoma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h-TH" sz="2300" dirty="0" smtClean="0">
                <a:latin typeface="Tahoma" pitchFamily="34" charset="0"/>
                <a:cs typeface="Tahoma" pitchFamily="34" charset="0"/>
              </a:rPr>
              <a:t>การแปลงหน่วย เช่น ต้องการแปลงหน่วย 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mile </a:t>
            </a:r>
            <a:r>
              <a:rPr lang="th-TH" sz="2300" dirty="0" smtClean="0">
                <a:latin typeface="Tahoma" pitchFamily="34" charset="0"/>
                <a:cs typeface="Tahoma" pitchFamily="34" charset="0"/>
              </a:rPr>
              <a:t>เป็น 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kilometer, </a:t>
            </a:r>
            <a:r>
              <a:rPr lang="th-TH" sz="2300" dirty="0" smtClean="0">
                <a:latin typeface="Tahoma" pitchFamily="34" charset="0"/>
                <a:cs typeface="Tahoma" pitchFamily="34" charset="0"/>
              </a:rPr>
              <a:t>แปลงหน่วย 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pound </a:t>
            </a:r>
            <a:r>
              <a:rPr lang="th-TH" sz="2300" dirty="0" smtClean="0">
                <a:latin typeface="Tahoma" pitchFamily="34" charset="0"/>
                <a:cs typeface="Tahoma" pitchFamily="34" charset="0"/>
              </a:rPr>
              <a:t>เป็น 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kilogram</a:t>
            </a:r>
            <a:r>
              <a:rPr lang="th-TH" sz="2300" dirty="0" smtClean="0">
                <a:latin typeface="Tahoma" pitchFamily="34" charset="0"/>
                <a:cs typeface="Tahoma" pitchFamily="34" charset="0"/>
              </a:rPr>
              <a:t> หรือแปลง 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Megabyte </a:t>
            </a:r>
            <a:r>
              <a:rPr lang="th-TH" sz="2300" dirty="0" smtClean="0">
                <a:latin typeface="Tahoma" pitchFamily="34" charset="0"/>
                <a:cs typeface="Tahoma" pitchFamily="34" charset="0"/>
              </a:rPr>
              <a:t>เป็น</a:t>
            </a:r>
            <a:r>
              <a:rPr lang="en-US" sz="2300" dirty="0" smtClean="0">
                <a:latin typeface="Tahoma" pitchFamily="34" charset="0"/>
                <a:cs typeface="Tahoma" pitchFamily="34" charset="0"/>
              </a:rPr>
              <a:t> Gigabyte </a:t>
            </a:r>
            <a:endParaRPr lang="en-US" sz="2300" dirty="0">
              <a:latin typeface="Tahoma" pitchFamily="34" charset="0"/>
              <a:cs typeface="Tahoma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th-TH" sz="2300" dirty="0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351088" y="692151"/>
            <a:ext cx="5354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การคำนวณเบื้องต้นโดย </a:t>
            </a: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Google</a:t>
            </a:r>
            <a:endParaRPr lang="th-TH" sz="28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B168-9328-490C-9C3E-7DB8450BF941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  <p:pic>
        <p:nvPicPr>
          <p:cNvPr id="7" name="Picture 6" descr="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33543" r="37808" b="45050"/>
          <a:stretch/>
        </p:blipFill>
        <p:spPr>
          <a:xfrm>
            <a:off x="8328248" y="259847"/>
            <a:ext cx="2376264" cy="1188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758</TotalTime>
  <Words>619</Words>
  <Application>Microsoft Office PowerPoint</Application>
  <PresentationFormat>Widescreen</PresentationFormat>
  <Paragraphs>77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Angsana New</vt:lpstr>
      <vt:lpstr>AngsanaUPC</vt:lpstr>
      <vt:lpstr>Arial</vt:lpstr>
      <vt:lpstr>Tahoma</vt:lpstr>
      <vt:lpstr>TH SarabunPSK</vt:lpstr>
      <vt:lpstr>Times New Roman</vt:lpstr>
      <vt:lpstr>Wingdings</vt:lpstr>
      <vt:lpstr>Axis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ณัฐพงศ์ พยัฆคิน</dc:creator>
  <cp:lastModifiedBy>Apipong Pingyod</cp:lastModifiedBy>
  <cp:revision>92</cp:revision>
  <dcterms:created xsi:type="dcterms:W3CDTF">2008-01-20T22:47:26Z</dcterms:created>
  <dcterms:modified xsi:type="dcterms:W3CDTF">2015-09-10T15:58:24Z</dcterms:modified>
</cp:coreProperties>
</file>