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3"/>
  </p:notesMasterIdLst>
  <p:handoutMasterIdLst>
    <p:handoutMasterId r:id="rId34"/>
  </p:handoutMasterIdLst>
  <p:sldIdLst>
    <p:sldId id="286" r:id="rId2"/>
    <p:sldId id="257" r:id="rId3"/>
    <p:sldId id="276" r:id="rId4"/>
    <p:sldId id="290" r:id="rId5"/>
    <p:sldId id="259" r:id="rId6"/>
    <p:sldId id="291" r:id="rId7"/>
    <p:sldId id="278" r:id="rId8"/>
    <p:sldId id="260" r:id="rId9"/>
    <p:sldId id="261" r:id="rId10"/>
    <p:sldId id="280" r:id="rId11"/>
    <p:sldId id="262" r:id="rId12"/>
    <p:sldId id="28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75" r:id="rId25"/>
    <p:sldId id="282" r:id="rId26"/>
    <p:sldId id="283" r:id="rId27"/>
    <p:sldId id="284" r:id="rId28"/>
    <p:sldId id="292" r:id="rId29"/>
    <p:sldId id="287" r:id="rId30"/>
    <p:sldId id="285" r:id="rId31"/>
    <p:sldId id="288" r:id="rId32"/>
  </p:sldIdLst>
  <p:sldSz cx="12192000" cy="6858000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67" d="100"/>
          <a:sy n="67" d="100"/>
        </p:scale>
        <p:origin x="70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th-TH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th-TH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th-TH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34317C3-AE0F-451C-851C-1394BC553CE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698206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th-TH" alt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th-T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th-TH" altLang="th-T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D90BD75-F077-4A3C-8E87-F9973BF3B1B7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09415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FA242-7419-44F1-9D39-B80EEFDDF548}" type="slidenum">
              <a:rPr lang="en-US" altLang="th-TH"/>
              <a:pPr/>
              <a:t>1</a:t>
            </a:fld>
            <a:endParaRPr lang="th-TH" altLang="th-TH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14277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B3917-9AD5-4973-A04D-690C6130CFA0}" type="slidenum">
              <a:rPr lang="en-US" altLang="th-TH"/>
              <a:pPr/>
              <a:t>12</a:t>
            </a:fld>
            <a:endParaRPr lang="th-TH" altLang="th-TH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04745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46BA7-49FB-44FD-9ED5-12995832D606}" type="slidenum">
              <a:rPr lang="en-US" altLang="th-TH"/>
              <a:pPr/>
              <a:t>13</a:t>
            </a:fld>
            <a:endParaRPr lang="th-TH" altLang="th-TH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94139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59BE2-683F-42BE-B8B2-66C95D9A9F4D}" type="slidenum">
              <a:rPr lang="en-US" altLang="th-TH"/>
              <a:pPr/>
              <a:t>14</a:t>
            </a:fld>
            <a:endParaRPr lang="th-TH" altLang="th-TH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73339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5696A-6CAC-4BB1-9A60-4D3DA1BE8025}" type="slidenum">
              <a:rPr lang="en-US" altLang="th-TH"/>
              <a:pPr/>
              <a:t>15</a:t>
            </a:fld>
            <a:endParaRPr lang="th-TH" altLang="th-TH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40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58A22-D5F8-416C-A230-7CAA465717A6}" type="slidenum">
              <a:rPr lang="en-US" altLang="th-TH"/>
              <a:pPr/>
              <a:t>16</a:t>
            </a:fld>
            <a:endParaRPr lang="th-TH" altLang="th-TH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4225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435CE-00AE-4043-9706-2D6485F357B4}" type="slidenum">
              <a:rPr lang="en-US" altLang="th-TH"/>
              <a:pPr/>
              <a:t>17</a:t>
            </a:fld>
            <a:endParaRPr lang="th-TH" altLang="th-TH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94555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862C5-98E5-449E-A274-148D67D9A553}" type="slidenum">
              <a:rPr lang="en-US" altLang="th-TH"/>
              <a:pPr/>
              <a:t>18</a:t>
            </a:fld>
            <a:endParaRPr lang="th-TH" altLang="th-TH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76976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38E2F-9E43-4492-99FA-5A40D29CA674}" type="slidenum">
              <a:rPr lang="en-US" altLang="th-TH"/>
              <a:pPr/>
              <a:t>19</a:t>
            </a:fld>
            <a:endParaRPr lang="th-TH" altLang="th-TH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42421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C6159-DD69-46CC-BFF3-846B857F5F30}" type="slidenum">
              <a:rPr lang="en-US" altLang="th-TH"/>
              <a:pPr/>
              <a:t>20</a:t>
            </a:fld>
            <a:endParaRPr lang="th-TH" altLang="th-TH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36119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C04B0-EEC8-4ED1-9481-3EFE4558A525}" type="slidenum">
              <a:rPr lang="en-US" altLang="th-TH"/>
              <a:pPr/>
              <a:t>21</a:t>
            </a:fld>
            <a:endParaRPr lang="th-TH" altLang="th-TH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601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73E4C-DFAC-4906-BC33-CB0367A344F6}" type="slidenum">
              <a:rPr lang="en-US" altLang="th-TH"/>
              <a:pPr/>
              <a:t>2</a:t>
            </a:fld>
            <a:endParaRPr lang="th-TH" altLang="th-TH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64815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AD1F5-20B1-40D3-9B59-C66D5E530F69}" type="slidenum">
              <a:rPr lang="en-US" altLang="th-TH"/>
              <a:pPr/>
              <a:t>22</a:t>
            </a:fld>
            <a:endParaRPr lang="th-TH" altLang="th-TH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17235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08880-9C25-4ACB-8C4A-1370B64067D2}" type="slidenum">
              <a:rPr lang="en-US" altLang="th-TH"/>
              <a:pPr/>
              <a:t>23</a:t>
            </a:fld>
            <a:endParaRPr lang="th-TH" altLang="th-TH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94253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36A84-388D-465E-8E9A-51E6CCEB9C1D}" type="slidenum">
              <a:rPr lang="en-US" altLang="th-TH"/>
              <a:pPr/>
              <a:t>24</a:t>
            </a:fld>
            <a:endParaRPr lang="th-TH" altLang="th-TH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52817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36AEA-CD65-4B5A-BFE0-B99CCAC4C8BA}" type="slidenum">
              <a:rPr lang="en-US" altLang="th-TH"/>
              <a:pPr/>
              <a:t>25</a:t>
            </a:fld>
            <a:endParaRPr lang="th-TH" alt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765630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75FFA-1433-40D9-94D1-943F60BD6690}" type="slidenum">
              <a:rPr lang="en-US" altLang="th-TH"/>
              <a:pPr/>
              <a:t>26</a:t>
            </a:fld>
            <a:endParaRPr lang="th-TH" altLang="th-TH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978393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2BE9D-D824-4FFC-A075-17AADA5F7E0C}" type="slidenum">
              <a:rPr lang="en-US" altLang="th-TH"/>
              <a:pPr/>
              <a:t>27</a:t>
            </a:fld>
            <a:endParaRPr lang="th-TH" altLang="th-TH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74944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AF17-757E-48EF-8B87-8FE1C41B789D}" type="slidenum">
              <a:rPr lang="en-US" altLang="th-TH"/>
              <a:pPr/>
              <a:t>29</a:t>
            </a:fld>
            <a:endParaRPr lang="th-TH" altLang="th-TH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724870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391FA-9A34-49A4-8E83-8F0FC873FEFE}" type="slidenum">
              <a:rPr lang="en-US" altLang="th-TH"/>
              <a:pPr/>
              <a:t>30</a:t>
            </a:fld>
            <a:endParaRPr lang="th-TH" altLang="th-TH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00799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E5448-F97A-4F5C-9C01-DE60F4975C1B}" type="slidenum">
              <a:rPr lang="en-US" altLang="th-TH"/>
              <a:pPr/>
              <a:t>31</a:t>
            </a:fld>
            <a:endParaRPr lang="th-TH" altLang="th-TH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84996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418C5-0B9E-4E4B-8508-A4F38159FB6C}" type="slidenum">
              <a:rPr lang="en-US" altLang="th-TH"/>
              <a:pPr/>
              <a:t>3</a:t>
            </a:fld>
            <a:endParaRPr lang="th-TH" altLang="th-TH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6024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5F370-53AF-4881-95A8-0721E71BC97D}" type="slidenum">
              <a:rPr lang="en-US" altLang="th-TH"/>
              <a:pPr/>
              <a:t>5</a:t>
            </a:fld>
            <a:endParaRPr lang="th-TH" altLang="th-TH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1251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3EC55-A8F6-4AB1-AC55-9DFBF6164D9B}" type="slidenum">
              <a:rPr lang="en-US" altLang="th-TH"/>
              <a:pPr/>
              <a:t>7</a:t>
            </a:fld>
            <a:endParaRPr lang="th-TH" altLang="th-TH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1340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AD700-BAE1-4473-8890-0E48FA2C530F}" type="slidenum">
              <a:rPr lang="en-US" altLang="th-TH"/>
              <a:pPr/>
              <a:t>8</a:t>
            </a:fld>
            <a:endParaRPr lang="th-TH" altLang="th-TH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4448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F9998-D14B-4BD2-94DC-A80690AABD6C}" type="slidenum">
              <a:rPr lang="en-US" altLang="th-TH"/>
              <a:pPr/>
              <a:t>9</a:t>
            </a:fld>
            <a:endParaRPr lang="th-TH" altLang="th-TH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1160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DA841-9725-4E92-B156-25E32FBF292A}" type="slidenum">
              <a:rPr lang="en-US" altLang="th-TH"/>
              <a:pPr/>
              <a:t>10</a:t>
            </a:fld>
            <a:endParaRPr lang="th-TH" altLang="th-TH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2875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6F013-8E94-4158-9D68-6CA58AABD5E1}" type="slidenum">
              <a:rPr lang="en-US" altLang="th-TH"/>
              <a:pPr/>
              <a:t>11</a:t>
            </a:fld>
            <a:endParaRPr lang="th-TH" altLang="th-TH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4899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97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1781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556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102411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6022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654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242514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4648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0103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6841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5DBDF9-FE3D-4DE9-9645-A7AE7903FD1E}" type="slidenum">
              <a:rPr lang="th-TH" altLang="th-TH" smtClean="0"/>
              <a:pPr/>
              <a:t>‹#›</a:t>
            </a:fld>
            <a:endParaRPr lang="th-TH" alt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4" y="1196976"/>
            <a:ext cx="8352158" cy="2087563"/>
          </a:xfrm>
        </p:spPr>
        <p:txBody>
          <a:bodyPr>
            <a:normAutofit fontScale="90000"/>
          </a:bodyPr>
          <a:lstStyle/>
          <a:p>
            <a:r>
              <a:rPr lang="th-TH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ngsana New" panose="02020603050405020304" pitchFamily="18" charset="-34"/>
              </a:rPr>
              <a:t>บทที่ </a:t>
            </a:r>
            <a:r>
              <a:rPr lang="en-US" alt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ngsana New" panose="02020603050405020304" pitchFamily="18" charset="-34"/>
              </a:rPr>
              <a:t>4.2</a:t>
            </a:r>
            <a:r>
              <a:rPr lang="th-TH" alt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ngsana New" panose="02020603050405020304" pitchFamily="18" charset="-34"/>
              </a:rPr>
              <a:t> </a:t>
            </a:r>
            <a:r>
              <a:rPr lang="th-TH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ngsana New" panose="02020603050405020304" pitchFamily="18" charset="-34"/>
              </a:rPr>
              <a:t>การสืบค้นข้อมูลขั้นสูง </a:t>
            </a:r>
            <a:r>
              <a:rPr lang="en-US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ngsana New" panose="02020603050405020304" pitchFamily="18" charset="-34"/>
              </a:rPr>
              <a:t/>
            </a:r>
            <a:br>
              <a:rPr lang="en-US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ngsana New" panose="02020603050405020304" pitchFamily="18" charset="-34"/>
              </a:rPr>
            </a:br>
            <a:r>
              <a:rPr lang="en-US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ngsana New" panose="02020603050405020304" pitchFamily="18" charset="-34"/>
              </a:rPr>
              <a:t>(Advance Search Engine)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1</a:t>
            </a:fld>
            <a:endParaRPr lang="th-TH" altLang="th-TH"/>
          </a:p>
        </p:txBody>
      </p:sp>
      <p:pic>
        <p:nvPicPr>
          <p:cNvPr id="3" name="Picture 2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1476" r="22832" b="17088"/>
          <a:stretch/>
        </p:blipFill>
        <p:spPr>
          <a:xfrm>
            <a:off x="2999656" y="3068960"/>
            <a:ext cx="5184116" cy="3540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b="1" dirty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1.2 </a:t>
            </a:r>
            <a:r>
              <a:rPr lang="th-TH" altLang="th-TH" b="1" dirty="0">
                <a:solidFill>
                  <a:schemeClr val="tx1"/>
                </a:solidFill>
                <a:latin typeface="Angsana New" panose="02020603050405020304" pitchFamily="18" charset="-34"/>
              </a:rPr>
              <a:t>ค้นหาหน้าเว็บที่มี...คำหรือวลีที่ตรงตามนี้</a:t>
            </a:r>
            <a:endParaRPr lang="th-TH" altLang="th-TH" b="1" dirty="0">
              <a:solidFill>
                <a:schemeClr val="folHlink"/>
              </a:solidFill>
              <a:effectLst/>
              <a:latin typeface="Angsana New" panose="02020603050405020304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10</a:t>
            </a:fld>
            <a:endParaRPr lang="th-TH" altLang="th-TH"/>
          </a:p>
        </p:txBody>
      </p:sp>
      <p:pic>
        <p:nvPicPr>
          <p:cNvPr id="3" name="Picture 2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36835" r="15154" b="42543"/>
          <a:stretch/>
        </p:blipFill>
        <p:spPr>
          <a:xfrm>
            <a:off x="191344" y="1417639"/>
            <a:ext cx="11732597" cy="157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207568" y="2276873"/>
            <a:ext cx="1800200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4" name="Picture 3" descr="&quot;อนุรักษ์ มะเกี๋ยง&quot; - ค้นหาด้วย Google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2" r="51181" b="34641"/>
          <a:stretch/>
        </p:blipFill>
        <p:spPr>
          <a:xfrm>
            <a:off x="2423592" y="3214191"/>
            <a:ext cx="6658160" cy="338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75720" y="3316127"/>
            <a:ext cx="1800200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b="1" dirty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1.3 </a:t>
            </a:r>
            <a:r>
              <a:rPr lang="th-TH" altLang="th-TH" b="1" dirty="0" smtClean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ค้นหาหน้าเว็บที่มี...คำใดๆ เหล่านี้</a:t>
            </a:r>
            <a:endParaRPr lang="th-TH" altLang="th-TH" b="1" dirty="0">
              <a:solidFill>
                <a:schemeClr val="tx1"/>
              </a:solidFill>
              <a:effectLst/>
              <a:latin typeface="Angsana New" panose="02020603050405020304" pitchFamily="18" charset="-34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83431" y="1628776"/>
            <a:ext cx="1022905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altLang="th-TH" sz="3600" dirty="0"/>
              <a:t>	กำหนดคำที่ต้องการค้นหาในตัวเลือก </a:t>
            </a:r>
            <a:r>
              <a:rPr lang="th-TH" altLang="th-TH" sz="3600" dirty="0" smtClean="0"/>
              <a:t>“คำใดๆ เหล่านี้” </a:t>
            </a:r>
            <a:r>
              <a:rPr lang="th-TH" altLang="th-TH" sz="3600" dirty="0"/>
              <a:t>ได้ผลลัพธ์เหมือนกับการใช้ตัวดำเนินการ </a:t>
            </a:r>
            <a:r>
              <a:rPr lang="en-US" altLang="th-TH" sz="3600" dirty="0"/>
              <a:t>OR </a:t>
            </a:r>
            <a:r>
              <a:rPr lang="th-TH" altLang="th-TH" sz="3600" dirty="0"/>
              <a:t>เมื่อคลิกปุ่ม “ค้นหาโดย </a:t>
            </a:r>
            <a:r>
              <a:rPr lang="en-US" altLang="th-TH" sz="3600" dirty="0"/>
              <a:t>Google” Google</a:t>
            </a:r>
            <a:r>
              <a:rPr lang="th-TH" altLang="th-TH" sz="3600" dirty="0"/>
              <a:t> จะใส่ตัวดำเนินการ </a:t>
            </a:r>
            <a:r>
              <a:rPr lang="en-US" altLang="th-TH" sz="3600" dirty="0"/>
              <a:t>OR</a:t>
            </a:r>
            <a:r>
              <a:rPr lang="th-TH" altLang="th-TH" sz="3600" dirty="0"/>
              <a:t> ระหว่างคำค้นหาให้อัตโนมัติในหน้าจอผลลัพธ์จากการค้นหา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11</a:t>
            </a:fld>
            <a:endParaRPr lang="th-TH" altLang="th-TH"/>
          </a:p>
        </p:txBody>
      </p:sp>
      <p:pic>
        <p:nvPicPr>
          <p:cNvPr id="7" name="Content Placeholder 3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37290" r="15712" b="39931"/>
          <a:stretch/>
        </p:blipFill>
        <p:spPr>
          <a:xfrm>
            <a:off x="324144" y="4129088"/>
            <a:ext cx="1154371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07368" y="5373216"/>
            <a:ext cx="11161240" cy="47493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b="1" dirty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1.3 </a:t>
            </a:r>
            <a:r>
              <a:rPr lang="th-TH" altLang="th-TH" b="1" dirty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ค้นหาหน้าเว็บที่มี...คำใดๆ เหล่านี้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12</a:t>
            </a:fld>
            <a:endParaRPr lang="th-TH" altLang="th-TH"/>
          </a:p>
        </p:txBody>
      </p:sp>
      <p:pic>
        <p:nvPicPr>
          <p:cNvPr id="3" name="Picture 2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6835" r="16335" b="40126"/>
          <a:stretch/>
        </p:blipFill>
        <p:spPr>
          <a:xfrm>
            <a:off x="691373" y="1417639"/>
            <a:ext cx="11242663" cy="172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ข้าว OR ข้าวโพด OR ถั่ว - ค้นหาด้วย Google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2" r="51772" b="15990"/>
          <a:stretch/>
        </p:blipFill>
        <p:spPr>
          <a:xfrm>
            <a:off x="5375920" y="2861140"/>
            <a:ext cx="5186627" cy="374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91373" y="2667148"/>
            <a:ext cx="4180491" cy="47493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b="1" dirty="0" smtClean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1.4 </a:t>
            </a:r>
            <a:r>
              <a:rPr lang="th-TH" altLang="th-TH" b="1" dirty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ค้นหาหน้าเว็บที่มี</a:t>
            </a:r>
            <a:r>
              <a:rPr lang="th-TH" altLang="th-TH" b="1" dirty="0" smtClean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...ไม่มีคำเหล่านี้</a:t>
            </a:r>
            <a:endParaRPr lang="th-TH" altLang="th-TH" b="1" dirty="0">
              <a:solidFill>
                <a:schemeClr val="tx1"/>
              </a:solidFill>
              <a:effectLst/>
              <a:latin typeface="Angsana New" panose="02020603050405020304" pitchFamily="18" charset="-34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47851" y="1700214"/>
            <a:ext cx="85693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h-TH" sz="3600" dirty="0"/>
              <a:t>	</a:t>
            </a:r>
            <a:r>
              <a:rPr lang="th-TH" altLang="th-TH" sz="3600" dirty="0"/>
              <a:t>ใช้กำหนดคำที่ไม่ต้องการให้แสดงผลลัพธ์ ด้วยการพิมพ์ลงใน </a:t>
            </a:r>
            <a:r>
              <a:rPr lang="th-TH" altLang="th-TH" sz="3600" dirty="0" smtClean="0"/>
              <a:t>“ไม่</a:t>
            </a:r>
            <a:r>
              <a:rPr lang="th-TH" altLang="th-TH" sz="3600" dirty="0"/>
              <a:t>มีคำเหล่านี้” และได้ผลลัพธ์เหมือนกับการใช้ตัวดำเนินการ </a:t>
            </a:r>
            <a:r>
              <a:rPr lang="en-US" altLang="th-TH" sz="3600" dirty="0"/>
              <a:t>(-) </a:t>
            </a:r>
            <a:r>
              <a:rPr lang="en-US" altLang="th-TH" sz="3600" dirty="0" smtClean="0"/>
              <a:t> </a:t>
            </a:r>
            <a:r>
              <a:rPr lang="th-TH" altLang="th-TH" sz="3600" dirty="0" smtClean="0"/>
              <a:t>ซึ่งจำเป็นต้องใช้ร่วมกับตัวกรองตัวอื่นด้วย</a:t>
            </a:r>
            <a:endParaRPr lang="th-TH" altLang="th-TH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13</a:t>
            </a:fld>
            <a:endParaRPr lang="th-TH" altLang="th-TH"/>
          </a:p>
        </p:txBody>
      </p:sp>
      <p:pic>
        <p:nvPicPr>
          <p:cNvPr id="7" name="Content Placeholder 3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33975" r="15712" b="26645"/>
          <a:stretch/>
        </p:blipFill>
        <p:spPr>
          <a:xfrm>
            <a:off x="1415480" y="3587903"/>
            <a:ext cx="10236352" cy="264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88184" y="5283649"/>
            <a:ext cx="10163648" cy="3603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b="1" dirty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1.4 </a:t>
            </a:r>
            <a:r>
              <a:rPr lang="th-TH" altLang="th-TH" b="1" dirty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ค้นหาหน้าเว็บที่มี...ไม่มีคำเหล่านี้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14</a:t>
            </a:fld>
            <a:endParaRPr lang="th-TH" altLang="th-TH"/>
          </a:p>
        </p:txBody>
      </p:sp>
      <p:pic>
        <p:nvPicPr>
          <p:cNvPr id="3" name="Picture 2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6835" r="16335" b="34641"/>
          <a:stretch/>
        </p:blipFill>
        <p:spPr>
          <a:xfrm>
            <a:off x="1127734" y="1431928"/>
            <a:ext cx="10725092" cy="203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55640" y="1844824"/>
            <a:ext cx="5688632" cy="3603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855640" y="3068638"/>
            <a:ext cx="5688632" cy="3603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4" name="Picture 3" descr="น้ำท่วม -2554 - ค้นหาด้วย Google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2" r="41141" b="8311"/>
          <a:stretch/>
        </p:blipFill>
        <p:spPr>
          <a:xfrm>
            <a:off x="5087888" y="2475335"/>
            <a:ext cx="6224075" cy="412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43114" y="971550"/>
            <a:ext cx="56124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b="1" dirty="0" smtClean="0"/>
              <a:t>1.5 </a:t>
            </a:r>
            <a:r>
              <a:rPr lang="th-TH" altLang="th-TH" b="1" dirty="0"/>
              <a:t>ค้นหาหน้าเว็บที่มี</a:t>
            </a:r>
            <a:r>
              <a:rPr lang="th-TH" altLang="th-TH" b="1" dirty="0" smtClean="0"/>
              <a:t>...จำนวนตั้งแต่</a:t>
            </a:r>
            <a:endParaRPr lang="th-TH" altLang="th-TH" b="1" dirty="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415480" y="1844676"/>
            <a:ext cx="905725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altLang="th-TH" sz="3600" dirty="0"/>
              <a:t>	ตัวกรอง </a:t>
            </a:r>
            <a:r>
              <a:rPr lang="th-TH" altLang="th-TH" sz="3600" dirty="0" smtClean="0"/>
              <a:t>“จำนวนตั้งแต่” เหมือนกับการใช้ “..” ในการค้นหาแบบปกติ ซึ่งจำเป็นต้องใช้</a:t>
            </a:r>
            <a:r>
              <a:rPr lang="th-TH" altLang="th-TH" sz="3600" dirty="0"/>
              <a:t>งาน</a:t>
            </a:r>
            <a:r>
              <a:rPr lang="th-TH" altLang="th-TH" sz="3600" dirty="0" smtClean="0"/>
              <a:t>ร่วมกับตัวกรองอื่นด้วย </a:t>
            </a:r>
            <a:r>
              <a:rPr lang="th-TH" altLang="th-TH" sz="3600" dirty="0"/>
              <a:t>เช่น ตัวกรอง </a:t>
            </a:r>
            <a:r>
              <a:rPr lang="th-TH" altLang="th-TH" sz="3600" dirty="0" smtClean="0"/>
              <a:t>“ทุกคำเหล่านี้</a:t>
            </a:r>
            <a:r>
              <a:rPr lang="th-TH" altLang="th-TH" sz="3600" dirty="0"/>
              <a:t>” </a:t>
            </a:r>
            <a:r>
              <a:rPr lang="th-TH" altLang="th-TH" sz="3600" dirty="0" smtClean="0"/>
              <a:t>เพื่อต้องการหาคำสำคัญที่อยู่ในช่วงตัวเลขที่ระบุเอาไว้ด้วย</a:t>
            </a:r>
            <a:endParaRPr lang="th-TH" altLang="th-TH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15</a:t>
            </a:fld>
            <a:endParaRPr lang="th-TH" altLang="th-TH"/>
          </a:p>
        </p:txBody>
      </p:sp>
      <p:pic>
        <p:nvPicPr>
          <p:cNvPr id="7" name="Content Placeholder 3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33975" r="15712" b="26645"/>
          <a:stretch/>
        </p:blipFill>
        <p:spPr>
          <a:xfrm>
            <a:off x="1415480" y="3587903"/>
            <a:ext cx="10236352" cy="264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388913" y="5652582"/>
            <a:ext cx="7227367" cy="50323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063750" y="692150"/>
            <a:ext cx="56124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b="1" dirty="0"/>
              <a:t>1.5 </a:t>
            </a:r>
            <a:r>
              <a:rPr lang="th-TH" altLang="th-TH" b="1" dirty="0"/>
              <a:t>ค้นหาหน้าเว็บที่มี...จำนวนตั้งแต่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16</a:t>
            </a:fld>
            <a:endParaRPr lang="th-TH" altLang="th-TH"/>
          </a:p>
        </p:txBody>
      </p:sp>
      <p:pic>
        <p:nvPicPr>
          <p:cNvPr id="3" name="Picture 2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36835" r="16335" b="28058"/>
          <a:stretch/>
        </p:blipFill>
        <p:spPr>
          <a:xfrm>
            <a:off x="407368" y="1461590"/>
            <a:ext cx="11279256" cy="2615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51384" y="1845642"/>
            <a:ext cx="7227367" cy="50323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51383" y="3501008"/>
            <a:ext cx="7227367" cy="50323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4" name="Picture 3" descr="น้ำท่วม 2550..2558 - ค้นหาด้วย Google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19282" r="48227" b="21475"/>
          <a:stretch/>
        </p:blipFill>
        <p:spPr>
          <a:xfrm>
            <a:off x="4615844" y="2769330"/>
            <a:ext cx="6120680" cy="388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447928" y="2781746"/>
            <a:ext cx="2595500" cy="50323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063750" y="692150"/>
            <a:ext cx="45304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b="1" dirty="0" smtClean="0"/>
              <a:t>1.6 </a:t>
            </a:r>
            <a:r>
              <a:rPr lang="th-TH" altLang="th-TH" b="1" dirty="0" smtClean="0"/>
              <a:t>การ</a:t>
            </a:r>
            <a:r>
              <a:rPr lang="th-TH" altLang="th-TH" b="1" dirty="0"/>
              <a:t>ใช้ตัวกรองคำร่วมกัน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063750" y="1916114"/>
            <a:ext cx="828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th-TH" sz="4000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415480" y="1700214"/>
            <a:ext cx="885723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altLang="th-TH" sz="3600" dirty="0"/>
              <a:t>	</a:t>
            </a:r>
            <a:r>
              <a:rPr lang="th-TH" altLang="th-TH" sz="3600" dirty="0" smtClean="0"/>
              <a:t>ตัวกรองทุกตัวสามารถใช้งานร่วมกันได้ ซึ่งจะส่งผลให้การค้นหามีความเฉพาะเจาะจงมากขึ้นอีก</a:t>
            </a:r>
          </a:p>
          <a:p>
            <a:r>
              <a:rPr lang="th-TH" altLang="th-TH" sz="3600" dirty="0"/>
              <a:t>	</a:t>
            </a:r>
            <a:r>
              <a:rPr lang="th-TH" altLang="th-TH" sz="3600" dirty="0" smtClean="0"/>
              <a:t>เช่น ต้องการค้นหาข้อมูลเกษตรกรผู้ปลูก</a:t>
            </a:r>
            <a:r>
              <a:rPr lang="th-TH" altLang="th-TH" sz="3600" dirty="0"/>
              <a:t>ถั่ว</a:t>
            </a:r>
            <a:r>
              <a:rPr lang="th-TH" altLang="th-TH" sz="3600" dirty="0" smtClean="0"/>
              <a:t>เหลืองหรือ</a:t>
            </a:r>
            <a:r>
              <a:rPr lang="th-TH" altLang="th-TH" sz="3600" dirty="0"/>
              <a:t>ถั่วเขียว</a:t>
            </a:r>
            <a:r>
              <a:rPr lang="th-TH" altLang="th-TH" sz="3600" dirty="0" smtClean="0"/>
              <a:t>ภายในจังหวัดแพร่ ระหว่างปี </a:t>
            </a:r>
            <a:r>
              <a:rPr lang="en-US" altLang="th-TH" sz="3600" dirty="0" smtClean="0"/>
              <a:t>2550 </a:t>
            </a:r>
            <a:r>
              <a:rPr lang="th-TH" altLang="th-TH" sz="3600" dirty="0" smtClean="0"/>
              <a:t>ถึง </a:t>
            </a:r>
            <a:r>
              <a:rPr lang="en-US" altLang="th-TH" sz="3600" dirty="0" smtClean="0"/>
              <a:t>2558 </a:t>
            </a:r>
            <a:r>
              <a:rPr lang="th-TH" altLang="th-TH" sz="3600" dirty="0" smtClean="0"/>
              <a:t>แต่ไม่ต้องการทราบข้อมูลของถั่วดำ การค้นหาขั้นสูงสามารถกระทำได้ดังนี้</a:t>
            </a:r>
            <a:endParaRPr lang="th-TH" altLang="th-TH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17</a:t>
            </a:fld>
            <a:endParaRPr lang="th-TH" alt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18</a:t>
            </a:fld>
            <a:endParaRPr lang="th-TH" altLang="th-TH"/>
          </a:p>
        </p:txBody>
      </p:sp>
      <p:pic>
        <p:nvPicPr>
          <p:cNvPr id="3" name="Picture 2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35738" r="41731" b="29156"/>
          <a:stretch/>
        </p:blipFill>
        <p:spPr>
          <a:xfrm>
            <a:off x="191344" y="188640"/>
            <a:ext cx="1080119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เกษตรกร ถั่วเหลือง OR ถั่วเขียว &quot;จังหวัดแพร่&quot; -ถั่วดำ 2550..2558 - ค้นหาด้วย Google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8" r="51181" b="33544"/>
          <a:stretch/>
        </p:blipFill>
        <p:spPr>
          <a:xfrm>
            <a:off x="4655840" y="2708920"/>
            <a:ext cx="6802265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063750" y="692150"/>
            <a:ext cx="63786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b="1" dirty="0" smtClean="0"/>
              <a:t>2. </a:t>
            </a:r>
            <a:r>
              <a:rPr lang="th-TH" altLang="th-TH" b="1" dirty="0" err="1" smtClean="0"/>
              <a:t>แท็บ</a:t>
            </a:r>
            <a:r>
              <a:rPr lang="th-TH" altLang="th-TH" b="1" dirty="0" smtClean="0"/>
              <a:t> “แล้วจำกัดผลลัพธ์ของคุณโดย...”</a:t>
            </a:r>
            <a:endParaRPr lang="th-TH" altLang="th-TH" b="1" dirty="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043114" y="1847850"/>
            <a:ext cx="8624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th-TH" sz="36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839416" y="1700808"/>
            <a:ext cx="1037306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altLang="th-TH" sz="3600" dirty="0"/>
              <a:t>	ใช้เมื่อต้องการระบุข้อมูลเพิ่มเติม เป็น</a:t>
            </a:r>
            <a:r>
              <a:rPr lang="th-TH" altLang="th-TH" sz="3600" dirty="0" smtClean="0"/>
              <a:t>ตัวกรองที่สามารถควบคุม</a:t>
            </a:r>
            <a:r>
              <a:rPr lang="th-TH" altLang="th-TH" sz="3600" dirty="0"/>
              <a:t>ตัว</a:t>
            </a:r>
            <a:r>
              <a:rPr lang="th-TH" altLang="th-TH" sz="3600" dirty="0" smtClean="0"/>
              <a:t>กรองใน</a:t>
            </a:r>
            <a:r>
              <a:rPr lang="th-TH" altLang="th-TH" sz="3600" dirty="0" err="1" smtClean="0"/>
              <a:t>แท็บ</a:t>
            </a:r>
            <a:r>
              <a:rPr lang="th-TH" altLang="th-TH" sz="3600" dirty="0" smtClean="0"/>
              <a:t> </a:t>
            </a:r>
            <a:r>
              <a:rPr lang="en-US" altLang="th-TH" sz="3600" dirty="0" smtClean="0"/>
              <a:t>“</a:t>
            </a:r>
            <a:r>
              <a:rPr lang="th-TH" altLang="th-TH" sz="3600" dirty="0" smtClean="0"/>
              <a:t>ค้นหาหน้าเว็บที่มี...” </a:t>
            </a:r>
            <a:r>
              <a:rPr lang="th-TH" altLang="th-TH" sz="3600" dirty="0"/>
              <a:t>ทั้ง </a:t>
            </a:r>
            <a:r>
              <a:rPr lang="en-US" altLang="th-TH" sz="3600" dirty="0"/>
              <a:t>5</a:t>
            </a:r>
            <a:r>
              <a:rPr lang="th-TH" altLang="th-TH" sz="3600" dirty="0" smtClean="0"/>
              <a:t> ตัวเลือกอีกขั้นหนึ่ง </a:t>
            </a:r>
            <a:r>
              <a:rPr lang="th-TH" altLang="th-TH" sz="3600" dirty="0"/>
              <a:t>โดยแสดงอยู่ถัดจากตัวกรอง </a:t>
            </a:r>
            <a:r>
              <a:rPr lang="en-US" altLang="th-TH" sz="3600" dirty="0"/>
              <a:t>“</a:t>
            </a:r>
            <a:r>
              <a:rPr lang="th-TH" altLang="th-TH" sz="3600" dirty="0"/>
              <a:t>ค้นหาหน้าเว็บที่มี...” </a:t>
            </a:r>
            <a:r>
              <a:rPr lang="th-TH" altLang="th-TH" sz="3600" dirty="0" smtClean="0"/>
              <a:t>ประกอบด้วย</a:t>
            </a:r>
            <a:r>
              <a:rPr lang="th-TH" altLang="th-TH" sz="3600" dirty="0"/>
              <a:t>ตัวเลือก</a:t>
            </a:r>
            <a:r>
              <a:rPr lang="th-TH" altLang="th-TH" sz="3600" dirty="0" smtClean="0"/>
              <a:t>ต่างๆ ดังนี้</a:t>
            </a:r>
            <a:endParaRPr lang="th-TH" altLang="th-TH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19</a:t>
            </a:fld>
            <a:endParaRPr lang="th-TH" altLang="th-TH"/>
          </a:p>
        </p:txBody>
      </p:sp>
      <p:pic>
        <p:nvPicPr>
          <p:cNvPr id="4" name="Picture 3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42322" r="13382" b="7213"/>
          <a:stretch/>
        </p:blipFill>
        <p:spPr>
          <a:xfrm>
            <a:off x="551384" y="3429000"/>
            <a:ext cx="10297144" cy="331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>
                <a:solidFill>
                  <a:srgbClr val="FF0000"/>
                </a:solidFill>
                <a:effectLst/>
              </a:rPr>
              <a:t>การค้นหาข้อมูลขั้นสูง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474913" y="205263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th-TH">
              <a:solidFill>
                <a:schemeClr val="tx2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74826" y="1700213"/>
            <a:ext cx="842486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altLang="th-TH" sz="3600" dirty="0"/>
              <a:t>	การกำหนดในการค้นหามีความสำคัญมาก เนื่องจากถ้ากำหนดคำที่ค้นหาไม่ถูกต้อง หรือสอดคล้องกับเนื้อหาที่ต้องการ อาจทำให้ผลลัพธ์ที่ได้ไม่เป็นที่น่าพอใจ หรือในบางครั้งถ้ากำหนดคำที่ค้นหาแล้วยังไม่ได้ผลลัพธ์ที่ต้องการควรศึกษาเครื่องมือของ </a:t>
            </a:r>
            <a:r>
              <a:rPr lang="en-US" altLang="th-TH" sz="3600" dirty="0"/>
              <a:t>Search Engine </a:t>
            </a:r>
            <a:r>
              <a:rPr lang="th-TH" altLang="th-TH" sz="3600" dirty="0"/>
              <a:t>เพราะจะทำให้ค้นหาผลลัพธ์ที่ตรงกับความต้องการมากขึ้น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4" t="21207" r="37396" b="64923"/>
          <a:stretch>
            <a:fillRect/>
          </a:stretch>
        </p:blipFill>
        <p:spPr bwMode="auto">
          <a:xfrm>
            <a:off x="7896226" y="51577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2</a:t>
            </a:fld>
            <a:endParaRPr lang="th-TH" alt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2" r="35820" b="38577"/>
          <a:stretch/>
        </p:blipFill>
        <p:spPr bwMode="auto">
          <a:xfrm>
            <a:off x="8975724" y="1412875"/>
            <a:ext cx="1440755" cy="519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79651" y="836613"/>
            <a:ext cx="32944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b="1" dirty="0" smtClean="0"/>
              <a:t>2.1 </a:t>
            </a:r>
            <a:r>
              <a:rPr lang="th-TH" altLang="th-TH" b="1" dirty="0" smtClean="0"/>
              <a:t>ตัวกรอง “ภาษา”</a:t>
            </a:r>
            <a:endParaRPr lang="th-TH" altLang="th-TH" b="1" dirty="0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271465" y="2060576"/>
            <a:ext cx="70565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thaiDist"/>
            <a:r>
              <a:rPr lang="th-TH" altLang="th-TH" sz="3600" dirty="0"/>
              <a:t>	ตัว</a:t>
            </a:r>
            <a:r>
              <a:rPr lang="th-TH" altLang="th-TH" sz="3600" dirty="0" smtClean="0"/>
              <a:t>กรอง </a:t>
            </a:r>
            <a:r>
              <a:rPr lang="en-US" altLang="th-TH" sz="3600" dirty="0" smtClean="0"/>
              <a:t>“</a:t>
            </a:r>
            <a:r>
              <a:rPr lang="th-TH" altLang="th-TH" sz="3600" dirty="0" smtClean="0"/>
              <a:t>ภาษา</a:t>
            </a:r>
            <a:r>
              <a:rPr lang="th-TH" altLang="th-TH" sz="3600" dirty="0"/>
              <a:t>” </a:t>
            </a:r>
            <a:r>
              <a:rPr lang="th-TH" altLang="th-TH" sz="3600" dirty="0" smtClean="0"/>
              <a:t>สามารถกำหนดโดยใช้ </a:t>
            </a:r>
            <a:r>
              <a:rPr lang="en-US" altLang="th-TH" sz="3600" dirty="0"/>
              <a:t>drop-down menu </a:t>
            </a:r>
            <a:r>
              <a:rPr lang="th-TH" altLang="th-TH" sz="3600" dirty="0"/>
              <a:t>เพื่อเลือกภาษา จากนั้นผู้ใช้งาน</a:t>
            </a:r>
            <a:r>
              <a:rPr lang="th-TH" altLang="th-TH" sz="3600" dirty="0" smtClean="0"/>
              <a:t>สามารถ</a:t>
            </a:r>
            <a:r>
              <a:rPr lang="th-TH" altLang="th-TH" sz="3600" dirty="0"/>
              <a:t>พิมพ์คำค้นหาลงในตัวกรองคำ เพื่อให้ </a:t>
            </a:r>
            <a:r>
              <a:rPr lang="en-US" altLang="th-TH" sz="3600" dirty="0"/>
              <a:t>Google </a:t>
            </a:r>
            <a:r>
              <a:rPr lang="th-TH" altLang="th-TH" sz="3600" dirty="0"/>
              <a:t>ค้นหาคำในภาษาที่</a:t>
            </a:r>
            <a:r>
              <a:rPr lang="th-TH" altLang="th-TH" sz="3600" dirty="0" smtClean="0"/>
              <a:t>กำหนดได้ เช่น ต้องการค้นหาคำว่า “</a:t>
            </a:r>
            <a:r>
              <a:rPr lang="en-US" altLang="th-TH" sz="3600" dirty="0" smtClean="0"/>
              <a:t>Nanotechnology</a:t>
            </a:r>
            <a:r>
              <a:rPr lang="th-TH" altLang="th-TH" sz="3600" dirty="0" smtClean="0"/>
              <a:t>” ในเว็บไซต์ที่แสดงผลเป็นภาษาไทย เป็นต้น </a:t>
            </a:r>
            <a:endParaRPr lang="th-TH" altLang="th-TH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20</a:t>
            </a:fld>
            <a:endParaRPr lang="th-TH" alt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279650" y="836613"/>
            <a:ext cx="35798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b="1" dirty="0"/>
              <a:t>2</a:t>
            </a:r>
            <a:r>
              <a:rPr lang="en-US" altLang="th-TH" b="1" dirty="0" smtClean="0"/>
              <a:t>.2 </a:t>
            </a:r>
            <a:r>
              <a:rPr lang="th-TH" altLang="th-TH" b="1" dirty="0" smtClean="0"/>
              <a:t>ตัวกรอง “ภูมิภาค”</a:t>
            </a:r>
            <a:endParaRPr lang="th-TH" altLang="th-TH" b="1" dirty="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919289" y="2060575"/>
            <a:ext cx="8497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thaiDist"/>
            <a:r>
              <a:rPr lang="th-TH" altLang="th-TH" sz="3600" dirty="0"/>
              <a:t>	</a:t>
            </a:r>
            <a:r>
              <a:rPr lang="th-TH" altLang="th-TH" sz="3600" dirty="0" smtClean="0"/>
              <a:t>เป็นการกำหนดภูมิภาคที่เป็นภูมิภาคของหน้าเว็บที่ต้องการค้นหา อย่างเช่น ต้องการหาเว็บไซต์ในประเทศไทยเท่านั้น เป็นต้น</a:t>
            </a:r>
            <a:endParaRPr lang="th-TH" altLang="th-TH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21</a:t>
            </a:fld>
            <a:endParaRPr lang="th-TH" alt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52" t="39172" r="41144" b="16532"/>
          <a:stretch/>
        </p:blipFill>
        <p:spPr>
          <a:xfrm>
            <a:off x="2279650" y="3260904"/>
            <a:ext cx="741682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223792" y="4126227"/>
            <a:ext cx="5472682" cy="233355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279651" y="836613"/>
            <a:ext cx="43669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b="1" dirty="0" smtClean="0"/>
              <a:t>2.3 </a:t>
            </a:r>
            <a:r>
              <a:rPr lang="th-TH" altLang="th-TH" b="1" dirty="0" smtClean="0"/>
              <a:t>ตัวกรอง “อัพเดตล่าสุด”</a:t>
            </a:r>
            <a:endParaRPr lang="th-TH" altLang="th-TH" b="1" dirty="0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919289" y="2060575"/>
            <a:ext cx="84978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thaiDist"/>
            <a:r>
              <a:rPr lang="th-TH" altLang="th-TH" sz="3600" dirty="0"/>
              <a:t>	สามารถจำกัดการค้นหาเพ</a:t>
            </a:r>
            <a:r>
              <a:rPr lang="th-TH" altLang="th-TH" sz="3600" dirty="0" err="1"/>
              <a:t>จผล</a:t>
            </a:r>
            <a:r>
              <a:rPr lang="th-TH" altLang="th-TH" sz="3600" dirty="0"/>
              <a:t>ลัพธ์ที่มีการปรับปรุงภายในระยะเวลาที่</a:t>
            </a:r>
            <a:r>
              <a:rPr lang="th-TH" altLang="th-TH" sz="3600" dirty="0" smtClean="0"/>
              <a:t>กำหนด เหมาะสำหรับผู้ใช้ที่ต้องการค้นหาข้อมูลใหม่ๆ เช่น ข่าวภายใน </a:t>
            </a:r>
            <a:r>
              <a:rPr lang="en-US" altLang="th-TH" sz="3600" dirty="0" smtClean="0"/>
              <a:t>24 </a:t>
            </a:r>
            <a:r>
              <a:rPr lang="th-TH" altLang="th-TH" sz="3600" dirty="0" smtClean="0"/>
              <a:t>ชั่วโมงที่ผ่านมา หรือข้อมูลวิจัยใน </a:t>
            </a:r>
            <a:r>
              <a:rPr lang="en-US" altLang="th-TH" sz="3600" dirty="0" smtClean="0"/>
              <a:t>1 </a:t>
            </a:r>
            <a:r>
              <a:rPr lang="th-TH" altLang="th-TH" sz="3600" dirty="0" smtClean="0"/>
              <a:t>ปีที่ผ่านมา เป็น</a:t>
            </a:r>
            <a:r>
              <a:rPr lang="th-TH" altLang="th-TH" sz="3600" dirty="0"/>
              <a:t>ต้น โดนเลือกที่ </a:t>
            </a:r>
            <a:r>
              <a:rPr lang="en-US" altLang="th-TH" sz="3600" dirty="0"/>
              <a:t>Drop-Down Menu </a:t>
            </a:r>
            <a:endParaRPr lang="th-TH" altLang="th-TH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22</a:t>
            </a:fld>
            <a:endParaRPr lang="th-TH" alt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14" t="55124" r="13664" b="18298"/>
          <a:stretch/>
        </p:blipFill>
        <p:spPr>
          <a:xfrm>
            <a:off x="551384" y="4221088"/>
            <a:ext cx="10945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23592" y="4368900"/>
            <a:ext cx="5472682" cy="182190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279651" y="836613"/>
            <a:ext cx="47644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b="1" dirty="0" smtClean="0"/>
              <a:t>2.4 </a:t>
            </a:r>
            <a:r>
              <a:rPr lang="th-TH" altLang="th-TH" b="1" dirty="0" smtClean="0"/>
              <a:t>ตัวกรอง “</a:t>
            </a:r>
            <a:r>
              <a:rPr lang="th-TH" altLang="th-TH" b="1" dirty="0" err="1" smtClean="0"/>
              <a:t>ไซต์</a:t>
            </a:r>
            <a:r>
              <a:rPr lang="th-TH" altLang="th-TH" b="1" dirty="0" smtClean="0"/>
              <a:t>หรือโดเมน”</a:t>
            </a:r>
            <a:endParaRPr lang="th-TH" altLang="th-TH" b="1" dirty="0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127448" y="1988840"/>
            <a:ext cx="84978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th-TH" sz="3600" dirty="0" smtClean="0">
                <a:latin typeface="Angsana New" panose="02020603050405020304" pitchFamily="18" charset="-34"/>
              </a:rPr>
              <a:t>	เป็นการกำหนดการค้นหาข้อมูลเฉพาะภายในเว็บไซต์ที่ผู้ใช้ต้องการเพียงเว็บไซต์เดียว ซึ่งเหมือนกับการใช้ </a:t>
            </a:r>
            <a:r>
              <a:rPr lang="en-US" altLang="th-TH" sz="3600" dirty="0" smtClean="0">
                <a:latin typeface="Angsana New" panose="02020603050405020304" pitchFamily="18" charset="-34"/>
              </a:rPr>
              <a:t>“site: ” </a:t>
            </a:r>
            <a:r>
              <a:rPr lang="th-TH" altLang="th-TH" sz="3600" dirty="0" smtClean="0">
                <a:latin typeface="Angsana New" panose="02020603050405020304" pitchFamily="18" charset="-34"/>
              </a:rPr>
              <a:t>ในการค้นหาแบบปกติ</a:t>
            </a:r>
            <a:endParaRPr lang="th-TH" altLang="th-TH" sz="3600" dirty="0">
              <a:latin typeface="Angsana New" panose="02020603050405020304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23</a:t>
            </a:fld>
            <a:endParaRPr lang="th-TH" altLang="th-TH"/>
          </a:p>
        </p:txBody>
      </p:sp>
      <p:pic>
        <p:nvPicPr>
          <p:cNvPr id="3" name="Picture 2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8777" r="13382" b="18184"/>
          <a:stretch/>
        </p:blipFill>
        <p:spPr>
          <a:xfrm>
            <a:off x="407368" y="3815174"/>
            <a:ext cx="11509146" cy="170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07368" y="4237951"/>
            <a:ext cx="7632848" cy="428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79651" y="836613"/>
            <a:ext cx="41937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b="1" dirty="0" smtClean="0"/>
              <a:t>2.5 </a:t>
            </a:r>
            <a:r>
              <a:rPr lang="th-TH" altLang="th-TH" b="1" dirty="0" smtClean="0"/>
              <a:t>ตัวกรอง “คำที่ปรากฏ”</a:t>
            </a:r>
            <a:endParaRPr lang="th-TH" altLang="th-TH" b="1" dirty="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27595" y="1817387"/>
            <a:ext cx="849788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/>
            <a:r>
              <a:rPr lang="th-TH" altLang="th-TH" sz="3600" dirty="0">
                <a:latin typeface="Angsana New" panose="02020603050405020304" pitchFamily="18" charset="-34"/>
              </a:rPr>
              <a:t>	การกรองรูปแบบที่ปรากกฎหน้าจอการแสดงผล เป็นการกำหนดให้คำค้นหาปรากฏ</a:t>
            </a:r>
            <a:r>
              <a:rPr lang="th-TH" altLang="th-TH" sz="3600" dirty="0" smtClean="0">
                <a:latin typeface="Angsana New" panose="02020603050405020304" pitchFamily="18" charset="-34"/>
              </a:rPr>
              <a:t>อยู่ในตำแหน่งต่างๆของเว็บ</a:t>
            </a:r>
            <a:r>
              <a:rPr lang="th-TH" altLang="th-TH" sz="3600" dirty="0" err="1" smtClean="0">
                <a:latin typeface="Angsana New" panose="02020603050405020304" pitchFamily="18" charset="-34"/>
              </a:rPr>
              <a:t>เพจ</a:t>
            </a:r>
            <a:r>
              <a:rPr lang="th-TH" altLang="th-TH" sz="3600" dirty="0" smtClean="0">
                <a:latin typeface="Angsana New" panose="02020603050405020304" pitchFamily="18" charset="-34"/>
              </a:rPr>
              <a:t> ดังนี้</a:t>
            </a:r>
            <a:endParaRPr lang="th-TH" altLang="th-TH" sz="3600" dirty="0">
              <a:latin typeface="Angsana New" panose="02020603050405020304" pitchFamily="18" charset="-34"/>
            </a:endParaRPr>
          </a:p>
          <a:p>
            <a:pPr lvl="2" algn="thaiDist">
              <a:buFontTx/>
              <a:buAutoNum type="arabicPeriod"/>
            </a:pPr>
            <a:r>
              <a:rPr lang="th-TH" altLang="th-TH" sz="3600" dirty="0" smtClean="0">
                <a:latin typeface="Angsana New" panose="02020603050405020304" pitchFamily="18" charset="-34"/>
              </a:rPr>
              <a:t>ทุกที่ในหน้าเว็บ</a:t>
            </a:r>
            <a:endParaRPr lang="th-TH" altLang="th-TH" sz="3600" dirty="0">
              <a:latin typeface="Angsana New" panose="02020603050405020304" pitchFamily="18" charset="-34"/>
            </a:endParaRPr>
          </a:p>
          <a:p>
            <a:pPr lvl="2" algn="thaiDist">
              <a:buFontTx/>
              <a:buAutoNum type="arabicPeriod"/>
            </a:pPr>
            <a:r>
              <a:rPr lang="th-TH" altLang="th-TH" sz="3600" dirty="0" smtClean="0">
                <a:latin typeface="Angsana New" panose="02020603050405020304" pitchFamily="18" charset="-34"/>
              </a:rPr>
              <a:t>ในชื่อของหน้าเว็บ</a:t>
            </a:r>
            <a:endParaRPr lang="th-TH" altLang="th-TH" sz="3600" dirty="0">
              <a:latin typeface="Angsana New" panose="02020603050405020304" pitchFamily="18" charset="-34"/>
            </a:endParaRPr>
          </a:p>
          <a:p>
            <a:pPr lvl="2" algn="thaiDist">
              <a:buFontTx/>
              <a:buAutoNum type="arabicPeriod"/>
            </a:pPr>
            <a:r>
              <a:rPr lang="th-TH" altLang="th-TH" sz="3600" dirty="0" smtClean="0">
                <a:latin typeface="Angsana New" panose="02020603050405020304" pitchFamily="18" charset="-34"/>
              </a:rPr>
              <a:t>ในข้อความของหน้าเว็บ</a:t>
            </a:r>
            <a:endParaRPr lang="th-TH" altLang="th-TH" sz="3600" dirty="0">
              <a:latin typeface="Angsana New" panose="02020603050405020304" pitchFamily="18" charset="-34"/>
            </a:endParaRPr>
          </a:p>
          <a:p>
            <a:pPr lvl="2" algn="thaiDist">
              <a:buFontTx/>
              <a:buAutoNum type="arabicPeriod"/>
            </a:pPr>
            <a:r>
              <a:rPr lang="th-TH" altLang="th-TH" sz="3600" dirty="0" smtClean="0">
                <a:latin typeface="Angsana New" panose="02020603050405020304" pitchFamily="18" charset="-34"/>
              </a:rPr>
              <a:t>ใน </a:t>
            </a:r>
            <a:r>
              <a:rPr lang="en-US" altLang="th-TH" sz="3600" dirty="0" smtClean="0">
                <a:latin typeface="Angsana New" panose="02020603050405020304" pitchFamily="18" charset="-34"/>
              </a:rPr>
              <a:t>URL </a:t>
            </a:r>
            <a:r>
              <a:rPr lang="th-TH" altLang="th-TH" sz="3600" dirty="0" smtClean="0">
                <a:latin typeface="Angsana New" panose="02020603050405020304" pitchFamily="18" charset="-34"/>
              </a:rPr>
              <a:t>ของหน้าเว็บ</a:t>
            </a:r>
          </a:p>
          <a:p>
            <a:pPr lvl="2" algn="thaiDist">
              <a:buFontTx/>
              <a:buAutoNum type="arabicPeriod"/>
            </a:pPr>
            <a:r>
              <a:rPr lang="th-TH" altLang="th-TH" sz="3600" dirty="0" smtClean="0">
                <a:latin typeface="Angsana New" panose="02020603050405020304" pitchFamily="18" charset="-34"/>
              </a:rPr>
              <a:t>ในลิงค์ที่เชื่อมโยงกับหน้าเว็บ</a:t>
            </a:r>
            <a:endParaRPr lang="th-TH" altLang="th-TH" sz="3600" dirty="0">
              <a:latin typeface="Angsana New" panose="02020603050405020304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24</a:t>
            </a:fld>
            <a:endParaRPr lang="th-TH" alt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05" t="50000" r="41698" b="24037"/>
          <a:stretch/>
        </p:blipFill>
        <p:spPr>
          <a:xfrm>
            <a:off x="4655840" y="2996952"/>
            <a:ext cx="7272808" cy="189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384032" y="3081684"/>
            <a:ext cx="5544616" cy="20258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279651" y="536575"/>
            <a:ext cx="31085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altLang="th-TH" b="1" dirty="0"/>
              <a:t> </a:t>
            </a:r>
            <a:r>
              <a:rPr lang="th-TH" altLang="th-TH" b="1" dirty="0" smtClean="0">
                <a:solidFill>
                  <a:schemeClr val="folHlink"/>
                </a:solidFill>
              </a:rPr>
              <a:t>ในชื่อของหน้าเว็บ</a:t>
            </a:r>
            <a:endParaRPr lang="th-TH" altLang="th-TH" b="1" dirty="0">
              <a:solidFill>
                <a:schemeClr val="folHlink"/>
              </a:solidFill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847850" y="1604963"/>
            <a:ext cx="84978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67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1512888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2225675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2938463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365125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1084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45656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50228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54800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/>
            <a:r>
              <a:rPr lang="th-TH" altLang="th-TH" sz="3600" dirty="0">
                <a:latin typeface="Angsana New" panose="02020603050405020304" pitchFamily="18" charset="-34"/>
              </a:rPr>
              <a:t>	</a:t>
            </a:r>
            <a:r>
              <a:rPr lang="en-US" altLang="th-TH" sz="3600" dirty="0">
                <a:latin typeface="Angsana New" panose="02020603050405020304" pitchFamily="18" charset="-34"/>
              </a:rPr>
              <a:t>Google </a:t>
            </a:r>
            <a:r>
              <a:rPr lang="th-TH" altLang="th-TH" sz="3600" dirty="0">
                <a:latin typeface="Angsana New" panose="02020603050405020304" pitchFamily="18" charset="-34"/>
              </a:rPr>
              <a:t>จะพิจารณาชื่อเรื่องในส่วนบนของหน้าใน </a:t>
            </a:r>
            <a:r>
              <a:rPr lang="en-US" altLang="th-TH" sz="3600" dirty="0">
                <a:latin typeface="Angsana New" panose="02020603050405020304" pitchFamily="18" charset="-34"/>
              </a:rPr>
              <a:t>HTML </a:t>
            </a:r>
            <a:r>
              <a:rPr lang="th-TH" altLang="th-TH" sz="3600" dirty="0">
                <a:latin typeface="Angsana New" panose="02020603050405020304" pitchFamily="18" charset="-34"/>
              </a:rPr>
              <a:t>เนื่องจากชื่อเรื่องสามารถบ่งบอกถึงความหมายของ</a:t>
            </a:r>
            <a:r>
              <a:rPr lang="th-TH" altLang="th-TH" sz="3600" dirty="0" err="1">
                <a:latin typeface="Angsana New" panose="02020603050405020304" pitchFamily="18" charset="-34"/>
              </a:rPr>
              <a:t>เพจ</a:t>
            </a:r>
            <a:r>
              <a:rPr lang="th-TH" altLang="th-TH" sz="3600" dirty="0">
                <a:latin typeface="Angsana New" panose="02020603050405020304" pitchFamily="18" charset="-34"/>
              </a:rPr>
              <a:t>นั้น แต่ในบางครั้งไม่สามารถใช้เฉพาะชื่อเรื่องในการพิจารณาเพียงอย่างเดียว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351088" y="3429000"/>
            <a:ext cx="39517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altLang="th-TH" b="1" dirty="0"/>
              <a:t> </a:t>
            </a:r>
            <a:r>
              <a:rPr lang="th-TH" altLang="th-TH" b="1" dirty="0" smtClean="0">
                <a:solidFill>
                  <a:schemeClr val="folHlink"/>
                </a:solidFill>
              </a:rPr>
              <a:t>ในข้อความของหน้าเว็บ</a:t>
            </a:r>
            <a:endParaRPr lang="th-TH" altLang="th-TH" b="1" dirty="0">
              <a:solidFill>
                <a:schemeClr val="folHlink"/>
              </a:solidFill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919289" y="4497388"/>
            <a:ext cx="84978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67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1512888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2225675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2938463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365125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1084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45656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50228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54800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/>
            <a:r>
              <a:rPr lang="th-TH" altLang="th-TH" sz="3600" dirty="0">
                <a:latin typeface="Angsana New" panose="02020603050405020304" pitchFamily="18" charset="-34"/>
              </a:rPr>
              <a:t>	</a:t>
            </a:r>
            <a:r>
              <a:rPr lang="en-US" altLang="th-TH" sz="3600" dirty="0">
                <a:latin typeface="Angsana New" panose="02020603050405020304" pitchFamily="18" charset="-34"/>
              </a:rPr>
              <a:t>Google</a:t>
            </a:r>
            <a:r>
              <a:rPr lang="th-TH" altLang="th-TH" sz="3600" dirty="0">
                <a:latin typeface="Angsana New" panose="02020603050405020304" pitchFamily="18" charset="-34"/>
              </a:rPr>
              <a:t> ใช้ปัจจัยหลายอย่างร่วมกันเพื่อหา</a:t>
            </a:r>
            <a:r>
              <a:rPr lang="th-TH" altLang="th-TH" sz="3600" dirty="0" err="1">
                <a:latin typeface="Angsana New" panose="02020603050405020304" pitchFamily="18" charset="-34"/>
              </a:rPr>
              <a:t>เพจ</a:t>
            </a:r>
            <a:r>
              <a:rPr lang="th-TH" altLang="th-TH" sz="3600" dirty="0">
                <a:latin typeface="Angsana New" panose="02020603050405020304" pitchFamily="18" charset="-34"/>
              </a:rPr>
              <a:t>ที่มีคำที่ต้องการ รวมถึงคำที่อยู่ในส่วนหัวของ</a:t>
            </a:r>
            <a:r>
              <a:rPr lang="th-TH" altLang="th-TH" sz="3600" dirty="0" err="1">
                <a:latin typeface="Angsana New" panose="02020603050405020304" pitchFamily="18" charset="-34"/>
              </a:rPr>
              <a:t>เพจ</a:t>
            </a:r>
            <a:r>
              <a:rPr lang="th-TH" altLang="th-TH" sz="3600" dirty="0">
                <a:latin typeface="Angsana New" panose="02020603050405020304" pitchFamily="18" charset="-34"/>
              </a:rPr>
              <a:t> ลิงค์ที่ไปยัง</a:t>
            </a:r>
            <a:r>
              <a:rPr lang="th-TH" altLang="th-TH" sz="3600" dirty="0" err="1">
                <a:latin typeface="Angsana New" panose="02020603050405020304" pitchFamily="18" charset="-34"/>
              </a:rPr>
              <a:t>เพจ</a:t>
            </a:r>
            <a:r>
              <a:rPr lang="th-TH" altLang="th-TH" sz="3600" dirty="0">
                <a:latin typeface="Angsana New" panose="02020603050405020304" pitchFamily="18" charset="-34"/>
              </a:rPr>
              <a:t> เป็นต้น ถ้าต้องการให้ </a:t>
            </a:r>
            <a:r>
              <a:rPr lang="en-US" altLang="th-TH" sz="3600" dirty="0">
                <a:latin typeface="Angsana New" panose="02020603050405020304" pitchFamily="18" charset="-34"/>
              </a:rPr>
              <a:t>Google </a:t>
            </a:r>
            <a:r>
              <a:rPr lang="th-TH" altLang="th-TH" sz="3600" dirty="0">
                <a:latin typeface="Angsana New" panose="02020603050405020304" pitchFamily="18" charset="-34"/>
              </a:rPr>
              <a:t>พิจารณาเฉพาะเนื้อหา</a:t>
            </a:r>
            <a:r>
              <a:rPr lang="th-TH" altLang="th-TH" sz="3600" dirty="0" err="1">
                <a:latin typeface="Angsana New" panose="02020603050405020304" pitchFamily="18" charset="-34"/>
              </a:rPr>
              <a:t>เพจ</a:t>
            </a:r>
            <a:r>
              <a:rPr lang="th-TH" altLang="th-TH" sz="3600" dirty="0">
                <a:latin typeface="Angsana New" panose="02020603050405020304" pitchFamily="18" charset="-34"/>
              </a:rPr>
              <a:t>ควรเลือกใช้ตัวเลือกนี้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25</a:t>
            </a:fld>
            <a:endParaRPr lang="th-TH" alt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279650" y="836613"/>
            <a:ext cx="37305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altLang="th-TH" b="1" dirty="0"/>
              <a:t> </a:t>
            </a:r>
            <a:r>
              <a:rPr lang="th-TH" altLang="th-TH" b="1" dirty="0">
                <a:solidFill>
                  <a:schemeClr val="folHlink"/>
                </a:solidFill>
              </a:rPr>
              <a:t>ใน </a:t>
            </a:r>
            <a:r>
              <a:rPr lang="en-US" altLang="th-TH" b="1" dirty="0">
                <a:solidFill>
                  <a:schemeClr val="folHlink"/>
                </a:solidFill>
              </a:rPr>
              <a:t> URL </a:t>
            </a:r>
            <a:r>
              <a:rPr lang="th-TH" altLang="th-TH" b="1" dirty="0">
                <a:solidFill>
                  <a:schemeClr val="folHlink"/>
                </a:solidFill>
              </a:rPr>
              <a:t>ของหน้า</a:t>
            </a:r>
            <a:r>
              <a:rPr lang="th-TH" altLang="th-TH" b="1" dirty="0" smtClean="0">
                <a:solidFill>
                  <a:schemeClr val="folHlink"/>
                </a:solidFill>
              </a:rPr>
              <a:t>เว็บ</a:t>
            </a:r>
            <a:endParaRPr lang="th-TH" altLang="th-TH" b="1" dirty="0">
              <a:solidFill>
                <a:schemeClr val="folHlink"/>
              </a:solidFill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847850" y="1905001"/>
            <a:ext cx="8497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67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1512888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2225675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2938463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365125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1084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45656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50228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54800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/>
            <a:r>
              <a:rPr lang="th-TH" altLang="th-TH" sz="3600" dirty="0">
                <a:latin typeface="Angsana New" panose="02020603050405020304" pitchFamily="18" charset="-34"/>
              </a:rPr>
              <a:t>	</a:t>
            </a:r>
            <a:r>
              <a:rPr lang="en-US" altLang="th-TH" sz="3600" dirty="0">
                <a:latin typeface="Angsana New" panose="02020603050405020304" pitchFamily="18" charset="-34"/>
              </a:rPr>
              <a:t>URL </a:t>
            </a:r>
            <a:r>
              <a:rPr lang="th-TH" altLang="th-TH" sz="3600" dirty="0">
                <a:latin typeface="Angsana New" panose="02020603050405020304" pitchFamily="18" charset="-34"/>
              </a:rPr>
              <a:t>ของ</a:t>
            </a:r>
            <a:r>
              <a:rPr lang="th-TH" altLang="th-TH" sz="3600" dirty="0" err="1">
                <a:latin typeface="Angsana New" panose="02020603050405020304" pitchFamily="18" charset="-34"/>
              </a:rPr>
              <a:t>เพจ</a:t>
            </a:r>
            <a:r>
              <a:rPr lang="th-TH" altLang="th-TH" sz="3600" dirty="0">
                <a:latin typeface="Angsana New" panose="02020603050405020304" pitchFamily="18" charset="-34"/>
              </a:rPr>
              <a:t>เป็นกุญแจสำคัญที่</a:t>
            </a:r>
            <a:r>
              <a:rPr lang="th-TH" altLang="th-TH" sz="3600" dirty="0" smtClean="0">
                <a:latin typeface="Angsana New" panose="02020603050405020304" pitchFamily="18" charset="-34"/>
              </a:rPr>
              <a:t>บ่ง</a:t>
            </a:r>
            <a:r>
              <a:rPr lang="th-TH" altLang="th-TH" sz="3600" dirty="0">
                <a:latin typeface="Angsana New" panose="02020603050405020304" pitchFamily="18" charset="-34"/>
              </a:rPr>
              <a:t>บอกถึงเนื้อหาของเว็บไซต์ ทำให้คาดเดาได้ว่าเนื้อหาบนเว็บไซต์เกี่ยวข้องกับอะไร 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2351088" y="3429000"/>
            <a:ext cx="46955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altLang="th-TH" b="1" dirty="0">
                <a:solidFill>
                  <a:schemeClr val="folHlink"/>
                </a:solidFill>
              </a:rPr>
              <a:t> </a:t>
            </a:r>
            <a:r>
              <a:rPr lang="th-TH" altLang="th-TH" b="1" dirty="0" smtClean="0">
                <a:solidFill>
                  <a:schemeClr val="folHlink"/>
                </a:solidFill>
              </a:rPr>
              <a:t>ในลิงค์ที่เชื่อมโยงกับหน้าเว็บ</a:t>
            </a:r>
            <a:endParaRPr lang="th-TH" altLang="th-TH" b="1" dirty="0">
              <a:solidFill>
                <a:schemeClr val="folHlink"/>
              </a:solidFill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1919289" y="4497388"/>
            <a:ext cx="84978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67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1512888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2225675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2938463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365125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1084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45656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50228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548005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/>
            <a:r>
              <a:rPr lang="th-TH" altLang="th-TH" sz="3600" dirty="0">
                <a:latin typeface="Angsana New" panose="02020603050405020304" pitchFamily="18" charset="-34"/>
              </a:rPr>
              <a:t>	</a:t>
            </a:r>
            <a:r>
              <a:rPr lang="en-US" altLang="th-TH" sz="3600" dirty="0">
                <a:latin typeface="Angsana New" panose="02020603050405020304" pitchFamily="18" charset="-34"/>
              </a:rPr>
              <a:t>Google</a:t>
            </a:r>
            <a:r>
              <a:rPr lang="th-TH" altLang="th-TH" sz="3600" dirty="0">
                <a:latin typeface="Angsana New" panose="02020603050405020304" pitchFamily="18" charset="-34"/>
              </a:rPr>
              <a:t> ใช้เทคโนโลยี </a:t>
            </a:r>
            <a:r>
              <a:rPr lang="en-US" altLang="th-TH" sz="3600" dirty="0">
                <a:latin typeface="Angsana New" panose="02020603050405020304" pitchFamily="18" charset="-34"/>
              </a:rPr>
              <a:t>PageRank </a:t>
            </a:r>
            <a:r>
              <a:rPr lang="th-TH" altLang="th-TH" sz="3600" dirty="0">
                <a:latin typeface="Angsana New" panose="02020603050405020304" pitchFamily="18" charset="-34"/>
              </a:rPr>
              <a:t>ในการวิเคราะห์ลิงค์ที่เชื่อมโยงไปยังเว็บ แต่ไม่ได้ดูเฉพาะจำนวนและลักษณะของลิงค์ที่เชื่อมโยงไปยังเว็บ</a:t>
            </a:r>
            <a:r>
              <a:rPr lang="th-TH" altLang="th-TH" sz="3600" dirty="0" err="1">
                <a:latin typeface="Angsana New" panose="02020603050405020304" pitchFamily="18" charset="-34"/>
              </a:rPr>
              <a:t>เพจ</a:t>
            </a:r>
            <a:r>
              <a:rPr lang="th-TH" altLang="th-TH" sz="3600" dirty="0">
                <a:latin typeface="Angsana New" panose="02020603050405020304" pitchFamily="18" charset="-34"/>
              </a:rPr>
              <a:t>เท่านั้น แต่จะรวมถึงคำใน</a:t>
            </a:r>
            <a:r>
              <a:rPr lang="th-TH" altLang="th-TH" sz="3600" dirty="0" smtClean="0">
                <a:latin typeface="Angsana New" panose="02020603050405020304" pitchFamily="18" charset="-34"/>
              </a:rPr>
              <a:t>ลิงค์ด้วย</a:t>
            </a:r>
            <a:endParaRPr lang="th-TH" altLang="th-TH" sz="3600" dirty="0">
              <a:latin typeface="Angsana New" panose="02020603050405020304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26</a:t>
            </a:fld>
            <a:endParaRPr lang="th-TH" alt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279651" y="836613"/>
            <a:ext cx="47355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b="1" dirty="0" smtClean="0"/>
              <a:t>2.6 </a:t>
            </a:r>
            <a:r>
              <a:rPr lang="th-TH" altLang="th-TH" b="1" dirty="0" smtClean="0"/>
              <a:t>ตัวกรอง “ค้นหาปลอดภัย”</a:t>
            </a:r>
            <a:endParaRPr lang="th-TH" altLang="th-TH" b="1" dirty="0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279651" y="1916113"/>
            <a:ext cx="79930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thaiDist"/>
            <a:r>
              <a:rPr lang="en-US" altLang="th-TH" sz="3600" dirty="0"/>
              <a:t>	</a:t>
            </a:r>
            <a:r>
              <a:rPr lang="th-TH" altLang="th-TH" sz="3600" dirty="0" smtClean="0"/>
              <a:t>ทำให้ผลการค้นหามีความปลอดภัยมากขึ้นจากการแสดงผลเว็บไซต์ที่ลามกอนาจารอย่างโจ่งแจ้ง หากเปิดตัวกรองนี้ก็จะทำให้ผลการค้นหาจะไม่มีการแสดงผลเว็บไซต์ที่มีเนื้อหาลามกอนาจาร</a:t>
            </a:r>
            <a:endParaRPr lang="en-US" altLang="th-TH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27</a:t>
            </a:fld>
            <a:endParaRPr lang="th-TH" alt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51" t="55906" r="17347" b="28344"/>
          <a:stretch/>
        </p:blipFill>
        <p:spPr>
          <a:xfrm>
            <a:off x="572943" y="4224436"/>
            <a:ext cx="11139681" cy="122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67608" y="4224437"/>
            <a:ext cx="5832648" cy="107677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2.7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ตัวกรอง “ประเภทไฟล์”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เป็นการกำหนดการค้นหาประเภทของไฟล์ที่เฉพาะเจาะจง เช่นไฟล์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.doc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Microsoft Word,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ไฟล์ .</a:t>
            </a:r>
            <a:r>
              <a:rPr lang="en-US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ppt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Microsoft PowerPoint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เป็นต้น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28</a:t>
            </a:fld>
            <a:endParaRPr lang="th-TH" alt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52" t="61812" r="40590" b="14563"/>
          <a:stretch/>
        </p:blipFill>
        <p:spPr>
          <a:xfrm>
            <a:off x="821890" y="2996952"/>
            <a:ext cx="1092121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575720" y="2996952"/>
            <a:ext cx="7992888" cy="25202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17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992313" y="476250"/>
            <a:ext cx="27975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b="1" dirty="0"/>
              <a:t>การค้นหารูปภาพ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29</a:t>
            </a:fld>
            <a:endParaRPr lang="th-TH" altLang="th-TH"/>
          </a:p>
        </p:txBody>
      </p:sp>
      <p:pic>
        <p:nvPicPr>
          <p:cNvPr id="3" name="Picture 2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4894" r="1569" b="24766"/>
          <a:stretch/>
        </p:blipFill>
        <p:spPr>
          <a:xfrm>
            <a:off x="695399" y="1238250"/>
            <a:ext cx="10792539" cy="471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048328" y="1244525"/>
            <a:ext cx="576064" cy="52829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2346959" y="188641"/>
            <a:ext cx="7543800" cy="828641"/>
          </a:xfrm>
        </p:spPr>
        <p:txBody>
          <a:bodyPr/>
          <a:lstStyle/>
          <a:p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การค้นหาขั้นสูง</a:t>
            </a:r>
          </a:p>
        </p:txBody>
      </p:sp>
      <p:pic>
        <p:nvPicPr>
          <p:cNvPr id="2" name="Picture 1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5372" r="1963"/>
          <a:stretch/>
        </p:blipFill>
        <p:spPr>
          <a:xfrm>
            <a:off x="911424" y="1196752"/>
            <a:ext cx="10057103" cy="4882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10200456" y="5589240"/>
            <a:ext cx="936104" cy="4046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9314695" y="3789040"/>
            <a:ext cx="1152128" cy="4046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3</a:t>
            </a:fld>
            <a:endParaRPr lang="th-TH" alt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279650" y="333375"/>
            <a:ext cx="27975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b="1" dirty="0"/>
              <a:t>การค้นหารูปภาพ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703512" y="1340768"/>
            <a:ext cx="97210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altLang="th-TH" sz="3600" dirty="0"/>
              <a:t>ชนิดของรูปภาพบนเว็บ</a:t>
            </a:r>
          </a:p>
          <a:p>
            <a:pPr lvl="2">
              <a:buFontTx/>
              <a:buChar char="•"/>
            </a:pPr>
            <a:r>
              <a:rPr lang="th-TH" altLang="th-TH" sz="3600" dirty="0"/>
              <a:t> </a:t>
            </a:r>
            <a:r>
              <a:rPr lang="en-US" altLang="th-TH" sz="3600" dirty="0"/>
              <a:t>GIF </a:t>
            </a:r>
            <a:r>
              <a:rPr lang="th-TH" altLang="th-TH" sz="3600" dirty="0"/>
              <a:t>(มีนามสกุลเป็น </a:t>
            </a:r>
            <a:r>
              <a:rPr lang="en-US" altLang="th-TH" sz="3600" dirty="0"/>
              <a:t>.gif)</a:t>
            </a:r>
          </a:p>
          <a:p>
            <a:r>
              <a:rPr lang="th-TH" altLang="th-TH" sz="3600" dirty="0"/>
              <a:t>	โดยทั่วไปชนิดของรูปภาพที่ใช้งานบนเว็บจะมีรูปแบบเป็น </a:t>
            </a:r>
            <a:r>
              <a:rPr lang="en-US" altLang="th-TH" sz="3600" dirty="0"/>
              <a:t>GIF (Graphic Interchange Format) </a:t>
            </a:r>
            <a:r>
              <a:rPr lang="th-TH" altLang="th-TH" sz="3600" dirty="0"/>
              <a:t>ซึ่งใช้สำหรับภาพ</a:t>
            </a:r>
            <a:r>
              <a:rPr lang="th-TH" altLang="th-TH" sz="3600" dirty="0" err="1"/>
              <a:t>กราฟฟิก</a:t>
            </a:r>
            <a:r>
              <a:rPr lang="th-TH" altLang="th-TH" sz="3600" dirty="0"/>
              <a:t>แบบ </a:t>
            </a:r>
            <a:r>
              <a:rPr lang="en-US" altLang="th-TH" sz="3600" dirty="0"/>
              <a:t>256 </a:t>
            </a:r>
            <a:r>
              <a:rPr lang="th-TH" altLang="th-TH" sz="3600" dirty="0"/>
              <a:t>สีหรือน้อย</a:t>
            </a:r>
            <a:r>
              <a:rPr lang="th-TH" altLang="th-TH" sz="3600" dirty="0" smtClean="0"/>
              <a:t>กว่า</a:t>
            </a:r>
            <a:r>
              <a:rPr lang="en-US" altLang="th-TH" sz="3600" dirty="0" smtClean="0"/>
              <a:t> </a:t>
            </a:r>
            <a:r>
              <a:rPr lang="th-TH" altLang="th-TH" sz="3600" dirty="0" smtClean="0"/>
              <a:t>สามารถใช้แสดงภาพเคลื่อนไหวเล็กๆน้อยๆได้</a:t>
            </a:r>
            <a:endParaRPr lang="en-US" altLang="th-TH" sz="3600" dirty="0"/>
          </a:p>
          <a:p>
            <a:pPr lvl="2">
              <a:buFontTx/>
              <a:buChar char="•"/>
            </a:pPr>
            <a:r>
              <a:rPr lang="en-US" altLang="th-TH" sz="3600" dirty="0"/>
              <a:t> JPEG </a:t>
            </a:r>
            <a:r>
              <a:rPr lang="th-TH" altLang="th-TH" sz="3600" dirty="0"/>
              <a:t>(มีนามสกุลเป็น </a:t>
            </a:r>
            <a:r>
              <a:rPr lang="en-US" altLang="th-TH" sz="3600" dirty="0"/>
              <a:t>.jpg)</a:t>
            </a:r>
          </a:p>
          <a:p>
            <a:r>
              <a:rPr lang="en-US" altLang="th-TH" sz="3600" dirty="0"/>
              <a:t>	</a:t>
            </a:r>
            <a:r>
              <a:rPr lang="th-TH" altLang="th-TH" sz="3600" dirty="0"/>
              <a:t>เป็นรูปแบบที่ใช้กับภาพถ่ายหรืองานศิลปะที่มีความละเอียดสูง ซึ่งใช้สีมากกว่า 256 สี โดยรูปภาพชนิด </a:t>
            </a:r>
            <a:r>
              <a:rPr lang="en-US" altLang="th-TH" sz="3600" dirty="0"/>
              <a:t>JPEG (Joint Photographic Experts Group)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30</a:t>
            </a:fld>
            <a:endParaRPr lang="th-TH" alt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847850" y="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>
                <a:solidFill>
                  <a:schemeClr val="folHlink"/>
                </a:solidFill>
              </a:rPr>
              <a:t>การค้นหารูปภาพ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31</a:t>
            </a:fld>
            <a:endParaRPr lang="th-TH" altLang="th-TH"/>
          </a:p>
        </p:txBody>
      </p:sp>
      <p:pic>
        <p:nvPicPr>
          <p:cNvPr id="4" name="Picture 3" descr="แม่โจ้ แพร่ - ค้นหาด้วย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4893" r="2160" b="8310"/>
          <a:stretch/>
        </p:blipFill>
        <p:spPr>
          <a:xfrm>
            <a:off x="191344" y="1052736"/>
            <a:ext cx="11809312" cy="5040561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91050" y="1484784"/>
            <a:ext cx="1144910" cy="52829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11424" y="2013076"/>
            <a:ext cx="4824536" cy="29073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910148"/>
          </a:xfrm>
        </p:spPr>
        <p:txBody>
          <a:bodyPr/>
          <a:lstStyle/>
          <a:p>
            <a:r>
              <a:rPr lang="th-TH" dirty="0" smtClean="0"/>
              <a:t>หน้าต่างการค้นหาขั้นสูง</a:t>
            </a:r>
            <a:endParaRPr lang="th-TH" dirty="0"/>
          </a:p>
        </p:txBody>
      </p:sp>
      <p:pic>
        <p:nvPicPr>
          <p:cNvPr id="4" name="Content Placeholder 3" descr="การค้นหาขั้นสูงของ Google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9" r="14103"/>
          <a:stretch/>
        </p:blipFill>
        <p:spPr>
          <a:xfrm>
            <a:off x="1127448" y="1196753"/>
            <a:ext cx="10216376" cy="518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71464" y="1196753"/>
            <a:ext cx="9937104" cy="2448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267084" y="3645024"/>
            <a:ext cx="9937104" cy="2592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76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b="1" dirty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1. </a:t>
            </a:r>
            <a:r>
              <a:rPr lang="th-TH" altLang="th-TH" b="1" dirty="0" err="1" smtClean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แท็บ</a:t>
            </a:r>
            <a:r>
              <a:rPr lang="th-TH" altLang="th-TH" b="1" dirty="0" smtClean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 “ค้นหาหน้าเว็บที่มี...”</a:t>
            </a:r>
            <a:endParaRPr lang="th-TH" altLang="th-TH" b="1" dirty="0">
              <a:solidFill>
                <a:schemeClr val="tx1"/>
              </a:solidFill>
              <a:effectLst/>
              <a:latin typeface="Angsana New" panose="02020603050405020304" pitchFamily="18" charset="-34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415480" y="1844824"/>
            <a:ext cx="964125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altLang="th-TH" sz="3600" dirty="0"/>
              <a:t>	</a:t>
            </a:r>
            <a:r>
              <a:rPr lang="th-TH" altLang="th-TH" sz="3600" dirty="0" smtClean="0"/>
              <a:t>มีตัวกรอง </a:t>
            </a:r>
            <a:r>
              <a:rPr lang="en-US" altLang="th-TH" sz="3600" dirty="0"/>
              <a:t>5</a:t>
            </a:r>
            <a:r>
              <a:rPr lang="th-TH" altLang="th-TH" sz="3600" dirty="0" smtClean="0"/>
              <a:t> </a:t>
            </a:r>
            <a:r>
              <a:rPr lang="th-TH" altLang="th-TH" sz="3600" dirty="0"/>
              <a:t>แบบ ใช้การกำหนดคำเพื่อควบคุมให้ผลลัพธ์อยู่ในขอบเขตที่ต้องการ </a:t>
            </a:r>
            <a:r>
              <a:rPr lang="th-TH" altLang="th-TH" sz="3600" dirty="0" smtClean="0"/>
              <a:t>เหมือนกับ</a:t>
            </a:r>
            <a:r>
              <a:rPr lang="th-TH" altLang="th-TH" sz="3600" dirty="0"/>
              <a:t>การใช้ข้อมูล</a:t>
            </a:r>
            <a:r>
              <a:rPr lang="th-TH" altLang="th-TH" sz="3600" dirty="0" err="1"/>
              <a:t>ชนิดบูลีน</a:t>
            </a:r>
            <a:r>
              <a:rPr lang="th-TH" altLang="th-TH" sz="3600" dirty="0"/>
              <a:t> </a:t>
            </a:r>
            <a:r>
              <a:rPr lang="en-US" altLang="th-TH" sz="3600" dirty="0"/>
              <a:t>(Boolean) </a:t>
            </a:r>
            <a:r>
              <a:rPr lang="th-TH" altLang="th-TH" sz="3600" dirty="0"/>
              <a:t>ซึ่งมี </a:t>
            </a:r>
            <a:r>
              <a:rPr lang="en-US" altLang="th-TH" sz="3600" dirty="0"/>
              <a:t>3</a:t>
            </a:r>
            <a:r>
              <a:rPr lang="th-TH" altLang="th-TH" sz="3600" dirty="0"/>
              <a:t> ชนิดคือ </a:t>
            </a:r>
            <a:r>
              <a:rPr lang="en-US" altLang="th-TH" sz="3600" dirty="0"/>
              <a:t>AND, OR </a:t>
            </a:r>
            <a:r>
              <a:rPr lang="th-TH" altLang="th-TH" sz="3600" dirty="0"/>
              <a:t>และ </a:t>
            </a:r>
            <a:r>
              <a:rPr lang="en-US" altLang="th-TH" sz="3600" dirty="0"/>
              <a:t>NOT </a:t>
            </a:r>
            <a:endParaRPr lang="en-US" altLang="th-TH" sz="3600" dirty="0" smtClean="0"/>
          </a:p>
          <a:p>
            <a:r>
              <a:rPr lang="en-US" altLang="th-TH" sz="3600" dirty="0"/>
              <a:t>	</a:t>
            </a:r>
            <a:r>
              <a:rPr lang="th-TH" altLang="th-TH" sz="3600" dirty="0" smtClean="0"/>
              <a:t>นอกจากนี้ยังสามารถกำหนดคำหรือวลีให้เจาะจงมากขึ้น โดยการใส่อัญประกาศ (เครื่องหมายคำพูด) และสามารถกำหนดช่วงของตัวเลขได้ เช่น ปี ราคา หน่วยวัด เป็นต้น </a:t>
            </a:r>
            <a:endParaRPr lang="th-TH" altLang="th-TH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5</a:t>
            </a:fld>
            <a:endParaRPr lang="th-TH" alt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>
                <a:solidFill>
                  <a:schemeClr val="tx1"/>
                </a:solidFill>
              </a:rPr>
              <a:t>แท็บค้น</a:t>
            </a:r>
            <a:r>
              <a:rPr lang="th-TH" b="1" dirty="0" smtClean="0">
                <a:solidFill>
                  <a:schemeClr val="tx1"/>
                </a:solidFill>
              </a:rPr>
              <a:t>หาหน้าเว็บที่มี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การค้นหาขั้นสูงของ Google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33975" r="15712" b="26645"/>
          <a:stretch/>
        </p:blipFill>
        <p:spPr>
          <a:xfrm>
            <a:off x="191344" y="1737360"/>
            <a:ext cx="11543711" cy="298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6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841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b="1" dirty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1. </a:t>
            </a:r>
            <a:r>
              <a:rPr lang="th-TH" b="1" dirty="0">
                <a:solidFill>
                  <a:schemeClr val="tx1"/>
                </a:solidFill>
              </a:rPr>
              <a:t>ค้นหาหน้าเว็บที่</a:t>
            </a:r>
            <a:r>
              <a:rPr lang="th-TH" b="1" dirty="0" smtClean="0">
                <a:solidFill>
                  <a:schemeClr val="tx1"/>
                </a:solidFill>
              </a:rPr>
              <a:t>มี...</a:t>
            </a:r>
            <a:endParaRPr lang="th-TH" altLang="th-TH" b="1" dirty="0">
              <a:solidFill>
                <a:schemeClr val="tx1"/>
              </a:solidFill>
              <a:effectLst/>
              <a:latin typeface="Angsana New" panose="02020603050405020304" pitchFamily="18" charset="-34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187575" y="1484314"/>
            <a:ext cx="808513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sz="3600" dirty="0">
                <a:latin typeface="Angsana New" panose="02020603050405020304" pitchFamily="18" charset="-34"/>
              </a:rPr>
              <a:t>1.1 </a:t>
            </a:r>
            <a:r>
              <a:rPr lang="th-TH" altLang="th-TH" sz="3600" dirty="0" smtClean="0">
                <a:latin typeface="Angsana New" panose="02020603050405020304" pitchFamily="18" charset="-34"/>
              </a:rPr>
              <a:t>ทุกคำเหล่านี้</a:t>
            </a:r>
            <a:endParaRPr lang="th-TH" altLang="th-TH" sz="3600" dirty="0">
              <a:latin typeface="Angsana New" panose="02020603050405020304" pitchFamily="18" charset="-34"/>
            </a:endParaRPr>
          </a:p>
          <a:p>
            <a:r>
              <a:rPr lang="th-TH" altLang="th-TH" sz="3600" dirty="0">
                <a:latin typeface="Angsana New" panose="02020603050405020304" pitchFamily="18" charset="-34"/>
              </a:rPr>
              <a:t>		เงื่อนไข </a:t>
            </a:r>
            <a:r>
              <a:rPr lang="en-US" altLang="th-TH" sz="3600" dirty="0" smtClean="0">
                <a:latin typeface="Angsana New" panose="02020603050405020304" pitchFamily="18" charset="-34"/>
              </a:rPr>
              <a:t>“</a:t>
            </a:r>
            <a:r>
              <a:rPr lang="th-TH" altLang="th-TH" sz="3600" dirty="0" smtClean="0">
                <a:latin typeface="Angsana New" panose="02020603050405020304" pitchFamily="18" charset="-34"/>
              </a:rPr>
              <a:t>ทุกคำเหล่านี้” </a:t>
            </a:r>
            <a:r>
              <a:rPr lang="th-TH" altLang="th-TH" sz="3600" dirty="0">
                <a:latin typeface="Angsana New" panose="02020603050405020304" pitchFamily="18" charset="-34"/>
              </a:rPr>
              <a:t>เหมือนกับการใช้ตัวดำเนินการ </a:t>
            </a:r>
            <a:r>
              <a:rPr lang="en-US" altLang="th-TH" sz="3600" dirty="0">
                <a:latin typeface="Angsana New" panose="02020603050405020304" pitchFamily="18" charset="-34"/>
              </a:rPr>
              <a:t>AND </a:t>
            </a:r>
            <a:r>
              <a:rPr lang="th-TH" altLang="th-TH" sz="3600" dirty="0">
                <a:latin typeface="Angsana New" panose="02020603050405020304" pitchFamily="18" charset="-34"/>
              </a:rPr>
              <a:t>โดยจะต้องพิมพ์คำที่ต้องการค้นหาลงในกล่องข้อความ</a:t>
            </a:r>
          </a:p>
        </p:txBody>
      </p:sp>
      <p:pic>
        <p:nvPicPr>
          <p:cNvPr id="6" name="Content Placeholder 3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33975" r="15712" b="26645"/>
          <a:stretch/>
        </p:blipFill>
        <p:spPr>
          <a:xfrm>
            <a:off x="1127448" y="3773489"/>
            <a:ext cx="10236352" cy="264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7</a:t>
            </a:fld>
            <a:endParaRPr lang="th-TH" altLang="th-TH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127448" y="4365104"/>
            <a:ext cx="8928992" cy="3603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dirty="0" smtClean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1.1 </a:t>
            </a:r>
            <a:r>
              <a:rPr lang="th-TH" altLang="th-TH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ค้นหา</a:t>
            </a:r>
            <a:r>
              <a:rPr lang="th-TH" altLang="th-TH" dirty="0">
                <a:solidFill>
                  <a:schemeClr val="tx1"/>
                </a:solidFill>
                <a:latin typeface="Angsana New" panose="02020603050405020304" pitchFamily="18" charset="-34"/>
              </a:rPr>
              <a:t>หน้าเว็บที่</a:t>
            </a:r>
            <a:r>
              <a:rPr lang="th-TH" altLang="th-TH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มี...ทุก</a:t>
            </a:r>
            <a:r>
              <a:rPr lang="th-TH" altLang="th-TH" dirty="0">
                <a:solidFill>
                  <a:schemeClr val="tx1"/>
                </a:solidFill>
                <a:latin typeface="Angsana New" panose="02020603050405020304" pitchFamily="18" charset="-34"/>
              </a:rPr>
              <a:t>คำเหล่านี้</a:t>
            </a:r>
            <a:endParaRPr lang="th-TH" altLang="th-TH" dirty="0">
              <a:solidFill>
                <a:schemeClr val="tx1"/>
              </a:solidFill>
              <a:effectLst/>
              <a:latin typeface="Angsana New" panose="02020603050405020304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8</a:t>
            </a:fld>
            <a:endParaRPr lang="th-TH" altLang="th-TH"/>
          </a:p>
        </p:txBody>
      </p:sp>
      <p:pic>
        <p:nvPicPr>
          <p:cNvPr id="3" name="Picture 2" descr="การค้นหาขั้นสูงของ 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8" r="15154" b="45071"/>
          <a:stretch/>
        </p:blipFill>
        <p:spPr>
          <a:xfrm>
            <a:off x="211998" y="1729942"/>
            <a:ext cx="11588124" cy="141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495600" y="2258982"/>
            <a:ext cx="2088232" cy="3603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4" name="Picture 3" descr="เป็ด ไก่ หมู วัว ควาย - ค้นหาด้วย Google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2" r="42322" b="33544"/>
          <a:stretch/>
        </p:blipFill>
        <p:spPr>
          <a:xfrm>
            <a:off x="2135560" y="3363440"/>
            <a:ext cx="7032104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th-TH" dirty="0">
                <a:solidFill>
                  <a:schemeClr val="tx1"/>
                </a:solidFill>
                <a:effectLst/>
                <a:latin typeface="Angsana New" panose="02020603050405020304" pitchFamily="18" charset="-34"/>
              </a:rPr>
              <a:t>1.2 </a:t>
            </a:r>
            <a:r>
              <a:rPr lang="th-TH" altLang="th-TH" dirty="0">
                <a:solidFill>
                  <a:schemeClr val="tx1"/>
                </a:solidFill>
                <a:latin typeface="Angsana New" panose="02020603050405020304" pitchFamily="18" charset="-34"/>
              </a:rPr>
              <a:t>ค้นหาหน้าเว็บที่</a:t>
            </a:r>
            <a:r>
              <a:rPr lang="th-TH" altLang="th-TH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มี...คำหรือวลีที่ตรงตามนี้</a:t>
            </a:r>
            <a:endParaRPr lang="th-TH" altLang="th-TH" dirty="0">
              <a:solidFill>
                <a:schemeClr val="tx1"/>
              </a:solidFill>
              <a:effectLst/>
              <a:latin typeface="Angsana New" panose="02020603050405020304" pitchFamily="18" charset="-34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097280" y="1844675"/>
            <a:ext cx="89591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altLang="th-TH" sz="3600" dirty="0"/>
              <a:t>	เมื่อกำหนดคำที่ต้องการค้นหาในตัวเลือก </a:t>
            </a:r>
            <a:r>
              <a:rPr lang="th-TH" altLang="th-TH" sz="3600" dirty="0" smtClean="0"/>
              <a:t>“คำหรือวลีที่ตรงกัน” </a:t>
            </a:r>
            <a:r>
              <a:rPr lang="th-TH" altLang="th-TH" sz="3600" dirty="0"/>
              <a:t>จะได้ผลลัพธ์เหมือนกับการใช้เครื่องหมาย  </a:t>
            </a:r>
            <a:r>
              <a:rPr lang="th-TH" altLang="th-TH" sz="3600" dirty="0" smtClean="0"/>
              <a:t>(“  ”) </a:t>
            </a:r>
            <a:r>
              <a:rPr lang="th-TH" altLang="th-TH" sz="3600" dirty="0"/>
              <a:t>ในการหาแบบเบื้องต้น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BDF9-FE3D-4DE9-9645-A7AE7903FD1E}" type="slidenum">
              <a:rPr lang="th-TH" altLang="th-TH" smtClean="0"/>
              <a:pPr/>
              <a:t>9</a:t>
            </a:fld>
            <a:endParaRPr lang="th-TH" altLang="th-TH"/>
          </a:p>
        </p:txBody>
      </p:sp>
      <p:pic>
        <p:nvPicPr>
          <p:cNvPr id="7" name="Content Placeholder 3" descr="การค้นหาขั้นสูงของ Google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36255" r="15712" b="45711"/>
          <a:stretch/>
        </p:blipFill>
        <p:spPr>
          <a:xfrm>
            <a:off x="354624" y="3928494"/>
            <a:ext cx="11543711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5609" y="4936284"/>
            <a:ext cx="11522726" cy="3603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ธีม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501</TotalTime>
  <Words>325</Words>
  <Application>Microsoft Office PowerPoint</Application>
  <PresentationFormat>Widescreen</PresentationFormat>
  <Paragraphs>124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Angsana New</vt:lpstr>
      <vt:lpstr>Arial</vt:lpstr>
      <vt:lpstr>Calibri</vt:lpstr>
      <vt:lpstr>Calibri Light</vt:lpstr>
      <vt:lpstr>Cordia New</vt:lpstr>
      <vt:lpstr>Tahoma</vt:lpstr>
      <vt:lpstr>Retrospect</vt:lpstr>
      <vt:lpstr>บทที่ 4.2 การสืบค้นข้อมูลขั้นสูง  (Advance Search Engine) </vt:lpstr>
      <vt:lpstr>การค้นหาข้อมูลขั้นสูง</vt:lpstr>
      <vt:lpstr>การค้นหาขั้นสูง</vt:lpstr>
      <vt:lpstr>หน้าต่างการค้นหาขั้นสูง</vt:lpstr>
      <vt:lpstr>1. แท็บ “ค้นหาหน้าเว็บที่มี...”</vt:lpstr>
      <vt:lpstr>แท็บค้นหาหน้าเว็บที่มี</vt:lpstr>
      <vt:lpstr>PowerPoint Presentation</vt:lpstr>
      <vt:lpstr>1.1 ค้นหาหน้าเว็บที่มี...ทุกคำเหล่านี้</vt:lpstr>
      <vt:lpstr>1.2 ค้นหาหน้าเว็บที่มี...คำหรือวลีที่ตรงตามนี้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2.7 ตัวกรอง “ประเภทไฟล์”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Nattapong</dc:creator>
  <cp:lastModifiedBy>Apipong Pingyod</cp:lastModifiedBy>
  <cp:revision>69</cp:revision>
  <dcterms:created xsi:type="dcterms:W3CDTF">2008-01-27T13:11:17Z</dcterms:created>
  <dcterms:modified xsi:type="dcterms:W3CDTF">2015-09-14T14:08:52Z</dcterms:modified>
</cp:coreProperties>
</file>