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02C2-A4F3-433B-9EF7-412E2A2B3713}" type="datetimeFigureOut">
              <a:rPr lang="th-TH" smtClean="0"/>
              <a:t>03/09/58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ACA0-9085-4B1C-BDDD-7414540364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248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5ACA0-9085-4B1C-BDDD-74145403649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905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839C-975B-435D-A9D4-B86A89E2F07F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AB1F2C37-182B-43BF-B2E9-7AF7982DB3BA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75917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5818-0428-4344-96D9-A25C9D601231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73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656B7-C68C-46F1-AD0F-895CBD7F88BF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463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9B1E-332C-4D1E-9F1B-5C1CACBDD16C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0459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5CFE2-E595-429A-B56D-6B44626BB269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0106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0A1D-2D14-4647-9775-5AD9E5BE080E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29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E72C-10F3-45C9-8C67-5014B11049A8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821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DCD0-EBD5-48BC-B572-74140F26888D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452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20E0-73B5-44E6-8BC5-376BFA84BEE6}" type="datetime1">
              <a:rPr lang="th-TH" smtClean="0"/>
              <a:t>03/09/58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7932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8800-6271-4327-BB80-DD531F7944AE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9292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71DA-99C7-4E5B-9C9A-4D5B119A11E0}" type="datetime1">
              <a:rPr lang="th-TH" smtClean="0"/>
              <a:t>03/09/58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227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7CE-7219-424D-ACBF-877C08B38E0C}" type="datetime1">
              <a:rPr lang="th-TH" smtClean="0"/>
              <a:t>03/09/58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442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AE31-245E-4586-A2C1-848B08E2BCB0}" type="datetime1">
              <a:rPr lang="th-TH" smtClean="0"/>
              <a:t>03/09/58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679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A5A-F8DD-4114-A671-98A8728A6DC8}" type="datetime1">
              <a:rPr lang="th-TH" smtClean="0"/>
              <a:t>03/09/58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04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DF1-B50F-4F8E-A878-2272599BA95F}" type="datetime1">
              <a:rPr lang="th-TH" smtClean="0"/>
              <a:t>03/09/58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AB1F2C37-182B-43BF-B2E9-7AF7982DB3BA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3892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‹#›</a:t>
            </a:fld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EC940-7520-438B-88F8-BB335362CB4D}" type="datetime1">
              <a:rPr lang="th-TH" smtClean="0"/>
              <a:t>03/09/58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374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2AB0-A5DB-4439-8EFA-048FA99727D8}" type="datetime1">
              <a:rPr lang="th-TH" smtClean="0"/>
              <a:t>03/09/58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AB1F2C37-182B-43BF-B2E9-7AF7982DB3BA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99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hb5aoT03K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517" y="3318936"/>
            <a:ext cx="7766936" cy="1646302"/>
          </a:xfrm>
        </p:spPr>
        <p:txBody>
          <a:bodyPr/>
          <a:lstStyle/>
          <a:p>
            <a:r>
              <a:rPr lang="th-TH" dirty="0" smtClean="0"/>
              <a:t>ระบบค้นหาเว็บ                     </a:t>
            </a:r>
            <a:r>
              <a:rPr lang="en-US" dirty="0" smtClean="0"/>
              <a:t>(Web Search Engine)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965238"/>
            <a:ext cx="7766936" cy="1096899"/>
          </a:xfrm>
        </p:spPr>
        <p:txBody>
          <a:bodyPr/>
          <a:lstStyle/>
          <a:p>
            <a:r>
              <a:rPr lang="th-TH" smtClean="0"/>
              <a:t>อาจารย์อภิ</a:t>
            </a:r>
            <a:r>
              <a:rPr lang="th-TH" dirty="0" smtClean="0"/>
              <a:t>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t>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 smtClean="0"/>
              <a:t>ท</a:t>
            </a:r>
            <a:r>
              <a:rPr lang="th-TH" dirty="0" err="1"/>
              <a:t>พ</a:t>
            </a:r>
            <a:r>
              <a:rPr lang="en-US" dirty="0" smtClean="0"/>
              <a:t>491</a:t>
            </a:r>
            <a:r>
              <a:rPr lang="th-TH" dirty="0" smtClean="0"/>
              <a:t>  เทคโนโลยีสารสนเทศทางการเกษตร</a:t>
            </a:r>
            <a:endParaRPr lang="th-TH" dirty="0"/>
          </a:p>
        </p:txBody>
      </p:sp>
      <p:pic>
        <p:nvPicPr>
          <p:cNvPr id="6" name="Picture 5" descr="Google - Mozilla Firefox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4" t="24583" r="24870" b="46048"/>
          <a:stretch/>
        </p:blipFill>
        <p:spPr>
          <a:xfrm>
            <a:off x="914399" y="155873"/>
            <a:ext cx="6060547" cy="2838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2860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defTabSz="457200" rtl="0">
              <a:spcBef>
                <a:spcPct val="0"/>
              </a:spcBef>
            </a:pPr>
            <a:r>
              <a:rPr lang="th-TH" sz="4400" b="1" dirty="0" smtClean="0">
                <a:latin typeface="+mn-lt"/>
                <a:cs typeface="+mn-cs"/>
              </a:rPr>
              <a:t>ตัวเก็บ</a:t>
            </a:r>
            <a:r>
              <a:rPr lang="th-TH" sz="4400" b="1" dirty="0">
                <a:latin typeface="+mn-lt"/>
                <a:cs typeface="+mn-cs"/>
              </a:rPr>
              <a:t>ข้อมูลเว็บ </a:t>
            </a:r>
            <a:r>
              <a:rPr lang="en-US" sz="4400" b="1" dirty="0">
                <a:latin typeface="+mn-lt"/>
                <a:cs typeface="+mn-cs"/>
              </a:rPr>
              <a:t>(Web </a:t>
            </a:r>
            <a:r>
              <a:rPr lang="en-US" sz="4400" b="1" dirty="0" smtClean="0">
                <a:latin typeface="+mn-lt"/>
                <a:cs typeface="+mn-cs"/>
              </a:rPr>
              <a:t>Crawler)</a:t>
            </a:r>
            <a:r>
              <a:rPr lang="en-US" sz="3600" dirty="0"/>
              <a:t/>
            </a:r>
            <a:br>
              <a:rPr lang="en-US" sz="3600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เป็นโปรแกรมอัตโนมัติที่ใช้ในการเก็บข้อมูลจากเว็บต่างๆ ซึ่งตัว </a:t>
            </a:r>
            <a:r>
              <a:rPr lang="en-US" sz="3600" dirty="0" smtClean="0"/>
              <a:t>Crawler </a:t>
            </a:r>
            <a:r>
              <a:rPr lang="th-TH" sz="3600" dirty="0" smtClean="0"/>
              <a:t>นี้จะวิ่งไปยังทุกๆลิงค์ที่อยู่บนเว็บไซต์ทุกเว็บไซต์</a:t>
            </a:r>
            <a:endParaRPr lang="th-TH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3074" name="Picture 2" descr="https://encrypted-tbn1.gstatic.com/images?q=tbn:ANd9GcQYX0w3YUv8LMa2Nq1LQA_rIxtHQ5tqTEai59lUp33voU5UOgCj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10" y="48291"/>
            <a:ext cx="5883443" cy="18821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asterstech-home.com/Links/Search_Engine_Links/WebCrawler/SurferSpide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993" y="4236705"/>
            <a:ext cx="7314301" cy="157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3932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</a:t>
            </a:r>
            <a:r>
              <a:rPr lang="th-TH" dirty="0" err="1" smtClean="0"/>
              <a:t>ราฟิค</a:t>
            </a:r>
            <a:r>
              <a:rPr lang="th-TH" dirty="0" smtClean="0"/>
              <a:t> </a:t>
            </a:r>
            <a:r>
              <a:rPr lang="en-US" dirty="0" smtClean="0"/>
              <a:t>Web Crawler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8" name="xhb5aoT03K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81803" y="1385888"/>
            <a:ext cx="8276398" cy="465547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28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การทำสารบัญ </a:t>
            </a:r>
            <a:r>
              <a:rPr lang="en-US" dirty="0" smtClean="0"/>
              <a:t>(Indexing)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ระบบ </a:t>
            </a:r>
            <a:r>
              <a:rPr lang="en-US" dirty="0" smtClean="0"/>
              <a:t>Search Engine </a:t>
            </a:r>
            <a:r>
              <a:rPr lang="th-TH" dirty="0" smtClean="0"/>
              <a:t>จะทำการวิเคราะห์ข้อมูลที่ได้มาจาก </a:t>
            </a:r>
            <a:r>
              <a:rPr lang="en-US" dirty="0" smtClean="0"/>
              <a:t>Crawler </a:t>
            </a:r>
            <a:r>
              <a:rPr lang="th-TH" dirty="0" smtClean="0"/>
              <a:t>เพื่อหาข้อมูลที่มีความสำคัญ</a:t>
            </a:r>
          </a:p>
          <a:p>
            <a:r>
              <a:rPr lang="th-TH" dirty="0" smtClean="0"/>
              <a:t>ข้อมูลของเว็บจะถูกเก็บเอาไว้ในฐานข้อมูลสารบัญ เพื่อรอการค้นหาในอนาคตต่อไป</a:t>
            </a: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12</a:t>
            </a:fld>
            <a:endParaRPr lang="th-TH" dirty="0"/>
          </a:p>
        </p:txBody>
      </p:sp>
      <p:pic>
        <p:nvPicPr>
          <p:cNvPr id="4098" name="Picture 2" descr="https://encrypted-tbn0.gstatic.com/images?q=tbn:ANd9GcQmWNIKi7r5WKUZiDc1lr2Ex_nRv-B63m6jHh0Vzv3dJXFyPpNW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3921117"/>
            <a:ext cx="4112154" cy="23028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1925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การค้นหา </a:t>
            </a:r>
            <a:r>
              <a:rPr lang="en-US" dirty="0" smtClean="0"/>
              <a:t>(Searching)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เมื่อผู้ใช้กรอกคำสำคัญ </a:t>
            </a:r>
            <a:r>
              <a:rPr lang="en-US" dirty="0" smtClean="0"/>
              <a:t>(Keyword) </a:t>
            </a:r>
            <a:r>
              <a:rPr lang="th-TH" dirty="0" smtClean="0"/>
              <a:t>เพื่อค้นหาข้อมูลใน </a:t>
            </a:r>
            <a:r>
              <a:rPr lang="en-US" dirty="0" smtClean="0"/>
              <a:t>Search Engine </a:t>
            </a:r>
            <a:r>
              <a:rPr lang="th-TH" dirty="0" smtClean="0"/>
              <a:t>แล้ว</a:t>
            </a:r>
          </a:p>
          <a:p>
            <a:r>
              <a:rPr lang="en-US" dirty="0" smtClean="0"/>
              <a:t>Search Engine </a:t>
            </a:r>
            <a:r>
              <a:rPr lang="th-TH" dirty="0" smtClean="0"/>
              <a:t>จะเอาคำสำคัญไปเทียบกับสารบัญที่มีความใกล้เคียงกัน มากที่สุด</a:t>
            </a:r>
          </a:p>
          <a:p>
            <a:r>
              <a:rPr lang="th-TH" dirty="0" smtClean="0"/>
              <a:t>จากนั้นจึงแสดงผลการค้นหาออกมาที่หน้าแสดงผลลัพธ์ โดยเว็บที่มี                 ความนิยมและมีความเกี่ยวข้องกับคำสำคัญจะถูกแสดงในอันดับต้นๆ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13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9890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17864"/>
            <a:ext cx="3854528" cy="1278466"/>
          </a:xfrm>
        </p:spPr>
        <p:txBody>
          <a:bodyPr>
            <a:normAutofit/>
          </a:bodyPr>
          <a:lstStyle/>
          <a:p>
            <a:r>
              <a:rPr lang="th-TH" sz="4400" dirty="0" smtClean="0"/>
              <a:t>ส่วนแบ่งทางการตลาด</a:t>
            </a:r>
            <a:endParaRPr lang="th-TH" sz="4400" dirty="0"/>
          </a:p>
        </p:txBody>
      </p:sp>
      <p:pic>
        <p:nvPicPr>
          <p:cNvPr id="7" name="Content Placeholder 6" descr="Web search engine - Wikipedia, the free encyclopedia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4" t="27982" r="29476" b="12627"/>
          <a:stretch/>
        </p:blipFill>
        <p:spPr>
          <a:xfrm>
            <a:off x="4871802" y="1185533"/>
            <a:ext cx="7003617" cy="4472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930070"/>
            <a:ext cx="3854528" cy="25844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Search Engine </a:t>
            </a:r>
            <a:r>
              <a:rPr lang="th-TH" sz="3200" dirty="0" smtClean="0"/>
              <a:t>ที่ได้รับความนิยมมากที่สุดในโลกมีดังต่อไปนี้</a:t>
            </a:r>
          </a:p>
          <a:p>
            <a:r>
              <a:rPr lang="en-US" sz="3200" dirty="0" smtClean="0"/>
              <a:t>(</a:t>
            </a:r>
            <a:r>
              <a:rPr lang="th-TH" sz="3200" dirty="0" smtClean="0"/>
              <a:t>ข้อมูลในเดือนธันวาคม </a:t>
            </a:r>
            <a:r>
              <a:rPr lang="en-US" sz="3200" dirty="0" smtClean="0"/>
              <a:t>2557)</a:t>
            </a:r>
            <a:endParaRPr lang="th-TH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F2C37-182B-43BF-B2E9-7AF7982DB3BA}" type="slidenum">
              <a:rPr lang="th-TH" smtClean="0"/>
              <a:pPr/>
              <a:t>14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4495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</a:t>
            </a:r>
            <a:r>
              <a:rPr lang="th-TH" dirty="0" smtClean="0"/>
              <a:t>ในรัสเซีย และเอเชียตะวันออก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1625"/>
            <a:ext cx="8596668" cy="4469737"/>
          </a:xfrm>
        </p:spPr>
        <p:txBody>
          <a:bodyPr/>
          <a:lstStyle/>
          <a:p>
            <a:r>
              <a:rPr lang="th-TH" dirty="0" smtClean="0"/>
              <a:t>ในภูมิภาคเหล่านี้ </a:t>
            </a:r>
            <a:r>
              <a:rPr lang="en-US" dirty="0" smtClean="0"/>
              <a:t>Search Engine </a:t>
            </a:r>
            <a:r>
              <a:rPr lang="th-TH" dirty="0" smtClean="0"/>
              <a:t>ของ </a:t>
            </a:r>
            <a:r>
              <a:rPr lang="en-US" dirty="0" smtClean="0"/>
              <a:t>Google </a:t>
            </a:r>
            <a:r>
              <a:rPr lang="th-TH" dirty="0" smtClean="0"/>
              <a:t>จะไม่ค่อยมีความนิยม  </a:t>
            </a:r>
            <a:r>
              <a:rPr lang="en-US" dirty="0" smtClean="0"/>
              <a:t>(</a:t>
            </a:r>
            <a:r>
              <a:rPr lang="th-TH" dirty="0" smtClean="0"/>
              <a:t>หรือถูกห้ามใช้</a:t>
            </a:r>
            <a:r>
              <a:rPr lang="en-US" dirty="0" smtClean="0"/>
              <a:t>) </a:t>
            </a:r>
            <a:r>
              <a:rPr lang="th-TH" dirty="0" smtClean="0"/>
              <a:t>มีรายละเอียดดังนี้</a:t>
            </a:r>
          </a:p>
          <a:p>
            <a:r>
              <a:rPr lang="th-TH" dirty="0" smtClean="0"/>
              <a:t>รัสเซีย </a:t>
            </a:r>
            <a:r>
              <a:rPr lang="en-US" dirty="0" smtClean="0"/>
              <a:t>– </a:t>
            </a:r>
            <a:r>
              <a:rPr lang="en-US" dirty="0" err="1" smtClean="0"/>
              <a:t>Yandex</a:t>
            </a:r>
            <a:r>
              <a:rPr lang="en-US" dirty="0" smtClean="0"/>
              <a:t> 61.9% </a:t>
            </a:r>
            <a:r>
              <a:rPr lang="th-TH" dirty="0" smtClean="0"/>
              <a:t>และ </a:t>
            </a:r>
            <a:r>
              <a:rPr lang="en-US" dirty="0" smtClean="0"/>
              <a:t>Google 28.3%</a:t>
            </a:r>
            <a:endParaRPr lang="th-TH" dirty="0"/>
          </a:p>
          <a:p>
            <a:r>
              <a:rPr lang="th-TH" dirty="0" smtClean="0"/>
              <a:t>จีน </a:t>
            </a:r>
            <a:r>
              <a:rPr lang="en-US" dirty="0" smtClean="0"/>
              <a:t>– </a:t>
            </a:r>
            <a:r>
              <a:rPr lang="th-TH" dirty="0" smtClean="0"/>
              <a:t>ใช้ </a:t>
            </a:r>
            <a:r>
              <a:rPr lang="en-US" dirty="0" smtClean="0"/>
              <a:t>Baidu</a:t>
            </a:r>
          </a:p>
          <a:p>
            <a:r>
              <a:rPr lang="th-TH" dirty="0" smtClean="0"/>
              <a:t>เกาหลีใต้ </a:t>
            </a:r>
            <a:r>
              <a:rPr lang="en-US" dirty="0" smtClean="0"/>
              <a:t>– </a:t>
            </a:r>
            <a:r>
              <a:rPr lang="th-TH" dirty="0" smtClean="0"/>
              <a:t>ใช้ </a:t>
            </a:r>
            <a:r>
              <a:rPr lang="en-US" dirty="0" err="1" smtClean="0"/>
              <a:t>Naver</a:t>
            </a:r>
            <a:r>
              <a:rPr lang="en-US" dirty="0"/>
              <a:t> </a:t>
            </a:r>
            <a:r>
              <a:rPr lang="en-US" dirty="0" smtClean="0"/>
              <a:t>70%</a:t>
            </a:r>
          </a:p>
          <a:p>
            <a:r>
              <a:rPr lang="th-TH" dirty="0" smtClean="0"/>
              <a:t>ญี่ปุ่น </a:t>
            </a:r>
            <a:r>
              <a:rPr lang="en-US" dirty="0" smtClean="0"/>
              <a:t>–</a:t>
            </a:r>
            <a:r>
              <a:rPr lang="th-TH" dirty="0" smtClean="0"/>
              <a:t> </a:t>
            </a:r>
            <a:r>
              <a:rPr lang="en-US" dirty="0" smtClean="0"/>
              <a:t>Yahoo! Japan</a:t>
            </a:r>
          </a:p>
          <a:p>
            <a:r>
              <a:rPr lang="th-TH" dirty="0" smtClean="0"/>
              <a:t>ไต้หวัน </a:t>
            </a:r>
            <a:r>
              <a:rPr lang="en-US" dirty="0" smtClean="0"/>
              <a:t>– Yahoo! Taiwan</a:t>
            </a:r>
          </a:p>
          <a:p>
            <a:endParaRPr lang="th-TH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15</a:t>
            </a:fld>
            <a:endParaRPr lang="th-TH" dirty="0"/>
          </a:p>
        </p:txBody>
      </p:sp>
      <p:pic>
        <p:nvPicPr>
          <p:cNvPr id="5126" name="Picture 6" descr="http://yastatic.net/lego/_/5jBgrjFWpPstF7BsP6Dh-gOhaW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349" y="2232025"/>
            <a:ext cx="2181224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baidu.com/img/bd_logo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4"/>
          <a:stretch/>
        </p:blipFill>
        <p:spPr bwMode="auto">
          <a:xfrm>
            <a:off x="4416117" y="4375352"/>
            <a:ext cx="3823008" cy="13090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upload.wikimedia.org/wikipedia/en/thumb/3/3f/Naver_2009_logo.svg/415px-Naver_2009_logo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558" y="4778375"/>
            <a:ext cx="39528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http://dime.jp/genre/files/2013/10/DMA-Yahoo-JAPAN-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745" y="589518"/>
            <a:ext cx="3595688" cy="927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https://s.yimg.com/qj/ycar/images/1335945824_lar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683" y="2487379"/>
            <a:ext cx="3324225" cy="20776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9513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ความอคติใน </a:t>
            </a:r>
            <a:r>
              <a:rPr lang="en-US" dirty="0"/>
              <a:t>Search Engine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1951"/>
            <a:ext cx="8596668" cy="4297362"/>
          </a:xfrm>
        </p:spPr>
        <p:txBody>
          <a:bodyPr/>
          <a:lstStyle/>
          <a:p>
            <a:r>
              <a:rPr lang="th-TH" dirty="0" smtClean="0"/>
              <a:t>ถึงแม้ว่าการจัดอันดับเว็บเพ</a:t>
            </a:r>
            <a:r>
              <a:rPr lang="th-TH" dirty="0" err="1" smtClean="0"/>
              <a:t>จของ</a:t>
            </a:r>
            <a:r>
              <a:rPr lang="th-TH" dirty="0" smtClean="0"/>
              <a:t> </a:t>
            </a:r>
            <a:r>
              <a:rPr lang="en-US" dirty="0" smtClean="0"/>
              <a:t>Search Engine </a:t>
            </a:r>
            <a:r>
              <a:rPr lang="th-TH" dirty="0" smtClean="0"/>
              <a:t>จะยึดตามหลักความนิยมและความเกี่ยวข้องกับคำค้นหาก็ตาม</a:t>
            </a:r>
          </a:p>
          <a:p>
            <a:r>
              <a:rPr lang="th-TH" dirty="0" smtClean="0"/>
              <a:t>แต่จากการศึกษาชี้ให้เห็นว่า การเมือง  เศรษฐกิจ และสังคม ก็มีผลในการแสดงผลการค้นหาเช่นกัน</a:t>
            </a:r>
          </a:p>
          <a:p>
            <a:r>
              <a:rPr lang="th-TH" dirty="0" smtClean="0"/>
              <a:t>เช่น ผลประโยชน์ทางธุรกิจ ทำให้การแสดงผลการค้นหาของบริษัทที่ลงโฆษณากับ </a:t>
            </a:r>
            <a:r>
              <a:rPr lang="en-US" dirty="0" smtClean="0"/>
              <a:t>Search Engine </a:t>
            </a:r>
            <a:r>
              <a:rPr lang="th-TH" dirty="0" smtClean="0"/>
              <a:t>จะถูกจัดให้อยู่ในอันดับต้นๆ                         หรือในเชิงการเมือง ผลการค้นหาก็จะเป็นไปตามกฎหมายของแต่ละประเทศ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16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3509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ตัวอย่างความอคติ </a:t>
            </a:r>
            <a:r>
              <a:rPr lang="en-US" dirty="0" smtClean="0"/>
              <a:t>: Google Bomb 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17</a:t>
            </a:fld>
            <a:endParaRPr lang="th-TH" dirty="0"/>
          </a:p>
        </p:txBody>
      </p:sp>
      <p:pic>
        <p:nvPicPr>
          <p:cNvPr id="6146" name="Picture 2" descr="http://upload.wikimedia.org/wikipedia/en/1/19/Google_Bomb_Miserable_Failur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320" y="1489076"/>
            <a:ext cx="6247359" cy="4323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913" y="1828800"/>
            <a:ext cx="417098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เมื่อค้นหาคำว่า </a:t>
            </a:r>
            <a:r>
              <a:rPr lang="en-US" sz="3200" dirty="0" smtClean="0"/>
              <a:t>“miserable failure” </a:t>
            </a:r>
            <a:r>
              <a:rPr lang="th-TH" sz="3200" dirty="0"/>
              <a:t>ใน </a:t>
            </a:r>
            <a:r>
              <a:rPr lang="en-US" sz="3200" dirty="0"/>
              <a:t>Google </a:t>
            </a:r>
            <a:r>
              <a:rPr lang="en-US" sz="3200" dirty="0" smtClean="0"/>
              <a:t>(</a:t>
            </a:r>
            <a:r>
              <a:rPr lang="th-TH" sz="3200" dirty="0" smtClean="0"/>
              <a:t>แปลว่าความล้มเหลวอย่างน่าอนาถ</a:t>
            </a:r>
            <a:r>
              <a:rPr lang="en-US" sz="3200" dirty="0" smtClean="0"/>
              <a:t>)</a:t>
            </a:r>
            <a:r>
              <a:rPr lang="th-TH" sz="3200" dirty="0" smtClean="0"/>
              <a:t> ผลลัพธ์ของ </a:t>
            </a:r>
            <a:r>
              <a:rPr lang="en-US" sz="3200" dirty="0" smtClean="0"/>
              <a:t>Google </a:t>
            </a:r>
            <a:r>
              <a:rPr lang="th-TH" sz="3200" dirty="0" smtClean="0"/>
              <a:t>จะชี้เป้าไปที่ประธานาธิบดี </a:t>
            </a:r>
            <a:r>
              <a:rPr lang="en-US" sz="3200" dirty="0" smtClean="0"/>
              <a:t>George W. Bush </a:t>
            </a:r>
            <a:r>
              <a:rPr lang="th-TH" sz="3200" dirty="0" smtClean="0"/>
              <a:t>ของสหรัฐอเมริกา ที่มีการส่งทหารเข้าไปในอิรักในปี </a:t>
            </a:r>
            <a:r>
              <a:rPr lang="en-US" sz="3200" dirty="0" smtClean="0"/>
              <a:t>2003 </a:t>
            </a:r>
            <a:r>
              <a:rPr lang="th-TH" sz="3200" dirty="0" smtClean="0"/>
              <a:t>ซึ่งทำให้เกิดกระแสความไม่พอใจไปทั่วอเมริกา</a:t>
            </a:r>
            <a:endParaRPr lang="th-TH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5683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</a:t>
            </a:r>
            <a:r>
              <a:rPr lang="th-TH" dirty="0" smtClean="0"/>
              <a:t>ที่อิงกับศรัทธาความเชื่อ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0225"/>
            <a:ext cx="8596668" cy="4241137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ในโลกอาหรับและโลกมุสลิม ระบบ </a:t>
            </a:r>
            <a:r>
              <a:rPr lang="en-US" dirty="0" smtClean="0"/>
              <a:t>Search Engine </a:t>
            </a:r>
            <a:r>
              <a:rPr lang="th-TH" dirty="0" smtClean="0"/>
              <a:t>จะไม่มีการแสดงผลที่ขัดต่อหลักความเชื่อทางศาสนา เช่น ไม่มีการแสดงผลเว็บลามกอนาจาร                การพนัน หรืออะไรก็ตามที่ขัดต่อหลักศาสนาอิสลาม หรือเว็บไซต์ของ</a:t>
            </a:r>
            <a:r>
              <a:rPr lang="th-TH" dirty="0" err="1" smtClean="0"/>
              <a:t>ชาวยิว</a:t>
            </a:r>
            <a:r>
              <a:rPr lang="th-TH" dirty="0" smtClean="0"/>
              <a:t>ที่ไม่ต้องการให้บุคคลภายนอกเข้าถึง เพื่อป้องกันไม่ให้เกิดปัญหาในเรื่อง ความเชื่อ เป็นต้น</a:t>
            </a:r>
          </a:p>
          <a:p>
            <a:r>
              <a:rPr lang="th-TH" dirty="0" smtClean="0"/>
              <a:t>ปัญหาเหล่านี้ทำให้ </a:t>
            </a:r>
            <a:r>
              <a:rPr lang="en-US" dirty="0" smtClean="0"/>
              <a:t>Search Engine </a:t>
            </a:r>
            <a:r>
              <a:rPr lang="th-TH" dirty="0" smtClean="0"/>
              <a:t>รายใหญ่ต้องมีการปรับเปลี่ยนระบบการกรองผลการค้นหาในบางประเทศ</a:t>
            </a:r>
          </a:p>
          <a:p>
            <a:r>
              <a:rPr lang="th-TH" dirty="0" smtClean="0"/>
              <a:t>เรื่องความศรัทธาและความเชื่อจึงเป็นเรื่องที่อ่อนไหวอย่างมาก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18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65844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Outline</a:t>
            </a:r>
            <a:endParaRPr lang="th-TH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3075"/>
            <a:ext cx="8596668" cy="4298287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รู้จักกับ </a:t>
            </a:r>
            <a:r>
              <a:rPr lang="en-US" sz="3600" dirty="0" smtClean="0"/>
              <a:t>Search Engine</a:t>
            </a:r>
          </a:p>
          <a:p>
            <a:r>
              <a:rPr lang="th-TH" sz="3600" dirty="0" smtClean="0"/>
              <a:t>ประวัติของ </a:t>
            </a:r>
            <a:r>
              <a:rPr lang="en-US" sz="3600" dirty="0" smtClean="0"/>
              <a:t>Search Engine</a:t>
            </a:r>
          </a:p>
          <a:p>
            <a:r>
              <a:rPr lang="th-TH" sz="3600" dirty="0" smtClean="0"/>
              <a:t>การทำงานของ </a:t>
            </a:r>
            <a:r>
              <a:rPr lang="en-US" sz="3600" dirty="0" smtClean="0"/>
              <a:t>Web Search Engine </a:t>
            </a:r>
          </a:p>
          <a:p>
            <a:r>
              <a:rPr lang="th-TH" sz="3600" dirty="0" smtClean="0"/>
              <a:t>ส่วนแบ่งทางการตลาด</a:t>
            </a:r>
          </a:p>
          <a:p>
            <a:r>
              <a:rPr lang="th-TH" sz="3600" dirty="0" smtClean="0"/>
              <a:t>ความอคติใน </a:t>
            </a:r>
            <a:r>
              <a:rPr lang="en-US" sz="3600" dirty="0" smtClean="0"/>
              <a:t>Search Engine</a:t>
            </a:r>
          </a:p>
          <a:p>
            <a:r>
              <a:rPr lang="en-US" sz="3600" dirty="0" smtClean="0"/>
              <a:t>Search Engine </a:t>
            </a:r>
            <a:r>
              <a:rPr lang="th-TH" sz="3600" dirty="0" smtClean="0"/>
              <a:t>ที่อิงกับศรัทธาความเชื่อ</a:t>
            </a:r>
            <a:endParaRPr lang="th-TH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2550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Search Engine </a:t>
            </a:r>
            <a:r>
              <a:rPr lang="th-TH" dirty="0" smtClean="0"/>
              <a:t>คืออะไร</a:t>
            </a:r>
            <a:r>
              <a:rPr lang="en-US" dirty="0" smtClean="0"/>
              <a:t>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คือซอฟต์แวร์ที่ออกแบบมาเพื่อค้นหาข้อมูลบน </a:t>
            </a:r>
            <a:r>
              <a:rPr lang="en-US" dirty="0" smtClean="0"/>
              <a:t>World Wide Web </a:t>
            </a:r>
            <a:r>
              <a:rPr lang="th-TH" dirty="0" smtClean="0"/>
              <a:t>ซึ่งปกติแล้วผลลัพธ์จากการค้นหาจะแสดงทีละบรรทัด ข้อมูลที่ได้จากการค้นหาอาจประกอบไปด้วยเว็บ</a:t>
            </a:r>
            <a:r>
              <a:rPr lang="th-TH" dirty="0" err="1" smtClean="0"/>
              <a:t>เพจ</a:t>
            </a:r>
            <a:r>
              <a:rPr lang="th-TH" dirty="0" smtClean="0"/>
              <a:t> รูปภาพ หรือไฟล์ต่างๆ </a:t>
            </a:r>
          </a:p>
          <a:p>
            <a:r>
              <a:rPr lang="en-US" dirty="0" smtClean="0"/>
              <a:t>Search Engine </a:t>
            </a:r>
            <a:r>
              <a:rPr lang="th-TH" dirty="0" smtClean="0"/>
              <a:t>จะปรับปรุงข้อมูลให้เป็นปัจจุบัน </a:t>
            </a:r>
            <a:r>
              <a:rPr lang="en-US" dirty="0" smtClean="0"/>
              <a:t>(Real-Time update) </a:t>
            </a:r>
            <a:r>
              <a:rPr lang="th-TH" dirty="0" smtClean="0"/>
              <a:t>เสมอ โดยการใช้ </a:t>
            </a:r>
            <a:r>
              <a:rPr lang="en-US" dirty="0" smtClean="0"/>
              <a:t>Web Crawler</a:t>
            </a:r>
          </a:p>
          <a:p>
            <a:r>
              <a:rPr lang="en-US" dirty="0" smtClean="0"/>
              <a:t>Web Crawler </a:t>
            </a:r>
            <a:r>
              <a:rPr lang="th-TH" dirty="0" smtClean="0"/>
              <a:t>จะทำหน้าที่ในการรวบรวมข้อมูลของเว็บไซต์ต่างๆ มาเก็บเอาไว้ในระบบ คล้ายๆกับแมงมุมที่ทอใยเป็นโครงข่ายนั่นเอง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3</a:t>
            </a:fld>
            <a:endParaRPr lang="th-TH" dirty="0"/>
          </a:p>
        </p:txBody>
      </p:sp>
      <p:pic>
        <p:nvPicPr>
          <p:cNvPr id="2050" name="Picture 2" descr="http://417marketing.com/wp-content/uploads/2013/09/understand-how-does-web-crawler-work.jpg?c002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891" y="152931"/>
            <a:ext cx="4319333" cy="223413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3918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2238"/>
            <a:ext cx="8596668" cy="1320800"/>
          </a:xfrm>
        </p:spPr>
        <p:txBody>
          <a:bodyPr/>
          <a:lstStyle/>
          <a:p>
            <a:r>
              <a:rPr lang="th-TH" dirty="0" smtClean="0"/>
              <a:t>ประวัติของ </a:t>
            </a:r>
            <a:r>
              <a:rPr lang="en-US" dirty="0" smtClean="0"/>
              <a:t>Search Engine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00113"/>
            <a:ext cx="8596668" cy="5141249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ในช่วงแรกของการพัฒนาเว็บ มีการเก็บลิสต์ของเว็บ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เอาไว้โดย </a:t>
            </a:r>
            <a:r>
              <a:rPr lang="en-US" dirty="0" smtClean="0"/>
              <a:t>            Tim Berners-Lee </a:t>
            </a:r>
            <a:r>
              <a:rPr lang="th-TH" dirty="0" smtClean="0"/>
              <a:t>แต่ต่อมาเว็บ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มีปริมาณมากขึ้น และเป็นระบบออนไลน์มากขึ้น จึงย้าย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จัดเก็บใหม่ ชื่อว่า </a:t>
            </a:r>
            <a:r>
              <a:rPr lang="en-US" dirty="0" smtClean="0"/>
              <a:t>“What’s New!”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1990 </a:t>
            </a:r>
            <a:r>
              <a:rPr lang="th-TH" dirty="0" smtClean="0"/>
              <a:t>เกิดเครื่องมือแรกที่ใช้เพื่อค้นหาเว็บบนอินเทอร์เน็ตชื่อว่า </a:t>
            </a:r>
            <a:r>
              <a:rPr lang="en-US" dirty="0" smtClean="0"/>
              <a:t>“Archie” </a:t>
            </a:r>
            <a:r>
              <a:rPr lang="th-TH" dirty="0" smtClean="0"/>
              <a:t>ซึ่งโปรแกรมนี้จะดาวน์โหลดไฟล์ทั้งหมดบนเว็บไซต์มาเก็บไว้ในฐานข้อมูล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1991 </a:t>
            </a:r>
            <a:r>
              <a:rPr lang="th-TH" dirty="0" smtClean="0"/>
              <a:t>เกิดโปรแกรมค้นหาชื่อ </a:t>
            </a:r>
            <a:r>
              <a:rPr lang="en-US" dirty="0" smtClean="0"/>
              <a:t>Veronica </a:t>
            </a:r>
            <a:r>
              <a:rPr lang="th-TH" dirty="0" smtClean="0"/>
              <a:t>และ </a:t>
            </a:r>
            <a:r>
              <a:rPr lang="en-US" dirty="0" err="1" smtClean="0"/>
              <a:t>Jughead</a:t>
            </a:r>
            <a:r>
              <a:rPr lang="en-US" dirty="0" smtClean="0"/>
              <a:t> </a:t>
            </a:r>
            <a:r>
              <a:rPr lang="th-TH" dirty="0" smtClean="0"/>
              <a:t>ซึ่งได้พัฒนาระบบการค้นหาต่อจาก </a:t>
            </a:r>
            <a:r>
              <a:rPr lang="en-US" dirty="0" smtClean="0"/>
              <a:t>Archie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1993 Matthew Gray </a:t>
            </a:r>
            <a:r>
              <a:rPr lang="th-TH" dirty="0" smtClean="0"/>
              <a:t>สร้าง </a:t>
            </a:r>
            <a:r>
              <a:rPr lang="en-US" dirty="0" smtClean="0"/>
              <a:t>Web robot </a:t>
            </a:r>
            <a:r>
              <a:rPr lang="th-TH" dirty="0" smtClean="0"/>
              <a:t>ตัวแรก ที่ถูกพัฒนาโดยภาษา </a:t>
            </a:r>
            <a:r>
              <a:rPr lang="en-US" dirty="0" smtClean="0"/>
              <a:t>Perl </a:t>
            </a:r>
            <a:r>
              <a:rPr lang="th-TH" dirty="0" smtClean="0"/>
              <a:t>ในการสร้างสารบัญ </a:t>
            </a:r>
            <a:r>
              <a:rPr lang="en-US" dirty="0" smtClean="0"/>
              <a:t>(Index) </a:t>
            </a:r>
            <a:r>
              <a:rPr lang="th-TH" dirty="0" smtClean="0"/>
              <a:t>และวัดขนาดของ </a:t>
            </a:r>
            <a:r>
              <a:rPr lang="en-US" dirty="0" smtClean="0"/>
              <a:t>WWW (</a:t>
            </a:r>
            <a:r>
              <a:rPr lang="th-TH" dirty="0" smtClean="0"/>
              <a:t>ใช้ถึงปี </a:t>
            </a:r>
            <a:r>
              <a:rPr lang="en-US" dirty="0" smtClean="0"/>
              <a:t>1995) </a:t>
            </a:r>
            <a:r>
              <a:rPr lang="th-TH" dirty="0" smtClean="0"/>
              <a:t>ถูกใช้ในโปรแกรมค้นหาที่ชื่อว่า </a:t>
            </a:r>
            <a:r>
              <a:rPr lang="en-US" dirty="0" smtClean="0"/>
              <a:t>“</a:t>
            </a:r>
            <a:r>
              <a:rPr lang="en-US" dirty="0" err="1" smtClean="0"/>
              <a:t>AliWeb</a:t>
            </a:r>
            <a:r>
              <a:rPr lang="en-US" dirty="0" smtClean="0"/>
              <a:t>”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3074" name="Picture 2" descr="Sir Tim Berners-L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426" y="1543050"/>
            <a:ext cx="2830029" cy="1885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sunstorm.com/amazing/aliwe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2" y="4922837"/>
            <a:ext cx="25527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006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ประวัติของ </a:t>
            </a:r>
            <a:r>
              <a:rPr lang="en-US" dirty="0"/>
              <a:t>Search </a:t>
            </a:r>
            <a:r>
              <a:rPr lang="en-US" dirty="0" smtClean="0"/>
              <a:t>Engine 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71639"/>
            <a:ext cx="9109605" cy="4369724"/>
          </a:xfrm>
        </p:spPr>
        <p:txBody>
          <a:bodyPr/>
          <a:lstStyle/>
          <a:p>
            <a:r>
              <a:rPr lang="th-TH" dirty="0" smtClean="0"/>
              <a:t>ปี </a:t>
            </a:r>
            <a:r>
              <a:rPr lang="en-US" dirty="0" smtClean="0"/>
              <a:t>1993 Jonathan Fletcher </a:t>
            </a:r>
            <a:r>
              <a:rPr lang="th-TH" dirty="0" smtClean="0"/>
              <a:t>สร้าง</a:t>
            </a:r>
            <a:r>
              <a:rPr lang="en-US" dirty="0"/>
              <a:t> </a:t>
            </a:r>
            <a:r>
              <a:rPr lang="en-US" dirty="0" smtClean="0"/>
              <a:t>Search Engine </a:t>
            </a:r>
            <a:r>
              <a:rPr lang="th-TH" dirty="0" smtClean="0"/>
              <a:t>ที่ชื่อว่า “</a:t>
            </a:r>
            <a:r>
              <a:rPr lang="en-US" dirty="0" err="1" smtClean="0"/>
              <a:t>JumpStation</a:t>
            </a:r>
            <a:r>
              <a:rPr lang="en-US" dirty="0" smtClean="0"/>
              <a:t>” </a:t>
            </a:r>
            <a:r>
              <a:rPr lang="th-TH" dirty="0" smtClean="0"/>
              <a:t>โดยอยู่บนเว็บเป็นครั้งแรก แต่ยังหาเว็บไซต์ได้จากชื่อเว็บไซต์ หรือหัวข้อหลักๆเท่านั้น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1994 </a:t>
            </a:r>
            <a:r>
              <a:rPr lang="th-TH" dirty="0" smtClean="0"/>
              <a:t>มี </a:t>
            </a:r>
            <a:r>
              <a:rPr lang="en-US" dirty="0" smtClean="0"/>
              <a:t>Search Engine </a:t>
            </a:r>
            <a:r>
              <a:rPr lang="th-TH" dirty="0" smtClean="0"/>
              <a:t>ที่ชื่อว่า </a:t>
            </a:r>
            <a:r>
              <a:rPr lang="en-US" dirty="0" smtClean="0"/>
              <a:t>“WebCrawler” </a:t>
            </a:r>
            <a:r>
              <a:rPr lang="th-TH" dirty="0" smtClean="0"/>
              <a:t>ซึ่งเป็นตัวแรกที่สามารถค้นหาได้จากข้อความทั้งหมดในเว็บไซต์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1995 </a:t>
            </a:r>
            <a:r>
              <a:rPr lang="th-TH" dirty="0" smtClean="0"/>
              <a:t>เกิด </a:t>
            </a:r>
            <a:r>
              <a:rPr lang="en-US" dirty="0" smtClean="0"/>
              <a:t>Search Engine </a:t>
            </a:r>
            <a:r>
              <a:rPr lang="th-TH" dirty="0" smtClean="0"/>
              <a:t>ขึ้นมามากมาย แต่ที่เป็นที่นิยมมากที่สุดคือ </a:t>
            </a:r>
            <a:r>
              <a:rPr lang="en-US" dirty="0" smtClean="0"/>
              <a:t>Yahoo! </a:t>
            </a:r>
            <a:r>
              <a:rPr lang="th-TH" dirty="0" smtClean="0"/>
              <a:t>ที่ค้นหาเว็บแบบ </a:t>
            </a:r>
            <a:r>
              <a:rPr lang="en-US" dirty="0" smtClean="0"/>
              <a:t>“Web Directory” </a:t>
            </a:r>
            <a:r>
              <a:rPr lang="th-TH" dirty="0" smtClean="0"/>
              <a:t>ที่มีการจัดเว็บเอาไว้เป็นหมวดหมู่ที่มีความสัมพันธ์กัน แทนที่จะใช้การค้นหาจากข้อความทั้งหมด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1026" name="Picture 2" descr="http://netdna.webdesignerdepot.com/uploads/2013/02/featured35@wdd2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4833757"/>
            <a:ext cx="2811992" cy="1603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0294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ประวัติของ </a:t>
            </a:r>
            <a:r>
              <a:rPr lang="en-US" dirty="0"/>
              <a:t>Search Engine </a:t>
            </a:r>
            <a:r>
              <a:rPr lang="en-US" dirty="0" smtClean="0"/>
              <a:t>(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2160589"/>
            <a:ext cx="7357394" cy="3880773"/>
          </a:xfrm>
        </p:spPr>
        <p:txBody>
          <a:bodyPr/>
          <a:lstStyle/>
          <a:p>
            <a:r>
              <a:rPr lang="th-TH" dirty="0" smtClean="0"/>
              <a:t>ปี </a:t>
            </a:r>
            <a:r>
              <a:rPr lang="en-US" dirty="0" smtClean="0"/>
              <a:t>1996 Google </a:t>
            </a:r>
            <a:r>
              <a:rPr lang="th-TH" dirty="0" smtClean="0"/>
              <a:t>ได้</a:t>
            </a:r>
            <a:r>
              <a:rPr lang="th-TH" dirty="0" err="1" smtClean="0"/>
              <a:t>ไอเดีย</a:t>
            </a:r>
            <a:r>
              <a:rPr lang="th-TH" dirty="0" smtClean="0"/>
              <a:t>ในจากบริษัท </a:t>
            </a:r>
            <a:r>
              <a:rPr lang="en-US" dirty="0" smtClean="0"/>
              <a:t>Search Engine </a:t>
            </a:r>
            <a:r>
              <a:rPr lang="th-TH" dirty="0" smtClean="0"/>
              <a:t>                ขนาดเล็กแห่งหนึ่ง ที่มีชื่อว่า </a:t>
            </a:r>
            <a:r>
              <a:rPr lang="en-US" dirty="0" smtClean="0"/>
              <a:t>“goto.com”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1999-2001 </a:t>
            </a:r>
            <a:r>
              <a:rPr lang="th-TH" dirty="0" smtClean="0"/>
              <a:t>เกิดปรากฏการณ์ </a:t>
            </a:r>
            <a:r>
              <a:rPr lang="en-US" dirty="0" smtClean="0"/>
              <a:t>Internet Boom</a:t>
            </a:r>
          </a:p>
          <a:p>
            <a:r>
              <a:rPr lang="th-TH" dirty="0" smtClean="0"/>
              <a:t>ประมาณปี </a:t>
            </a:r>
            <a:r>
              <a:rPr lang="en-US" dirty="0" smtClean="0"/>
              <a:t>2000 Google </a:t>
            </a:r>
            <a:r>
              <a:rPr lang="th-TH" dirty="0" smtClean="0"/>
              <a:t>กลายเป็น </a:t>
            </a:r>
            <a:r>
              <a:rPr lang="en-US" dirty="0" smtClean="0"/>
              <a:t>Search Engine </a:t>
            </a:r>
            <a:r>
              <a:rPr lang="th-TH" dirty="0" smtClean="0"/>
              <a:t>ที่โดดเด่นมากที่สุดในโลก ซึ่งให้ผลการค้นหาที่ดีที่สุด โดยใช้วิธีการจัดอันดับเว็บ</a:t>
            </a:r>
            <a:r>
              <a:rPr lang="th-TH" dirty="0" err="1" smtClean="0"/>
              <a:t>เพจ</a:t>
            </a:r>
            <a:r>
              <a:rPr lang="th-TH" dirty="0" smtClean="0"/>
              <a:t> </a:t>
            </a:r>
            <a:r>
              <a:rPr lang="en-US" dirty="0" smtClean="0"/>
              <a:t>(PageRank) </a:t>
            </a:r>
            <a:r>
              <a:rPr lang="th-TH" dirty="0" smtClean="0"/>
              <a:t>ผู้ก่อตั้ง </a:t>
            </a:r>
            <a:r>
              <a:rPr lang="en-US" dirty="0" smtClean="0"/>
              <a:t>Google </a:t>
            </a:r>
            <a:r>
              <a:rPr lang="th-TH" dirty="0" smtClean="0"/>
              <a:t>คือ </a:t>
            </a:r>
            <a:r>
              <a:rPr lang="en-US" dirty="0" smtClean="0"/>
              <a:t>Sergey </a:t>
            </a:r>
            <a:r>
              <a:rPr lang="en-US" dirty="0" err="1" smtClean="0"/>
              <a:t>Brin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Larry Page</a:t>
            </a:r>
          </a:p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6</a:t>
            </a:fld>
            <a:endParaRPr lang="th-TH" dirty="0"/>
          </a:p>
        </p:txBody>
      </p:sp>
      <p:pic>
        <p:nvPicPr>
          <p:cNvPr id="2050" name="Picture 2" descr="http://4.bp.blogspot.com/-X1n0RcolnHA/UduxK5_ecrI/AAAAAAAAAAk/v-bvPc0qTm0/s1600/story+about+the+founders+of+goo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868" y="2160589"/>
            <a:ext cx="4095373" cy="3535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77959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ประวัติของ </a:t>
            </a:r>
            <a:r>
              <a:rPr lang="en-US" dirty="0"/>
              <a:t>Search Engine </a:t>
            </a:r>
            <a:r>
              <a:rPr lang="en-US" dirty="0" smtClean="0"/>
              <a:t>(4)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ปี </a:t>
            </a:r>
            <a:r>
              <a:rPr lang="en-US" dirty="0" smtClean="0"/>
              <a:t>1998 </a:t>
            </a:r>
            <a:r>
              <a:rPr lang="th-TH" dirty="0" smtClean="0"/>
              <a:t>บริษัท </a:t>
            </a:r>
            <a:r>
              <a:rPr lang="en-US" dirty="0" smtClean="0"/>
              <a:t>Microsoft </a:t>
            </a:r>
            <a:r>
              <a:rPr lang="th-TH" dirty="0" smtClean="0"/>
              <a:t>ได้พัฒนา </a:t>
            </a:r>
            <a:r>
              <a:rPr lang="en-US" dirty="0" smtClean="0"/>
              <a:t>Search Engine </a:t>
            </a:r>
            <a:r>
              <a:rPr lang="th-TH" dirty="0" smtClean="0"/>
              <a:t>ที่ชื่อว่า </a:t>
            </a:r>
            <a:r>
              <a:rPr lang="en-US" dirty="0" smtClean="0"/>
              <a:t>MSN Search </a:t>
            </a:r>
            <a:r>
              <a:rPr lang="th-TH" dirty="0" smtClean="0"/>
              <a:t>และได้เปลี่ยนชื่อเป็น </a:t>
            </a:r>
            <a:r>
              <a:rPr lang="en-US" dirty="0" smtClean="0"/>
              <a:t>Bing </a:t>
            </a:r>
            <a:r>
              <a:rPr lang="th-TH" dirty="0" smtClean="0"/>
              <a:t>ในปี </a:t>
            </a:r>
            <a:r>
              <a:rPr lang="en-US" dirty="0" smtClean="0"/>
              <a:t>2009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2009 </a:t>
            </a:r>
            <a:r>
              <a:rPr lang="th-TH" dirty="0" smtClean="0"/>
              <a:t>บริษัท </a:t>
            </a:r>
            <a:r>
              <a:rPr lang="en-US" dirty="0" smtClean="0"/>
              <a:t>Microsoft </a:t>
            </a:r>
            <a:r>
              <a:rPr lang="th-TH" dirty="0" smtClean="0"/>
              <a:t>และ </a:t>
            </a:r>
            <a:r>
              <a:rPr lang="en-US" dirty="0" smtClean="0"/>
              <a:t>Yahoo </a:t>
            </a:r>
            <a:r>
              <a:rPr lang="th-TH" dirty="0" smtClean="0"/>
              <a:t>ได้มีข้อตกลงในการใช้ </a:t>
            </a:r>
            <a:r>
              <a:rPr lang="en-US" dirty="0" smtClean="0"/>
              <a:t>Bing </a:t>
            </a:r>
            <a:r>
              <a:rPr lang="th-TH" dirty="0" smtClean="0"/>
              <a:t>เป็น ระบบ </a:t>
            </a:r>
            <a:r>
              <a:rPr lang="en-US" dirty="0" smtClean="0"/>
              <a:t>Search Engine </a:t>
            </a:r>
            <a:r>
              <a:rPr lang="th-TH" dirty="0" smtClean="0"/>
              <a:t>บนเว็บ </a:t>
            </a:r>
            <a:r>
              <a:rPr lang="en-US" dirty="0" smtClean="0"/>
              <a:t>Yahoo </a:t>
            </a:r>
            <a:r>
              <a:rPr lang="th-TH" dirty="0" smtClean="0"/>
              <a:t>แต่หน้าตาของเว็บค้นหาใน </a:t>
            </a:r>
            <a:r>
              <a:rPr lang="en-US" dirty="0" smtClean="0"/>
              <a:t>Yahoo </a:t>
            </a:r>
            <a:r>
              <a:rPr lang="th-TH" dirty="0" smtClean="0"/>
              <a:t>ยังคงเหมือนเดิม แต่มีคำว่า </a:t>
            </a:r>
            <a:r>
              <a:rPr lang="en-US" dirty="0"/>
              <a:t> "Powered by Bing</a:t>
            </a:r>
            <a:r>
              <a:rPr lang="en-US" dirty="0" smtClean="0"/>
              <a:t>™“</a:t>
            </a:r>
            <a:r>
              <a:rPr lang="th-TH" dirty="0" smtClean="0"/>
              <a:t> เพิ่มเข้ามาที่หน้าค้นหา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7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1756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684" y="223838"/>
            <a:ext cx="8596668" cy="1320800"/>
          </a:xfrm>
        </p:spPr>
        <p:txBody>
          <a:bodyPr/>
          <a:lstStyle/>
          <a:p>
            <a:r>
              <a:rPr lang="en-US" dirty="0" smtClean="0"/>
              <a:t>Yahoo </a:t>
            </a:r>
            <a:r>
              <a:rPr lang="th-TH" dirty="0" smtClean="0"/>
              <a:t>เปลี่ยนไปใช้ </a:t>
            </a:r>
            <a:r>
              <a:rPr lang="en-US" dirty="0" smtClean="0"/>
              <a:t>Bing Search Engine </a:t>
            </a:r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8</a:t>
            </a:fld>
            <a:endParaRPr lang="th-TH" dirty="0"/>
          </a:p>
        </p:txBody>
      </p:sp>
      <p:pic>
        <p:nvPicPr>
          <p:cNvPr id="6" name="Content Placeholder 5" descr="search engine - Yahoo Search Results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" t="12777" r="46211" b="3417"/>
          <a:stretch/>
        </p:blipFill>
        <p:spPr>
          <a:xfrm>
            <a:off x="1049052" y="1337600"/>
            <a:ext cx="5925894" cy="5068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5751966" y="6017218"/>
            <a:ext cx="1222980" cy="365125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Content Placeholder 5" descr="search engine - Yahoo Search Results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7" t="75548" r="46211" b="3417"/>
          <a:stretch/>
        </p:blipFill>
        <p:spPr>
          <a:xfrm>
            <a:off x="7898254" y="1868524"/>
            <a:ext cx="2751495" cy="3087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ular Callout 8"/>
          <p:cNvSpPr/>
          <p:nvPr/>
        </p:nvSpPr>
        <p:spPr>
          <a:xfrm>
            <a:off x="7686675" y="1700213"/>
            <a:ext cx="3203044" cy="3601706"/>
          </a:xfrm>
          <a:prstGeom prst="wedgeRoundRectCallout">
            <a:avLst>
              <a:gd name="adj1" fmla="val -73914"/>
              <a:gd name="adj2" fmla="val 73607"/>
              <a:gd name="adj3" fmla="val 16667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7658284" y="4086225"/>
            <a:ext cx="2585854" cy="728663"/>
          </a:xfrm>
          <a:prstGeom prst="ellipse">
            <a:avLst/>
          </a:prstGeom>
          <a:noFill/>
          <a:ln>
            <a:solidFill>
              <a:srgbClr val="FF0000"/>
            </a:solidFill>
            <a:prstDash val="dash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9633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900" dirty="0"/>
              <a:t>การทำงานของ </a:t>
            </a:r>
            <a:r>
              <a:rPr lang="en-US" sz="4900" dirty="0"/>
              <a:t>Web Search Engine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Search Engine </a:t>
            </a:r>
            <a:r>
              <a:rPr lang="th-TH" sz="4000" dirty="0" smtClean="0"/>
              <a:t>ทำงานเป็นลำดับดังนี้</a:t>
            </a:r>
          </a:p>
          <a:p>
            <a:pPr lvl="1"/>
            <a:r>
              <a:rPr lang="th-TH" sz="3600" dirty="0" smtClean="0"/>
              <a:t>การเก็บข้อมูลเว็บ </a:t>
            </a:r>
            <a:r>
              <a:rPr lang="en-US" sz="3600" dirty="0"/>
              <a:t>(</a:t>
            </a:r>
            <a:r>
              <a:rPr lang="en-US" sz="3600" dirty="0" smtClean="0"/>
              <a:t>Web Crawling)</a:t>
            </a:r>
          </a:p>
          <a:p>
            <a:pPr lvl="1"/>
            <a:r>
              <a:rPr lang="th-TH" sz="3600" dirty="0" smtClean="0"/>
              <a:t>การทำสารบัญ </a:t>
            </a:r>
            <a:r>
              <a:rPr lang="en-US" sz="3600" dirty="0" smtClean="0"/>
              <a:t>(Indexing)</a:t>
            </a:r>
          </a:p>
          <a:p>
            <a:pPr lvl="1"/>
            <a:r>
              <a:rPr lang="th-TH" sz="3600" dirty="0" smtClean="0"/>
              <a:t>การค้นหา </a:t>
            </a:r>
            <a:r>
              <a:rPr lang="en-US" sz="3600" dirty="0"/>
              <a:t>(</a:t>
            </a:r>
            <a:r>
              <a:rPr lang="en-US" sz="3600" dirty="0" smtClean="0"/>
              <a:t>Searching)</a:t>
            </a:r>
            <a:endParaRPr lang="th-TH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AB1F2C37-182B-43BF-B2E9-7AF7982DB3BA}" type="slidenum">
              <a:rPr lang="th-TH" smtClean="0"/>
              <a:pPr/>
              <a:t>9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ทพ491  เทคโนโลยีสารสนเทศทางการเกษตร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8602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1175</Words>
  <Application>Microsoft Office PowerPoint</Application>
  <PresentationFormat>Widescreen</PresentationFormat>
  <Paragraphs>102</Paragraphs>
  <Slides>18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Cordia New</vt:lpstr>
      <vt:lpstr>TH SarabunPSK</vt:lpstr>
      <vt:lpstr>Wingdings 3</vt:lpstr>
      <vt:lpstr>Facet</vt:lpstr>
      <vt:lpstr>ระบบค้นหาเว็บ                     (Web Search Engine)</vt:lpstr>
      <vt:lpstr>Outline</vt:lpstr>
      <vt:lpstr>Web Search Engine คืออะไร ?</vt:lpstr>
      <vt:lpstr>ประวัติของ Search Engine (1)</vt:lpstr>
      <vt:lpstr>ประวัติของ Search Engine (2)</vt:lpstr>
      <vt:lpstr>ประวัติของ Search Engine (3)</vt:lpstr>
      <vt:lpstr>ประวัติของ Search Engine (4)</vt:lpstr>
      <vt:lpstr>Yahoo เปลี่ยนไปใช้ Bing Search Engine </vt:lpstr>
      <vt:lpstr>การทำงานของ Web Search Engine  </vt:lpstr>
      <vt:lpstr>ตัวเก็บข้อมูลเว็บ (Web Crawler) </vt:lpstr>
      <vt:lpstr>ตัวอย่างกราฟิค Web Crawler</vt:lpstr>
      <vt:lpstr>การทำสารบัญ (Indexing)</vt:lpstr>
      <vt:lpstr>การค้นหา (Searching)</vt:lpstr>
      <vt:lpstr>ส่วนแบ่งทางการตลาด</vt:lpstr>
      <vt:lpstr>Search Engine ในรัสเซีย และเอเชียตะวันออก</vt:lpstr>
      <vt:lpstr>ความอคติใน Search Engine </vt:lpstr>
      <vt:lpstr>ตัวอย่างความอคติ : Google Bomb </vt:lpstr>
      <vt:lpstr>Search Engine ที่อิงกับศรัทธาความเชื่อ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รู้จักกับระบบค้นหาเว็บ                     (Web Search Engine)</dc:title>
  <dc:creator>Apipong Pingyod</dc:creator>
  <cp:lastModifiedBy>Apipong Pingyod</cp:lastModifiedBy>
  <cp:revision>62</cp:revision>
  <dcterms:created xsi:type="dcterms:W3CDTF">2015-03-18T09:19:42Z</dcterms:created>
  <dcterms:modified xsi:type="dcterms:W3CDTF">2015-09-03T04:32:57Z</dcterms:modified>
</cp:coreProperties>
</file>