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4" r:id="rId5"/>
    <p:sldId id="269" r:id="rId6"/>
    <p:sldId id="260" r:id="rId7"/>
    <p:sldId id="270" r:id="rId8"/>
    <p:sldId id="272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ipong Pingyod" initials="AP" lastIdx="1" clrIdx="0">
    <p:extLst>
      <p:ext uri="{19B8F6BF-5375-455C-9EA6-DF929625EA0E}">
        <p15:presenceInfo xmlns:p15="http://schemas.microsoft.com/office/powerpoint/2012/main" userId="e6460f7ec54a86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A5A5A5"/>
    <a:srgbClr val="EDEDED"/>
    <a:srgbClr val="242529"/>
    <a:srgbClr val="BFBFBF"/>
    <a:srgbClr val="F2F2F2"/>
    <a:srgbClr val="000000"/>
    <a:srgbClr val="FF9933"/>
    <a:srgbClr val="DDDDDD"/>
    <a:srgbClr val="E8D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08" y="4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7958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5430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6237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486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7890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159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3347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8228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9580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5739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5114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4000">
              <a:srgbClr val="FF3399"/>
            </a:gs>
            <a:gs pos="79000">
              <a:srgbClr val="9900CC"/>
            </a:gs>
            <a:gs pos="100000">
              <a:schemeClr val="bg2">
                <a:lumMod val="32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AC476-DE40-4F72-B8AA-253A4CDF55DF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8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bg1"/>
          </a:solidFill>
          <a:latin typeface="FC Lamoon" panose="02000000000000000000" pitchFamily="2" charset="0"/>
          <a:ea typeface="+mj-ea"/>
          <a:cs typeface="FC Lamoon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rgbClr val="FF993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rgbClr val="FF99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rgbClr val="FF99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rgbClr val="FF99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rgbClr val="FF99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0" y="0"/>
            <a:ext cx="10901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Create </a:t>
            </a:r>
            <a:r>
              <a:rPr lang="en-US" sz="8800" b="1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i</a:t>
            </a:r>
            <a:r>
              <a:rPr lang="en-US" sz="8800" b="1" dirty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n</a:t>
            </a:r>
            <a:r>
              <a:rPr lang="en-US" sz="8800" b="1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fographic</a:t>
            </a:r>
          </a:p>
          <a:p>
            <a:r>
              <a:rPr lang="en-US" sz="8800" b="1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with</a:t>
            </a:r>
            <a:endParaRPr lang="en-US" sz="8800" b="1" dirty="0">
              <a:solidFill>
                <a:schemeClr val="bg1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41" y="0"/>
            <a:ext cx="4429760" cy="6866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196373"/>
            <a:ext cx="12192000" cy="1661627"/>
          </a:xfrm>
          <a:prstGeom prst="rect">
            <a:avLst/>
          </a:prstGeom>
          <a:solidFill>
            <a:srgbClr val="A5A5A5">
              <a:alpha val="72941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canva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6824" y="1236004"/>
            <a:ext cx="2482556" cy="248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84480" y="6211669"/>
            <a:ext cx="1059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NU1205 NURSING INFORMATICS AND COMMUNICATION IN NURSING</a:t>
            </a:r>
            <a:endParaRPr lang="en-US" sz="3600" dirty="0">
              <a:solidFill>
                <a:srgbClr val="FFFF00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196373"/>
            <a:ext cx="1059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Apipong Pingyod - </a:t>
            </a:r>
            <a:r>
              <a:rPr lang="en-US" sz="3600" dirty="0" err="1" smtClean="0">
                <a:solidFill>
                  <a:srgbClr val="FFFF0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Maejo</a:t>
            </a:r>
            <a:r>
              <a:rPr lang="en-US" sz="3600" dirty="0" smtClean="0">
                <a:solidFill>
                  <a:srgbClr val="FFFF0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 University </a:t>
            </a:r>
            <a:r>
              <a:rPr lang="en-US" sz="3600" dirty="0" err="1" smtClean="0">
                <a:solidFill>
                  <a:srgbClr val="FFFF0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Phrae</a:t>
            </a:r>
            <a:r>
              <a:rPr lang="en-US" sz="3600" dirty="0" smtClean="0">
                <a:solidFill>
                  <a:srgbClr val="FFFF0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 Campus</a:t>
            </a:r>
            <a:endParaRPr lang="en-US" sz="3600" dirty="0">
              <a:solidFill>
                <a:srgbClr val="FFFF00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85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360" y="426085"/>
            <a:ext cx="4404360" cy="26930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INFOGRAPHIC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(Last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Section)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81" y="0"/>
            <a:ext cx="4846320" cy="68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15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11120"/>
            <a:ext cx="10515600" cy="35658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Good graphics or symbols make good Infographic</a:t>
            </a:r>
            <a:endParaRPr lang="en-US" dirty="0" smtClean="0">
              <a:solidFill>
                <a:schemeClr val="bg1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Make </a:t>
            </a:r>
            <a:r>
              <a:rPr lang="en-US" dirty="0" smtClean="0">
                <a:solidFill>
                  <a:srgbClr val="00206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attention to audience </a:t>
            </a:r>
            <a:r>
              <a:rPr lang="en-US" dirty="0">
                <a:solidFill>
                  <a:srgbClr val="00206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in </a:t>
            </a:r>
            <a:r>
              <a:rPr lang="en-US" dirty="0" smtClean="0">
                <a:solidFill>
                  <a:srgbClr val="00206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a few seconds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o not dump a lot of details in Infographic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Please choose the details carefully</a:t>
            </a:r>
            <a:endParaRPr lang="th-TH" dirty="0" smtClean="0">
              <a:solidFill>
                <a:srgbClr val="002060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Can use QR-Code for more information if necessary</a:t>
            </a:r>
            <a:r>
              <a:rPr lang="en-US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" y="579120"/>
            <a:ext cx="1069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Cloud" panose="02000000000000000000" pitchFamily="50" charset="-34"/>
                <a:cs typeface="Cloud" panose="02000000000000000000" pitchFamily="50" charset="-34"/>
              </a:rPr>
              <a:t>UNDERSTAND BEFORE CREATE</a:t>
            </a:r>
            <a:endParaRPr lang="en-US" sz="5400" dirty="0">
              <a:solidFill>
                <a:srgbClr val="FFFF00"/>
              </a:solidFill>
              <a:latin typeface="Cloud" panose="02000000000000000000" pitchFamily="50" charset="-34"/>
              <a:cs typeface="Cloud" panose="02000000000000000000" pitchFamily="50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25600"/>
            <a:ext cx="12192000" cy="769441"/>
          </a:xfrm>
          <a:prstGeom prst="rect">
            <a:avLst/>
          </a:prstGeom>
          <a:solidFill>
            <a:srgbClr val="FFC000">
              <a:alpha val="74118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loud" panose="02000000000000000000" pitchFamily="50" charset="-34"/>
                <a:cs typeface="Cloud" panose="02000000000000000000" pitchFamily="50" charset="-34"/>
              </a:rPr>
              <a:t>INFO</a:t>
            </a:r>
            <a:r>
              <a:rPr lang="en-US" sz="4400" dirty="0" smtClean="0">
                <a:solidFill>
                  <a:srgbClr val="0070C0"/>
                </a:solidFill>
                <a:latin typeface="Cloud" panose="02000000000000000000" pitchFamily="50" charset="-34"/>
                <a:cs typeface="Cloud" panose="02000000000000000000" pitchFamily="50" charset="-34"/>
              </a:rPr>
              <a:t>GRAPHIC</a:t>
            </a:r>
            <a:r>
              <a:rPr lang="en-US" sz="4400" dirty="0" smtClean="0">
                <a:solidFill>
                  <a:schemeClr val="bg1"/>
                </a:solidFill>
                <a:latin typeface="Cloud" panose="02000000000000000000" pitchFamily="50" charset="-34"/>
                <a:cs typeface="Cloud" panose="02000000000000000000" pitchFamily="50" charset="-34"/>
              </a:rPr>
              <a:t> = </a:t>
            </a:r>
            <a:r>
              <a:rPr lang="en-US" sz="4400" dirty="0" smtClean="0">
                <a:solidFill>
                  <a:srgbClr val="FF0000"/>
                </a:solidFill>
                <a:latin typeface="Cloud" panose="02000000000000000000" pitchFamily="50" charset="-34"/>
                <a:cs typeface="Cloud" panose="02000000000000000000" pitchFamily="50" charset="-34"/>
              </a:rPr>
              <a:t>INFORMATION</a:t>
            </a:r>
            <a:r>
              <a:rPr lang="en-US" sz="4400" dirty="0" smtClean="0">
                <a:solidFill>
                  <a:schemeClr val="bg1"/>
                </a:solidFill>
                <a:latin typeface="Cloud" panose="02000000000000000000" pitchFamily="50" charset="-34"/>
                <a:cs typeface="Cloud" panose="02000000000000000000" pitchFamily="50" charset="-34"/>
              </a:rPr>
              <a:t> + </a:t>
            </a:r>
            <a:r>
              <a:rPr lang="en-US" sz="4400" dirty="0" smtClean="0">
                <a:solidFill>
                  <a:srgbClr val="0070C0"/>
                </a:solidFill>
                <a:latin typeface="Cloud" panose="02000000000000000000" pitchFamily="50" charset="-34"/>
                <a:cs typeface="Cloud" panose="02000000000000000000" pitchFamily="50" charset="-34"/>
              </a:rPr>
              <a:t>GRAPHIC</a:t>
            </a:r>
            <a:endParaRPr lang="en-US" sz="4400" dirty="0">
              <a:solidFill>
                <a:srgbClr val="0070C0"/>
              </a:solidFill>
              <a:latin typeface="Cloud" panose="02000000000000000000" pitchFamily="50" charset="-34"/>
              <a:cs typeface="Cloud" panose="020000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2834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02240" cy="6877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0720" y="680522"/>
            <a:ext cx="60858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LAYOUT</a:t>
            </a:r>
            <a:endParaRPr lang="en-US" sz="16600" dirty="0">
              <a:solidFill>
                <a:schemeClr val="tx1">
                  <a:lumMod val="50000"/>
                  <a:lumOff val="50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2240" y="0"/>
            <a:ext cx="188976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12640" y="2445822"/>
            <a:ext cx="60858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DESIGN</a:t>
            </a:r>
            <a:endParaRPr lang="en-US" sz="16600" dirty="0">
              <a:solidFill>
                <a:schemeClr val="tx1">
                  <a:lumMod val="50000"/>
                  <a:lumOff val="50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40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2480" y="0"/>
            <a:ext cx="5501639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32478" y="0"/>
            <a:ext cx="5501640" cy="11988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abica" panose="02000000000000000000" pitchFamily="2" charset="0"/>
                <a:cs typeface="Arabica" panose="02000000000000000000" pitchFamily="2" charset="0"/>
              </a:rPr>
              <a:t>TITLE</a:t>
            </a:r>
            <a:endParaRPr lang="en-US" sz="3600" dirty="0"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2477" y="5984240"/>
            <a:ext cx="5501641" cy="87376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600" dirty="0" smtClean="0">
                <a:latin typeface="Arabica" panose="02000000000000000000" pitchFamily="2" charset="0"/>
                <a:cs typeface="Arabica" panose="02000000000000000000" pitchFamily="2" charset="0"/>
              </a:rPr>
              <a:t>CONTACT &amp; REF + QR-Code</a:t>
            </a:r>
            <a:endParaRPr lang="en-US" sz="3600" dirty="0"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sp>
        <p:nvSpPr>
          <p:cNvPr id="11" name="Flowchart: Off-page Connector 10"/>
          <p:cNvSpPr/>
          <p:nvPr/>
        </p:nvSpPr>
        <p:spPr>
          <a:xfrm>
            <a:off x="3322938" y="4871720"/>
            <a:ext cx="5492128" cy="1404620"/>
          </a:xfrm>
          <a:prstGeom prst="flowChartOffpageConnector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latin typeface="Arabica" panose="02000000000000000000" pitchFamily="2" charset="0"/>
                <a:cs typeface="Arabica" panose="02000000000000000000" pitchFamily="2" charset="0"/>
              </a:rPr>
              <a:t>Prevention</a:t>
            </a:r>
          </a:p>
        </p:txBody>
      </p:sp>
      <p:sp>
        <p:nvSpPr>
          <p:cNvPr id="10" name="Flowchart: Off-page Connector 9"/>
          <p:cNvSpPr/>
          <p:nvPr/>
        </p:nvSpPr>
        <p:spPr>
          <a:xfrm flipH="1">
            <a:off x="3322939" y="3779520"/>
            <a:ext cx="5492127" cy="1645920"/>
          </a:xfrm>
          <a:prstGeom prst="flowChartOffpageConnector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>
                <a:latin typeface="Arabica" panose="02000000000000000000" pitchFamily="2" charset="0"/>
                <a:cs typeface="Arabica" panose="02000000000000000000" pitchFamily="2" charset="0"/>
              </a:rPr>
              <a:t>TREATMENT</a:t>
            </a:r>
          </a:p>
        </p:txBody>
      </p:sp>
      <p:sp>
        <p:nvSpPr>
          <p:cNvPr id="8" name="Flowchart: Off-page Connector 7"/>
          <p:cNvSpPr/>
          <p:nvPr/>
        </p:nvSpPr>
        <p:spPr>
          <a:xfrm flipH="1">
            <a:off x="3322940" y="2667000"/>
            <a:ext cx="5492127" cy="1645920"/>
          </a:xfrm>
          <a:prstGeom prst="flowChartOffpageConnector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>
                <a:latin typeface="Arabica" panose="02000000000000000000" pitchFamily="2" charset="0"/>
                <a:cs typeface="Arabica" panose="02000000000000000000" pitchFamily="2" charset="0"/>
              </a:rPr>
              <a:t>SYMPTHOM</a:t>
            </a:r>
          </a:p>
        </p:txBody>
      </p:sp>
      <p:sp>
        <p:nvSpPr>
          <p:cNvPr id="6" name="Flowchart: Off-page Connector 5"/>
          <p:cNvSpPr/>
          <p:nvPr/>
        </p:nvSpPr>
        <p:spPr>
          <a:xfrm>
            <a:off x="3322943" y="1569720"/>
            <a:ext cx="5511174" cy="1645920"/>
          </a:xfrm>
          <a:prstGeom prst="flowChartOffpageConnector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 smtClean="0">
                <a:latin typeface="Arabica" panose="02000000000000000000" pitchFamily="2" charset="0"/>
                <a:cs typeface="Arabica" panose="02000000000000000000" pitchFamily="2" charset="0"/>
              </a:rPr>
              <a:t>SPREAD</a:t>
            </a:r>
            <a:endParaRPr lang="en-US" sz="2800" dirty="0"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sp>
        <p:nvSpPr>
          <p:cNvPr id="7" name="Flowchart: Off-page Connector 6"/>
          <p:cNvSpPr/>
          <p:nvPr/>
        </p:nvSpPr>
        <p:spPr>
          <a:xfrm flipH="1">
            <a:off x="3322945" y="1193800"/>
            <a:ext cx="5511172" cy="929640"/>
          </a:xfrm>
          <a:prstGeom prst="flowChartOffpageConnector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abica" panose="02000000000000000000" pitchFamily="2" charset="0"/>
                <a:cs typeface="Arabica" panose="02000000000000000000" pitchFamily="2" charset="0"/>
              </a:rPr>
              <a:t>ABOUT RSV</a:t>
            </a:r>
            <a:endParaRPr lang="en-US" sz="2800" dirty="0"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0526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3640" y="127386"/>
            <a:ext cx="5125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Let’s </a:t>
            </a:r>
            <a:r>
              <a:rPr lang="en-US" sz="8000" dirty="0" smtClean="0">
                <a:solidFill>
                  <a:srgbClr val="FFFF0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CREATE</a:t>
            </a:r>
            <a:endParaRPr lang="en-US" sz="8000" dirty="0">
              <a:solidFill>
                <a:srgbClr val="FFFF00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261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2294" cy="6858000"/>
          </a:xfr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94" y="0"/>
            <a:ext cx="4372428" cy="685800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44"/>
          <a:stretch/>
        </p:blipFill>
        <p:spPr>
          <a:xfrm>
            <a:off x="8624589" y="0"/>
            <a:ext cx="35369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66218"/>
            <a:ext cx="12192001" cy="1325563"/>
          </a:xfrm>
          <a:solidFill>
            <a:srgbClr val="C00000">
              <a:alpha val="67843"/>
            </a:srgbClr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looking for </a:t>
            </a:r>
            <a:r>
              <a:rPr lang="en-US" sz="5400" dirty="0" smtClean="0">
                <a:solidFill>
                  <a:srgbClr val="FFFF00"/>
                </a:solidFill>
              </a:rPr>
              <a:t>“FREE” </a:t>
            </a:r>
            <a:r>
              <a:rPr lang="en-US" sz="5400" dirty="0" smtClean="0"/>
              <a:t>Infographic Template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59216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20240" y="5760085"/>
            <a:ext cx="1050544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UNLEASH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/>
              <a:t>YOUR IDEA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canva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Content Placeholder 2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4607" cy="5435600"/>
          </a:xfrm>
        </p:spPr>
      </p:pic>
    </p:spTree>
    <p:extLst>
      <p:ext uri="{BB962C8B-B14F-4D97-AF65-F5344CB8AC3E}">
        <p14:creationId xmlns:p14="http://schemas.microsoft.com/office/powerpoint/2010/main" val="2131542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360" y="426085"/>
            <a:ext cx="3500120" cy="26930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INFOGRAPHIC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(FULL)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54" y="0"/>
            <a:ext cx="2832246" cy="685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15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360" y="426085"/>
            <a:ext cx="4404360" cy="26930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INFOGRAPHIC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(FIRST 3 Section)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81" y="0"/>
            <a:ext cx="6167120" cy="68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97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93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Arabica</vt:lpstr>
      <vt:lpstr>Arial</vt:lpstr>
      <vt:lpstr>Calibri</vt:lpstr>
      <vt:lpstr>Cloud</vt:lpstr>
      <vt:lpstr>FC Lamoon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for “FREE” Infographic Template</vt:lpstr>
      <vt:lpstr>UNLEASH YOUR IDEA with canva</vt:lpstr>
      <vt:lpstr>EXAMPLE INFOGRAPHIC (FULL)</vt:lpstr>
      <vt:lpstr>EXAMPLE INFOGRAPHIC (FIRST 3 Section)</vt:lpstr>
      <vt:lpstr>EXAMPLE INFOGRAPHIC (Last 4 Section)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54</cp:revision>
  <dcterms:created xsi:type="dcterms:W3CDTF">2018-09-16T04:23:11Z</dcterms:created>
  <dcterms:modified xsi:type="dcterms:W3CDTF">2018-09-23T15:13:11Z</dcterms:modified>
</cp:coreProperties>
</file>