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23"/>
  </p:notes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71" r:id="rId12"/>
    <p:sldId id="272" r:id="rId13"/>
    <p:sldId id="276" r:id="rId14"/>
    <p:sldId id="277" r:id="rId15"/>
    <p:sldId id="278" r:id="rId16"/>
    <p:sldId id="282" r:id="rId17"/>
    <p:sldId id="283" r:id="rId18"/>
    <p:sldId id="285" r:id="rId19"/>
    <p:sldId id="286" r:id="rId20"/>
    <p:sldId id="287" r:id="rId21"/>
    <p:sldId id="29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B3C7"/>
    <a:srgbClr val="EF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outlineViewPr>
    <p:cViewPr>
      <p:scale>
        <a:sx n="33" d="100"/>
        <a:sy n="33" d="100"/>
      </p:scale>
      <p:origin x="0" y="-25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3B695-47A6-4AE8-812A-1089570A329C}" type="datetimeFigureOut">
              <a:rPr lang="th-TH" smtClean="0"/>
              <a:t>14/02/62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08CF0-0903-4E4C-9193-7138CB83A7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27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025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1894-C836-4050-B8AC-E69A7E07D6D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575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4357-C4C9-4B84-9C65-D300E225B5E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8019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C29-1500-4890-A62E-0125143A4B6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85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4A0-B97F-4A59-932F-E3F981F53CF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09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9C6F-90CA-491F-8F37-00B441FD6A2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4511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50E7-A59C-4A44-B3F0-2C5C4DB00A0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629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A262-1EDD-440F-BBA6-95291459DD3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5951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A79F-C2B7-4875-A31B-03FA8C4A459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35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44BA-97B4-470E-92E3-D9F5E9CEFB3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764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8803-1E73-4D46-9E4E-AFCD69D074B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18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3BC9-35EA-40B8-8EF7-ED053B3AF7F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5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06A6-95B1-410F-B299-0DD1BAF7A14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1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4346-7FBA-41CA-AC06-751181A5669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13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4ABB-21A4-4D58-9B78-321325C004E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11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0068-8286-4648-95BD-B752028BD38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0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2BC-DD0F-45F7-9708-3DA867BEF5D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048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3254F10-4522-4F4A-9A8F-C076106C45B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92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DCC223-5D2A-4399-8964-4772D7364109}"/>
              </a:ext>
            </a:extLst>
          </p:cNvPr>
          <p:cNvSpPr/>
          <p:nvPr userDrawn="1"/>
        </p:nvSpPr>
        <p:spPr>
          <a:xfrm>
            <a:off x="11199811" y="0"/>
            <a:ext cx="1006778" cy="6858000"/>
          </a:xfrm>
          <a:prstGeom prst="rect">
            <a:avLst/>
          </a:prstGeom>
          <a:solidFill>
            <a:srgbClr val="EFE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635D42-4CE3-4584-A36D-DCD8BC47595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78" y="0"/>
            <a:ext cx="1029102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alpha val="50000"/>
                </a:schemeClr>
              </a:gs>
              <a:gs pos="100000">
                <a:schemeClr val="accent1">
                  <a:lumMod val="75000"/>
                  <a:alpha val="70000"/>
                </a:schemeClr>
              </a:gs>
              <a:gs pos="55000">
                <a:srgbClr val="1BB3C7">
                  <a:alpha val="60000"/>
                </a:srgb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gradFill flip="none" rotWithShape="1">
            <a:gsLst>
              <a:gs pos="58000">
                <a:srgbClr val="92D050">
                  <a:alpha val="65000"/>
                </a:srgbClr>
              </a:gs>
              <a:gs pos="100000">
                <a:schemeClr val="tx1">
                  <a:lumMod val="95000"/>
                  <a:alpha val="60000"/>
                </a:schemeClr>
              </a:gs>
              <a:gs pos="0">
                <a:srgbClr val="92D050">
                  <a:alpha val="7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buClr>
                <a:schemeClr val="accent1"/>
              </a:buClr>
            </a:pPr>
            <a:r>
              <a:rPr lang="en-US" dirty="0"/>
              <a:t>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50F6E52-5BC5-4E5D-A3F8-D56E56FC3DF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14/02/62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5D80F-4316-407D-BC81-77C1BD2F093E}"/>
              </a:ext>
            </a:extLst>
          </p:cNvPr>
          <p:cNvSpPr/>
          <p:nvPr userDrawn="1"/>
        </p:nvSpPr>
        <p:spPr>
          <a:xfrm>
            <a:off x="0" y="0"/>
            <a:ext cx="1006778" cy="6858000"/>
          </a:xfrm>
          <a:prstGeom prst="rect">
            <a:avLst/>
          </a:prstGeom>
          <a:solidFill>
            <a:srgbClr val="EFE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0373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4000" kern="1200" cap="all" dirty="0">
          <a:ln w="3175" cmpd="sng">
            <a:noFill/>
          </a:ln>
          <a:solidFill>
            <a:schemeClr val="tx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lang="en-US" sz="3200" kern="1200" cap="small" dirty="0" smtClean="0">
          <a:solidFill>
            <a:schemeClr val="tx2">
              <a:lumMod val="25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lang="en-US" sz="2800" kern="1200" cap="small" dirty="0" smtClean="0">
          <a:solidFill>
            <a:schemeClr val="tx2">
              <a:lumMod val="25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lang="en-US" sz="2400" kern="1200" cap="small" dirty="0" smtClean="0">
          <a:solidFill>
            <a:schemeClr val="tx2">
              <a:lumMod val="25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lang="en-US" sz="2000" kern="1200" cap="small" dirty="0" smtClean="0">
          <a:solidFill>
            <a:schemeClr val="tx2">
              <a:lumMod val="25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lang="en-US" sz="2000" kern="1200" cap="small" dirty="0">
          <a:solidFill>
            <a:schemeClr val="tx2">
              <a:lumMod val="25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978" y="2585720"/>
            <a:ext cx="10981690" cy="2177054"/>
          </a:xfrm>
        </p:spPr>
        <p:txBody>
          <a:bodyPr>
            <a:normAutofit fontScale="90000"/>
          </a:bodyPr>
          <a:lstStyle/>
          <a:p>
            <a:r>
              <a:rPr lang="en-US" sz="7300" b="1" dirty="0">
                <a:cs typeface="2005_iannnnnJPG" panose="02000000000000000000" pitchFamily="2" charset="0"/>
              </a:rPr>
              <a:t>Microsoft PowerPoint</a:t>
            </a:r>
            <a:br>
              <a:rPr lang="en-US" sz="7300" b="1" dirty="0">
                <a:cs typeface="2005_iannnnnJPG" panose="02000000000000000000" pitchFamily="2" charset="0"/>
              </a:rPr>
            </a:br>
            <a:r>
              <a:rPr lang="en-US" sz="7300" b="1" dirty="0">
                <a:cs typeface="2005_iannnnnJPG" panose="02000000000000000000" pitchFamily="2" charset="0"/>
              </a:rPr>
              <a:t>Part 2</a:t>
            </a:r>
            <a:endParaRPr lang="th-TH" sz="5300" b="1" dirty="0">
              <a:cs typeface="2005_iannnnnJPG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913" y="5445126"/>
            <a:ext cx="6282688" cy="1220966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chemeClr val="bg2">
                    <a:lumMod val="75000"/>
                  </a:schemeClr>
                </a:solidFill>
              </a:rPr>
              <a:t>อาจารย์อภิพงศ์  </a:t>
            </a:r>
            <a:r>
              <a:rPr lang="th-TH" sz="3200" dirty="0" err="1">
                <a:solidFill>
                  <a:schemeClr val="bg2">
                    <a:lumMod val="75000"/>
                  </a:schemeClr>
                </a:solidFill>
              </a:rPr>
              <a:t>ปิง</a:t>
            </a:r>
            <a:r>
              <a:rPr lang="th-TH" sz="3200" dirty="0">
                <a:solidFill>
                  <a:schemeClr val="bg2">
                    <a:lumMod val="75000"/>
                  </a:schemeClr>
                </a:solidFill>
              </a:rPr>
              <a:t>ยศ</a:t>
            </a:r>
          </a:p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apipong.ping@gmail.com</a:t>
            </a:r>
            <a:endParaRPr lang="th-TH" sz="3200" dirty="0">
              <a:solidFill>
                <a:schemeClr val="bg2">
                  <a:lumMod val="75000"/>
                </a:schemeClr>
              </a:solidFill>
            </a:endParaRPr>
          </a:p>
          <a:p>
            <a:endParaRPr lang="th-TH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http://screenshots.en.sftcdn.net/en/scrn/6653000/6653678/microsoft-powerpoint-2013-11-535x5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80" y="133033"/>
            <a:ext cx="2452686" cy="2452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32080" y="5465763"/>
            <a:ext cx="4864893" cy="1220966"/>
          </a:xfrm>
          <a:prstGeom prst="rect">
            <a:avLst/>
          </a:prstGeom>
          <a:gradFill flip="none" rotWithShape="1">
            <a:gsLst>
              <a:gs pos="58000">
                <a:srgbClr val="92D050">
                  <a:alpha val="65000"/>
                </a:srgbClr>
              </a:gs>
              <a:gs pos="100000">
                <a:schemeClr val="tx1">
                  <a:lumMod val="95000"/>
                  <a:alpha val="60000"/>
                </a:schemeClr>
              </a:gs>
              <a:gs pos="0">
                <a:srgbClr val="92D050">
                  <a:alpha val="7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t">
            <a:noAutofit/>
          </a:bodyPr>
          <a:lstStyle>
            <a:lvl1pPr indent="0"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lang="en-US" sz="3200" cap="small">
                <a:solidFill>
                  <a:schemeClr val="bg2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lang="en-US" sz="28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2pPr>
            <a:lvl3pPr indent="0"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lang="en-US" sz="24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3pPr>
            <a:lvl4pPr indent="0"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lang="en-US" sz="20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4pPr>
            <a:lvl5pPr indent="0"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lang="en-US" sz="20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5pPr>
            <a:lvl6pPr indent="0"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6pPr>
            <a:lvl7pPr indent="0"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7pPr>
            <a:lvl8pPr indent="0"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8pPr>
            <a:lvl9pPr indent="0"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9pPr>
          </a:lstStyle>
          <a:p>
            <a:r>
              <a:rPr lang="th-TH" sz="2400" dirty="0"/>
              <a:t>รายวิชา พท 260 เทคโนโลยีสารสนเทศ และการสื่อสารทางการท่องเที่ยว</a:t>
            </a:r>
          </a:p>
          <a:p>
            <a:r>
              <a:rPr lang="th-TH" sz="2400" dirty="0"/>
              <a:t>มหาวิทยาลัยแม่โจ้</a:t>
            </a:r>
            <a:r>
              <a:rPr lang="en-US" sz="2400" dirty="0"/>
              <a:t>-</a:t>
            </a:r>
            <a:r>
              <a:rPr lang="th-TH" sz="2400" dirty="0"/>
              <a:t>แพร่ เฉลิมพระเกียรติ</a:t>
            </a:r>
          </a:p>
        </p:txBody>
      </p:sp>
    </p:spTree>
    <p:extLst>
      <p:ext uri="{BB962C8B-B14F-4D97-AF65-F5344CB8AC3E}">
        <p14:creationId xmlns:p14="http://schemas.microsoft.com/office/powerpoint/2010/main" val="11384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093" y="25983"/>
            <a:ext cx="9905998" cy="1158240"/>
          </a:xfrm>
        </p:spPr>
        <p:txBody>
          <a:bodyPr/>
          <a:lstStyle/>
          <a:p>
            <a:r>
              <a:rPr lang="th-TH" dirty="0"/>
              <a:t>การแทรกวีดีโอลงในสไลด์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093" y="1184223"/>
            <a:ext cx="9672320" cy="37776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h-TH" sz="3600" dirty="0"/>
              <a:t>สามารถเลือกแทรกวีดีโอได้ </a:t>
            </a:r>
            <a:r>
              <a:rPr lang="en-US" sz="3600" dirty="0"/>
              <a:t>2 </a:t>
            </a:r>
            <a:r>
              <a:rPr lang="th-TH" sz="3600" dirty="0"/>
              <a:t>แบบ คือ</a:t>
            </a:r>
          </a:p>
          <a:p>
            <a:pPr marL="457200" lvl="1" indent="0">
              <a:buNone/>
            </a:pPr>
            <a:r>
              <a:rPr lang="en-US" sz="3200" dirty="0"/>
              <a:t>1) </a:t>
            </a:r>
            <a:r>
              <a:rPr lang="th-TH" sz="3200" dirty="0"/>
              <a:t>วีดีโอออนไลน์ เช่น จากเว็บไซต์ </a:t>
            </a:r>
            <a:r>
              <a:rPr lang="en-US" sz="3200" dirty="0"/>
              <a:t>YouTube </a:t>
            </a:r>
            <a:r>
              <a:rPr lang="th-TH" sz="3200" dirty="0"/>
              <a:t>หรือจาก </a:t>
            </a:r>
            <a:r>
              <a:rPr lang="en-US" sz="3200" dirty="0"/>
              <a:t>Embed Code </a:t>
            </a:r>
            <a:r>
              <a:rPr lang="th-TH" sz="3200" dirty="0"/>
              <a:t>ได้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2) </a:t>
            </a:r>
            <a:r>
              <a:rPr lang="th-TH" sz="3200" dirty="0"/>
              <a:t>วีดีโอที่อยู่ภายในคอมพิวเตอร์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231" t="18494" r="24500" b="43596"/>
          <a:stretch/>
        </p:blipFill>
        <p:spPr>
          <a:xfrm>
            <a:off x="4814726" y="3669896"/>
            <a:ext cx="7262508" cy="301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2" y="3669896"/>
            <a:ext cx="3958908" cy="30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093" y="238743"/>
            <a:ext cx="9905998" cy="1231077"/>
          </a:xfrm>
        </p:spPr>
        <p:txBody>
          <a:bodyPr/>
          <a:lstStyle/>
          <a:p>
            <a:r>
              <a:rPr lang="th-TH" dirty="0"/>
              <a:t>การแทรกวีดีโอออนไลน์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53" t="19160" r="24534" b="24495"/>
          <a:stretch/>
        </p:blipFill>
        <p:spPr>
          <a:xfrm>
            <a:off x="2592925" y="1671638"/>
            <a:ext cx="7736938" cy="482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8348394" y="439326"/>
            <a:ext cx="2591068" cy="1062035"/>
          </a:xfrm>
          <a:prstGeom prst="wedgeRoundRectCallout">
            <a:avLst>
              <a:gd name="adj1" fmla="val -36725"/>
              <a:gd name="adj2" fmla="val 14577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1) </a:t>
            </a:r>
            <a:r>
              <a:rPr lang="th-TH" sz="2400" dirty="0">
                <a:solidFill>
                  <a:schemeClr val="tx1"/>
                </a:solidFill>
              </a:rPr>
              <a:t>ค้นหาวีดีโอที่ต้องการ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22642" y="3306351"/>
            <a:ext cx="2591068" cy="1062035"/>
          </a:xfrm>
          <a:prstGeom prst="wedgeRoundRectCallout">
            <a:avLst>
              <a:gd name="adj1" fmla="val 108848"/>
              <a:gd name="adj2" fmla="val 8523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2) </a:t>
            </a:r>
            <a:r>
              <a:rPr lang="th-TH" sz="2400" dirty="0">
                <a:solidFill>
                  <a:schemeClr val="tx1"/>
                </a:solidFill>
              </a:rPr>
              <a:t>เลือกวีดีโอที่ต้องการ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22642" y="4707702"/>
            <a:ext cx="2591068" cy="1062035"/>
          </a:xfrm>
          <a:prstGeom prst="wedgeRoundRectCallout">
            <a:avLst>
              <a:gd name="adj1" fmla="val 54810"/>
              <a:gd name="adj2" fmla="val 7985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3) </a:t>
            </a:r>
            <a:r>
              <a:rPr lang="th-TH" sz="2400" dirty="0">
                <a:solidFill>
                  <a:schemeClr val="tx1"/>
                </a:solidFill>
              </a:rPr>
              <a:t>รายละเอียดวีดีโอ            ที่เลือก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772381" y="4083362"/>
            <a:ext cx="2257694" cy="1062035"/>
          </a:xfrm>
          <a:prstGeom prst="wedgeRoundRectCallout">
            <a:avLst>
              <a:gd name="adj1" fmla="val -82492"/>
              <a:gd name="adj2" fmla="val 12693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4) </a:t>
            </a:r>
            <a:r>
              <a:rPr lang="th-TH" sz="2400" dirty="0">
                <a:solidFill>
                  <a:schemeClr val="tx1"/>
                </a:solidFill>
              </a:rPr>
              <a:t>คลิกแทรก </a:t>
            </a:r>
            <a:r>
              <a:rPr lang="en-US" sz="2400" dirty="0">
                <a:solidFill>
                  <a:schemeClr val="tx1"/>
                </a:solidFill>
              </a:rPr>
              <a:t>(Insert)</a:t>
            </a:r>
            <a:endParaRPr lang="th-T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512462"/>
            <a:ext cx="10602603" cy="1280890"/>
          </a:xfrm>
        </p:spPr>
        <p:txBody>
          <a:bodyPr>
            <a:normAutofit fontScale="90000"/>
          </a:bodyPr>
          <a:lstStyle/>
          <a:p>
            <a:r>
              <a:rPr lang="th-TH" sz="4000" b="0" dirty="0"/>
              <a:t>วีดีโอออนไลน์จะตัดแต่งไม่ได้ แต่วีดีโอจากในเครื่องสามารถทำได้</a:t>
            </a:r>
            <a:endParaRPr lang="th-TH" dirty="0"/>
          </a:p>
        </p:txBody>
      </p:sp>
      <p:pic>
        <p:nvPicPr>
          <p:cNvPr id="7" name="Content Placeholder 6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4" b="16176"/>
          <a:stretch/>
        </p:blipFill>
        <p:spPr>
          <a:xfrm>
            <a:off x="2700338" y="1899634"/>
            <a:ext cx="8362162" cy="477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339271" y="2900140"/>
            <a:ext cx="2246311" cy="746336"/>
          </a:xfrm>
          <a:prstGeom prst="wedgeRoundRectCallout">
            <a:avLst>
              <a:gd name="adj1" fmla="val 61912"/>
              <a:gd name="adj2" fmla="val -9317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2005_iannnnnJPG" panose="02000000000000000000" pitchFamily="2" charset="0"/>
              </a:rPr>
              <a:t>คลิกเพื่อเล่นหรือหยุด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418608" y="3273307"/>
            <a:ext cx="2246311" cy="1270117"/>
          </a:xfrm>
          <a:prstGeom prst="wedgeRoundRectCallout">
            <a:avLst>
              <a:gd name="adj1" fmla="val -49395"/>
              <a:gd name="adj2" fmla="val -8261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2005_iannnnnJPG" panose="02000000000000000000" pitchFamily="2" charset="0"/>
              </a:rPr>
              <a:t>ตัดเอาเฉพาะฉากที่ต้องการ (เฉพาะคลิปจากในเครื่อง)</a:t>
            </a:r>
          </a:p>
        </p:txBody>
      </p:sp>
    </p:spTree>
    <p:extLst>
      <p:ext uri="{BB962C8B-B14F-4D97-AF65-F5344CB8AC3E}">
        <p14:creationId xmlns:p14="http://schemas.microsoft.com/office/powerpoint/2010/main" val="5384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051" y="227013"/>
            <a:ext cx="5777580" cy="1371600"/>
          </a:xfrm>
        </p:spPr>
        <p:txBody>
          <a:bodyPr anchor="t">
            <a:normAutofit/>
          </a:bodyPr>
          <a:lstStyle/>
          <a:p>
            <a:r>
              <a:rPr lang="th-TH" sz="4400" b="1" dirty="0"/>
              <a:t>ลูกเล่นในการนำเสนอ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051" y="1596296"/>
            <a:ext cx="10705149" cy="3322319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FFFF00"/>
                </a:solidFill>
              </a:rPr>
              <a:t>ลูกเล่นแบบที่ </a:t>
            </a:r>
            <a:r>
              <a:rPr lang="en-US" sz="3200" b="1" dirty="0">
                <a:solidFill>
                  <a:srgbClr val="FFFF00"/>
                </a:solidFill>
              </a:rPr>
              <a:t>1 Animation </a:t>
            </a:r>
            <a:r>
              <a:rPr lang="en-US" sz="3200" dirty="0"/>
              <a:t>: </a:t>
            </a:r>
            <a:r>
              <a:rPr lang="th-TH" sz="3200" dirty="0"/>
              <a:t>เป็นการใส่ลูกเล่นให้กับออบเจ็กต์ เช่น ข้อความ รูปภาพ กราฟ ตาราง รูปร่างต่างๆ</a:t>
            </a:r>
          </a:p>
          <a:p>
            <a:r>
              <a:rPr lang="th-TH" sz="3200" b="1" dirty="0">
                <a:solidFill>
                  <a:srgbClr val="FFFF00"/>
                </a:solidFill>
              </a:rPr>
              <a:t>ลูกเล่นแบบที่ </a:t>
            </a:r>
            <a:r>
              <a:rPr lang="en-US" sz="3200" b="1" dirty="0">
                <a:solidFill>
                  <a:srgbClr val="FFFF00"/>
                </a:solidFill>
              </a:rPr>
              <a:t>2 Transition </a:t>
            </a:r>
            <a:r>
              <a:rPr lang="en-US" sz="3200" b="1" dirty="0"/>
              <a:t>: </a:t>
            </a:r>
            <a:r>
              <a:rPr lang="th-TH" sz="3200" dirty="0"/>
              <a:t>เป็นลูกเล่นที่แสดงเมื่อมีการเปลี่ยนสไลด์</a:t>
            </a:r>
          </a:p>
        </p:txBody>
      </p:sp>
      <p:pic>
        <p:nvPicPr>
          <p:cNvPr id="3" name="Picture 2" descr="Presentation1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3" b="81524"/>
          <a:stretch/>
        </p:blipFill>
        <p:spPr>
          <a:xfrm>
            <a:off x="1756092" y="4737546"/>
            <a:ext cx="9930258" cy="1937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071391" y="5099684"/>
            <a:ext cx="1488764" cy="412371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5559898" y="5099684"/>
            <a:ext cx="1488764" cy="412371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74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87757"/>
          </a:xfrm>
        </p:spPr>
        <p:txBody>
          <a:bodyPr>
            <a:normAutofit/>
          </a:bodyPr>
          <a:lstStyle/>
          <a:p>
            <a:r>
              <a:rPr lang="th-TH" dirty="0"/>
              <a:t>ลูกเล่นในการนำเสนอ </a:t>
            </a:r>
            <a:r>
              <a:rPr lang="en-US" dirty="0"/>
              <a:t>: </a:t>
            </a:r>
            <a:r>
              <a:rPr lang="th-TH" dirty="0">
                <a:solidFill>
                  <a:srgbClr val="FFFF00"/>
                </a:solidFill>
              </a:rPr>
              <a:t>การทำ </a:t>
            </a:r>
            <a:r>
              <a:rPr lang="en-US" dirty="0">
                <a:solidFill>
                  <a:srgbClr val="FFFF00"/>
                </a:solidFill>
              </a:rPr>
              <a:t>Animation</a:t>
            </a:r>
            <a:endParaRPr lang="th-TH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101" b="10382"/>
          <a:stretch/>
        </p:blipFill>
        <p:spPr>
          <a:xfrm>
            <a:off x="2207162" y="1804987"/>
            <a:ext cx="8552721" cy="463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ular Callout 6"/>
          <p:cNvSpPr/>
          <p:nvPr/>
        </p:nvSpPr>
        <p:spPr>
          <a:xfrm>
            <a:off x="8623046" y="5385585"/>
            <a:ext cx="2636194" cy="898867"/>
          </a:xfrm>
          <a:prstGeom prst="wedgeRoundRectCallout">
            <a:avLst>
              <a:gd name="adj1" fmla="val -46381"/>
              <a:gd name="adj2" fmla="val -9857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1) </a:t>
            </a:r>
            <a:r>
              <a:rPr lang="th-TH" sz="2400" dirty="0">
                <a:solidFill>
                  <a:schemeClr val="tx1"/>
                </a:solidFill>
              </a:rPr>
              <a:t>เลือกออบเจ็กต์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07745" y="3543299"/>
            <a:ext cx="2707767" cy="1514475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521002" y="1856567"/>
            <a:ext cx="2636194" cy="954433"/>
          </a:xfrm>
          <a:prstGeom prst="wedgeRoundRectCallout">
            <a:avLst>
              <a:gd name="adj1" fmla="val 106998"/>
              <a:gd name="adj2" fmla="val -2485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2) </a:t>
            </a:r>
            <a:r>
              <a:rPr lang="th-TH" sz="2400" dirty="0">
                <a:solidFill>
                  <a:schemeClr val="tx1"/>
                </a:solidFill>
              </a:rPr>
              <a:t>เลือก</a:t>
            </a:r>
            <a:r>
              <a:rPr lang="th-TH" sz="2400" dirty="0" err="1">
                <a:solidFill>
                  <a:schemeClr val="tx1"/>
                </a:solidFill>
              </a:rPr>
              <a:t>แท็บ</a:t>
            </a:r>
            <a:r>
              <a:rPr lang="th-TH" sz="2400" dirty="0">
                <a:solidFill>
                  <a:schemeClr val="tx1"/>
                </a:solidFill>
              </a:rPr>
              <a:t>แอนิเมชัน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68174" y="1905000"/>
            <a:ext cx="675352" cy="309563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236" y="4200272"/>
            <a:ext cx="2636194" cy="954433"/>
          </a:xfrm>
          <a:prstGeom prst="wedgeRoundRectCallout">
            <a:avLst>
              <a:gd name="adj1" fmla="val 80441"/>
              <a:gd name="adj2" fmla="val -9221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3) </a:t>
            </a:r>
            <a:r>
              <a:rPr lang="th-TH" sz="2400" dirty="0">
                <a:solidFill>
                  <a:schemeClr val="tx1"/>
                </a:solidFill>
              </a:rPr>
              <a:t>เลือกแอนิเมชัน             ที่ต้องการ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36429" y="2858943"/>
            <a:ext cx="4364445" cy="3027507"/>
          </a:xfrm>
          <a:prstGeom prst="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64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57822"/>
            <a:ext cx="9905998" cy="1905000"/>
          </a:xfrm>
        </p:spPr>
        <p:txBody>
          <a:bodyPr>
            <a:normAutofit/>
          </a:bodyPr>
          <a:lstStyle/>
          <a:p>
            <a:r>
              <a:rPr lang="th-TH" dirty="0"/>
              <a:t>ลูกเล่นในการนำเสนอ </a:t>
            </a:r>
            <a:r>
              <a:rPr lang="en-US" dirty="0"/>
              <a:t>: </a:t>
            </a:r>
            <a:r>
              <a:rPr lang="th-TH" dirty="0">
                <a:solidFill>
                  <a:srgbClr val="FFFF00"/>
                </a:solidFill>
              </a:rPr>
              <a:t>การทำ </a:t>
            </a:r>
            <a:r>
              <a:rPr lang="en-US" dirty="0">
                <a:solidFill>
                  <a:srgbClr val="FFFF00"/>
                </a:solidFill>
              </a:rPr>
              <a:t>Animation (</a:t>
            </a:r>
            <a:r>
              <a:rPr lang="th-TH" dirty="0">
                <a:solidFill>
                  <a:srgbClr val="FFFF00"/>
                </a:solidFill>
              </a:rPr>
              <a:t>ต่อ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th-TH" dirty="0">
              <a:solidFill>
                <a:srgbClr val="FFFF00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88" r="46582" b="6935"/>
          <a:stretch/>
        </p:blipFill>
        <p:spPr>
          <a:xfrm>
            <a:off x="3921760" y="1500847"/>
            <a:ext cx="4897120" cy="526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0" y="1673567"/>
            <a:ext cx="3428999" cy="1123950"/>
          </a:xfrm>
          <a:prstGeom prst="wedgeRoundRectCallout">
            <a:avLst>
              <a:gd name="adj1" fmla="val 69337"/>
              <a:gd name="adj2" fmla="val 6329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Entrance : </a:t>
            </a:r>
            <a:r>
              <a:rPr lang="th-TH" sz="3200" dirty="0">
                <a:solidFill>
                  <a:schemeClr val="tx1"/>
                </a:solidFill>
              </a:rPr>
              <a:t>ปรากฏ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205913" y="3024506"/>
            <a:ext cx="3057520" cy="1109328"/>
          </a:xfrm>
          <a:prstGeom prst="wedgeRoundRectCallout">
            <a:avLst>
              <a:gd name="adj1" fmla="val -81315"/>
              <a:gd name="adj2" fmla="val 1726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Emphasis : </a:t>
            </a:r>
            <a:r>
              <a:rPr lang="th-TH" sz="3200" dirty="0">
                <a:solidFill>
                  <a:schemeClr val="tx1"/>
                </a:solidFill>
              </a:rPr>
              <a:t>เน้น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8324119" y="5642871"/>
            <a:ext cx="3681409" cy="1123950"/>
          </a:xfrm>
          <a:prstGeom prst="wedgeRoundRectCallout">
            <a:avLst>
              <a:gd name="adj1" fmla="val -46167"/>
              <a:gd name="adj2" fmla="val -7077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Exit : </a:t>
            </a:r>
            <a:r>
              <a:rPr lang="th-TH" sz="3200" dirty="0">
                <a:solidFill>
                  <a:schemeClr val="tx1"/>
                </a:solidFill>
              </a:rPr>
              <a:t>ทำให้หายไป</a:t>
            </a:r>
          </a:p>
        </p:txBody>
      </p:sp>
    </p:spTree>
    <p:extLst>
      <p:ext uri="{BB962C8B-B14F-4D97-AF65-F5344CB8AC3E}">
        <p14:creationId xmlns:p14="http://schemas.microsoft.com/office/powerpoint/2010/main" val="40534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7907" b="18555"/>
          <a:stretch/>
        </p:blipFill>
        <p:spPr>
          <a:xfrm>
            <a:off x="1996025" y="2019768"/>
            <a:ext cx="9533992" cy="474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95680"/>
          </a:xfrm>
        </p:spPr>
        <p:txBody>
          <a:bodyPr>
            <a:normAutofit/>
          </a:bodyPr>
          <a:lstStyle/>
          <a:p>
            <a:r>
              <a:rPr lang="th-TH" dirty="0"/>
              <a:t>ลูกเล่นในการนำเสนอ </a:t>
            </a:r>
            <a:r>
              <a:rPr lang="en-US" dirty="0"/>
              <a:t>: </a:t>
            </a:r>
            <a:r>
              <a:rPr lang="th-TH" dirty="0">
                <a:solidFill>
                  <a:srgbClr val="FFFF00"/>
                </a:solidFill>
              </a:rPr>
              <a:t>การทำ </a:t>
            </a:r>
            <a:r>
              <a:rPr lang="en-US" dirty="0">
                <a:solidFill>
                  <a:srgbClr val="FFFF00"/>
                </a:solidFill>
              </a:rPr>
              <a:t>Transition (</a:t>
            </a:r>
            <a:r>
              <a:rPr lang="th-TH" dirty="0">
                <a:solidFill>
                  <a:srgbClr val="FFFF00"/>
                </a:solidFill>
              </a:rPr>
              <a:t>ต่อ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18228" y="1307728"/>
            <a:ext cx="2311402" cy="1123950"/>
          </a:xfrm>
          <a:prstGeom prst="wedgeRoundRectCallout">
            <a:avLst>
              <a:gd name="adj1" fmla="val -110524"/>
              <a:gd name="adj2" fmla="val 2981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2) </a:t>
            </a:r>
            <a:r>
              <a:rPr lang="th-TH" sz="2800" dirty="0">
                <a:solidFill>
                  <a:schemeClr val="tx1"/>
                </a:solidFill>
              </a:rPr>
              <a:t>เลือก</a:t>
            </a:r>
            <a:r>
              <a:rPr lang="th-TH" sz="2800" dirty="0" err="1">
                <a:solidFill>
                  <a:schemeClr val="tx1"/>
                </a:solidFill>
              </a:rPr>
              <a:t>แท็บ</a:t>
            </a:r>
            <a:r>
              <a:rPr lang="th-TH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Transitions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44553" y="2145928"/>
            <a:ext cx="684610" cy="400518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ular Callout 11"/>
          <p:cNvSpPr/>
          <p:nvPr/>
        </p:nvSpPr>
        <p:spPr>
          <a:xfrm>
            <a:off x="155878" y="4390003"/>
            <a:ext cx="2311402" cy="1553734"/>
          </a:xfrm>
          <a:prstGeom prst="wedgeRoundRectCallout">
            <a:avLst>
              <a:gd name="adj1" fmla="val 59462"/>
              <a:gd name="adj2" fmla="val 101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3) </a:t>
            </a:r>
            <a:r>
              <a:rPr lang="th-TH" sz="2800" dirty="0">
                <a:solidFill>
                  <a:schemeClr val="tx1"/>
                </a:solidFill>
              </a:rPr>
              <a:t>เลือก</a:t>
            </a:r>
            <a:r>
              <a:rPr lang="th-TH" sz="2800" dirty="0" err="1">
                <a:solidFill>
                  <a:schemeClr val="tx1"/>
                </a:solidFill>
              </a:rPr>
              <a:t>เอฟเฟค</a:t>
            </a:r>
            <a:r>
              <a:rPr lang="th-TH" sz="2800" dirty="0">
                <a:solidFill>
                  <a:schemeClr val="tx1"/>
                </a:solidFill>
              </a:rPr>
              <a:t>ที่ต้องการ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60377" y="2546446"/>
            <a:ext cx="6093887" cy="2982817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ular Callout 9"/>
          <p:cNvSpPr/>
          <p:nvPr/>
        </p:nvSpPr>
        <p:spPr>
          <a:xfrm>
            <a:off x="9500790" y="5166870"/>
            <a:ext cx="2311402" cy="1123950"/>
          </a:xfrm>
          <a:prstGeom prst="wedgeRoundRectCallout">
            <a:avLst>
              <a:gd name="adj1" fmla="val -110524"/>
              <a:gd name="adj2" fmla="val 2981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1) </a:t>
            </a:r>
            <a:r>
              <a:rPr lang="th-TH" sz="2800" dirty="0">
                <a:solidFill>
                  <a:schemeClr val="tx1"/>
                </a:solidFill>
              </a:rPr>
              <a:t>เลือกสไลด์</a:t>
            </a:r>
          </a:p>
        </p:txBody>
      </p:sp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BDA85501-A380-483A-A6BB-ACA4CD4FD5F9}"/>
              </a:ext>
            </a:extLst>
          </p:cNvPr>
          <p:cNvSpPr/>
          <p:nvPr/>
        </p:nvSpPr>
        <p:spPr>
          <a:xfrm>
            <a:off x="9218615" y="3429000"/>
            <a:ext cx="2311402" cy="1553734"/>
          </a:xfrm>
          <a:prstGeom prst="wedgeRoundRectCallout">
            <a:avLst>
              <a:gd name="adj1" fmla="val -24494"/>
              <a:gd name="adj2" fmla="val -7354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4) </a:t>
            </a:r>
            <a:r>
              <a:rPr lang="th-TH" sz="2400" dirty="0">
                <a:solidFill>
                  <a:schemeClr val="tx1"/>
                </a:solidFill>
              </a:rPr>
              <a:t>เลือก</a:t>
            </a:r>
            <a:r>
              <a:rPr lang="en-US" sz="2400" dirty="0">
                <a:solidFill>
                  <a:schemeClr val="tx1"/>
                </a:solidFill>
              </a:rPr>
              <a:t> Apply to all </a:t>
            </a:r>
            <a:r>
              <a:rPr lang="th-TH" sz="2400" dirty="0">
                <a:solidFill>
                  <a:schemeClr val="tx1"/>
                </a:solidFill>
              </a:rPr>
              <a:t>เพื่อใช้กับทุกสไลด์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61A5701-1409-40EC-8C81-C08275F512D5}"/>
              </a:ext>
            </a:extLst>
          </p:cNvPr>
          <p:cNvSpPr/>
          <p:nvPr/>
        </p:nvSpPr>
        <p:spPr>
          <a:xfrm>
            <a:off x="9218614" y="2708909"/>
            <a:ext cx="849945" cy="339090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33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0" grpId="0" animBg="1"/>
      <p:bldP spid="1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579" y="482188"/>
            <a:ext cx="9584346" cy="153711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th-TH" sz="4800" b="1" dirty="0"/>
              <a:t>เตรียมความพร้อมก่อนนำเสนอ </a:t>
            </a:r>
            <a:r>
              <a:rPr lang="en-US" sz="4800" b="1" dirty="0"/>
              <a:t>: </a:t>
            </a:r>
            <a:br>
              <a:rPr lang="th-TH" sz="4800" b="1" dirty="0"/>
            </a:br>
            <a:r>
              <a:rPr lang="th-TH" sz="4800" b="1" dirty="0">
                <a:solidFill>
                  <a:srgbClr val="FFFF00"/>
                </a:solidFill>
              </a:rPr>
              <a:t>พิมพ์เอกสารประกอบคำบรรยาย</a:t>
            </a:r>
          </a:p>
        </p:txBody>
      </p:sp>
      <p:pic>
        <p:nvPicPr>
          <p:cNvPr id="11" name="Content Placeholder 4" descr="Lab05 MS PowerPoint_Part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3" b="1807"/>
          <a:stretch/>
        </p:blipFill>
        <p:spPr>
          <a:xfrm>
            <a:off x="3760470" y="1886098"/>
            <a:ext cx="5840730" cy="4814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ular Callout 11"/>
          <p:cNvSpPr/>
          <p:nvPr/>
        </p:nvSpPr>
        <p:spPr>
          <a:xfrm>
            <a:off x="1084895" y="2836698"/>
            <a:ext cx="2311402" cy="1123950"/>
          </a:xfrm>
          <a:prstGeom prst="wedgeRoundRectCallout">
            <a:avLst>
              <a:gd name="adj1" fmla="val 65754"/>
              <a:gd name="adj2" fmla="val 3501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2) </a:t>
            </a:r>
            <a:r>
              <a:rPr lang="th-TH" sz="2400" dirty="0">
                <a:solidFill>
                  <a:schemeClr val="tx1"/>
                </a:solidFill>
              </a:rPr>
              <a:t>คลิกพิมพ์ </a:t>
            </a:r>
            <a:r>
              <a:rPr lang="en-US" sz="2400" dirty="0">
                <a:solidFill>
                  <a:schemeClr val="tx1"/>
                </a:solidFill>
              </a:rPr>
              <a:t>(Print)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39197" y="3560130"/>
            <a:ext cx="842962" cy="400518"/>
          </a:xfrm>
          <a:prstGeom prst="roundRect">
            <a:avLst/>
          </a:prstGeom>
          <a:noFill/>
          <a:ln>
            <a:solidFill>
              <a:srgbClr val="FFFF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ounded Rectangular Callout 16"/>
          <p:cNvSpPr/>
          <p:nvPr/>
        </p:nvSpPr>
        <p:spPr>
          <a:xfrm>
            <a:off x="1395093" y="5023485"/>
            <a:ext cx="2311402" cy="1319435"/>
          </a:xfrm>
          <a:prstGeom prst="wedgeRoundRectCallout">
            <a:avLst>
              <a:gd name="adj1" fmla="val 96454"/>
              <a:gd name="adj2" fmla="val -5043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3) </a:t>
            </a:r>
            <a:r>
              <a:rPr lang="th-TH" sz="2400" dirty="0">
                <a:solidFill>
                  <a:schemeClr val="tx1"/>
                </a:solidFill>
              </a:rPr>
              <a:t>คลิกเลือกรูปแบบที่ต้องการพิมพ์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41705" y="4778046"/>
            <a:ext cx="1723229" cy="328625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8809672" y="1665765"/>
            <a:ext cx="2311402" cy="1123950"/>
          </a:xfrm>
          <a:prstGeom prst="wedgeRoundRectCallout">
            <a:avLst>
              <a:gd name="adj1" fmla="val -207652"/>
              <a:gd name="adj2" fmla="val -927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1) </a:t>
            </a:r>
            <a:r>
              <a:rPr lang="th-TH" sz="2400" dirty="0">
                <a:solidFill>
                  <a:schemeClr val="tx1"/>
                </a:solidFill>
              </a:rPr>
              <a:t>คลิก </a:t>
            </a:r>
            <a:r>
              <a:rPr lang="en-US" sz="2400" dirty="0">
                <a:solidFill>
                  <a:schemeClr val="tx1"/>
                </a:solidFill>
              </a:rPr>
              <a:t>File</a:t>
            </a:r>
            <a:endParaRPr lang="th-T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5" y="652685"/>
            <a:ext cx="9934575" cy="1280890"/>
          </a:xfrm>
        </p:spPr>
        <p:txBody>
          <a:bodyPr>
            <a:noAutofit/>
          </a:bodyPr>
          <a:lstStyle/>
          <a:p>
            <a:r>
              <a:rPr lang="th-TH" sz="4400" dirty="0"/>
              <a:t>เตรียมความพร้อม</a:t>
            </a:r>
            <a:r>
              <a:rPr lang="th-TH" sz="4000" dirty="0"/>
              <a:t>ก่อน</a:t>
            </a:r>
            <a:r>
              <a:rPr lang="th-TH" sz="4400" dirty="0"/>
              <a:t>นำเสนอ </a:t>
            </a:r>
            <a:r>
              <a:rPr lang="en-US" sz="4400" dirty="0"/>
              <a:t>: </a:t>
            </a:r>
            <a:br>
              <a:rPr lang="th-TH" sz="4400" dirty="0"/>
            </a:br>
            <a:r>
              <a:rPr lang="th-TH" sz="4400" dirty="0">
                <a:solidFill>
                  <a:srgbClr val="FFFF00"/>
                </a:solidFill>
              </a:rPr>
              <a:t>พิมพ์เอกสารประกอบคำบรรยาย (ต่อ)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7710" b="5966"/>
          <a:stretch/>
        </p:blipFill>
        <p:spPr>
          <a:xfrm>
            <a:off x="4186891" y="1981486"/>
            <a:ext cx="4699934" cy="4751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1094580" y="4210050"/>
            <a:ext cx="2311402" cy="1505172"/>
          </a:xfrm>
          <a:prstGeom prst="wedgeRoundRectCallout">
            <a:avLst>
              <a:gd name="adj1" fmla="val 124366"/>
              <a:gd name="adj2" fmla="val -464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3) </a:t>
            </a:r>
            <a:r>
              <a:rPr lang="th-TH" sz="2400" dirty="0">
                <a:solidFill>
                  <a:schemeClr val="tx1"/>
                </a:solidFill>
              </a:rPr>
              <a:t>คลิกเลือกรูปแบบที่ต้องการพิมพ์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29854" y="2243136"/>
            <a:ext cx="2556810" cy="2624139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4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370110"/>
            <a:ext cx="7094537" cy="1280890"/>
          </a:xfrm>
        </p:spPr>
        <p:txBody>
          <a:bodyPr>
            <a:noAutofit/>
          </a:bodyPr>
          <a:lstStyle/>
          <a:p>
            <a:r>
              <a:rPr lang="th-TH" dirty="0"/>
              <a:t>เตรียมความพร้อมก่อนนำเสนอ </a:t>
            </a:r>
            <a:r>
              <a:rPr lang="en-US" dirty="0"/>
              <a:t>: </a:t>
            </a:r>
            <a:br>
              <a:rPr lang="th-TH" dirty="0"/>
            </a:br>
            <a:r>
              <a:rPr lang="th-TH" dirty="0">
                <a:solidFill>
                  <a:srgbClr val="FFFF00"/>
                </a:solidFill>
              </a:rPr>
              <a:t>พิมพ์เอกสารประกอบคำบรรยาย (ต่อ)</a:t>
            </a:r>
          </a:p>
        </p:txBody>
      </p:sp>
      <p:pic>
        <p:nvPicPr>
          <p:cNvPr id="5" name="Content Placeholder 4" descr="test print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3" t="15378" r="33148" b="5589"/>
          <a:stretch/>
        </p:blipFill>
        <p:spPr>
          <a:xfrm>
            <a:off x="7488122" y="370110"/>
            <a:ext cx="4703878" cy="618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lowchart: Data 5"/>
          <p:cNvSpPr/>
          <p:nvPr/>
        </p:nvSpPr>
        <p:spPr>
          <a:xfrm>
            <a:off x="3315653" y="3890974"/>
            <a:ext cx="3867150" cy="1343025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ตัวอย่างการพิมพ์เอกสารประกอบ</a:t>
            </a:r>
          </a:p>
        </p:txBody>
      </p:sp>
    </p:spTree>
    <p:extLst>
      <p:ext uri="{BB962C8B-B14F-4D97-AF65-F5344CB8AC3E}">
        <p14:creationId xmlns:p14="http://schemas.microsoft.com/office/powerpoint/2010/main" val="37944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81" y="203200"/>
            <a:ext cx="9905998" cy="1574800"/>
          </a:xfrm>
        </p:spPr>
        <p:txBody>
          <a:bodyPr>
            <a:normAutofit/>
          </a:bodyPr>
          <a:lstStyle/>
          <a:p>
            <a:r>
              <a:rPr lang="en-US" sz="4400" b="1" dirty="0"/>
              <a:t>Outline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81" y="1778001"/>
            <a:ext cx="9905998" cy="4811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solidFill>
                  <a:schemeClr val="bg2">
                    <a:lumMod val="75000"/>
                  </a:schemeClr>
                </a:solidFill>
              </a:rPr>
              <a:t>ตาราง กราฟ และแผนผัง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h-TH" sz="3600" dirty="0">
                <a:solidFill>
                  <a:schemeClr val="tx1">
                    <a:lumMod val="95000"/>
                  </a:schemeClr>
                </a:solidFill>
              </a:rPr>
              <a:t>วีดีโอ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2">
                    <a:lumMod val="75000"/>
                  </a:schemeClr>
                </a:solidFill>
              </a:rPr>
              <a:t>การทำภาพเคลื่อนไหว 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(Animation)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>
                    <a:lumMod val="95000"/>
                  </a:schemeClr>
                </a:solidFill>
              </a:rPr>
              <a:t>การทำ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Transition</a:t>
            </a:r>
            <a:endParaRPr lang="th-TH" sz="36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th-TH" sz="3600" dirty="0">
                <a:solidFill>
                  <a:schemeClr val="bg2">
                    <a:lumMod val="75000"/>
                  </a:schemeClr>
                </a:solidFill>
              </a:rPr>
              <a:t>เตรียมความพร้อมก่อนนำเสนอ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>
                    <a:lumMod val="95000"/>
                  </a:schemeClr>
                </a:solidFill>
              </a:rPr>
              <a:t>การนำเสนอ</a:t>
            </a:r>
          </a:p>
          <a:p>
            <a:endParaRPr lang="th-TH" sz="3200" dirty="0"/>
          </a:p>
        </p:txBody>
      </p:sp>
      <p:pic>
        <p:nvPicPr>
          <p:cNvPr id="1026" name="Picture 2" descr="Image result for present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53" y="3931920"/>
            <a:ext cx="4923347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33" y="111554"/>
            <a:ext cx="9905998" cy="1431335"/>
          </a:xfrm>
        </p:spPr>
        <p:txBody>
          <a:bodyPr/>
          <a:lstStyle/>
          <a:p>
            <a:r>
              <a:rPr lang="th-TH" dirty="0"/>
              <a:t>การนำเสนอเบื้องต้น</a:t>
            </a:r>
          </a:p>
        </p:txBody>
      </p:sp>
      <p:pic>
        <p:nvPicPr>
          <p:cNvPr id="5" name="Content Placeholder 4" descr="Lab05 MS PowerPoint_Part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48697"/>
          <a:stretch/>
        </p:blipFill>
        <p:spPr>
          <a:xfrm>
            <a:off x="33123" y="1542888"/>
            <a:ext cx="12109372" cy="419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6898686" y="520537"/>
            <a:ext cx="1989727" cy="1123950"/>
          </a:xfrm>
          <a:prstGeom prst="wedgeRoundRectCallout">
            <a:avLst>
              <a:gd name="adj1" fmla="val -79617"/>
              <a:gd name="adj2" fmla="val 7430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1) </a:t>
            </a:r>
            <a:r>
              <a:rPr lang="th-TH" sz="2400" dirty="0">
                <a:solidFill>
                  <a:schemeClr val="tx1"/>
                </a:solidFill>
              </a:rPr>
              <a:t>คลิก</a:t>
            </a:r>
            <a:r>
              <a:rPr lang="th-TH" sz="2400" dirty="0" err="1">
                <a:solidFill>
                  <a:schemeClr val="tx1"/>
                </a:solidFill>
              </a:rPr>
              <a:t>แท็บ</a:t>
            </a:r>
            <a:r>
              <a:rPr lang="th-TH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Slide Show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45564" y="1923415"/>
            <a:ext cx="1234916" cy="291203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ular Callout 7"/>
          <p:cNvSpPr/>
          <p:nvPr/>
        </p:nvSpPr>
        <p:spPr>
          <a:xfrm>
            <a:off x="92656" y="4844224"/>
            <a:ext cx="2311402" cy="1123950"/>
          </a:xfrm>
          <a:prstGeom prst="wedgeRoundRectCallout">
            <a:avLst>
              <a:gd name="adj1" fmla="val -41046"/>
              <a:gd name="adj2" fmla="val -20258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เริ่มนำเสนอตั้งแต่สไลด์แรก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123" y="2128838"/>
            <a:ext cx="773866" cy="980122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ular Callout 9"/>
          <p:cNvSpPr/>
          <p:nvPr/>
        </p:nvSpPr>
        <p:spPr>
          <a:xfrm>
            <a:off x="2404058" y="3716051"/>
            <a:ext cx="2311402" cy="1123950"/>
          </a:xfrm>
          <a:prstGeom prst="wedgeRoundRectCallout">
            <a:avLst>
              <a:gd name="adj1" fmla="val -86430"/>
              <a:gd name="adj2" fmla="val -11998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เริ่มนำเสนอตั้งแต่สไลด์ที่กำลังเลือก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736" y="2214619"/>
            <a:ext cx="786864" cy="799820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ular Callout 11"/>
          <p:cNvSpPr/>
          <p:nvPr/>
        </p:nvSpPr>
        <p:spPr>
          <a:xfrm>
            <a:off x="5909734" y="3724497"/>
            <a:ext cx="2311402" cy="1123950"/>
          </a:xfrm>
          <a:prstGeom prst="wedgeRoundRectCallout">
            <a:avLst>
              <a:gd name="adj1" fmla="val -114755"/>
              <a:gd name="adj2" fmla="val -12758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ซ่อนสไลด์ที่ไม่ต้องการนำเสนอ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77945" y="2214618"/>
            <a:ext cx="672135" cy="894342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10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Line Callout 2 7"/>
          <p:cNvSpPr/>
          <p:nvPr/>
        </p:nvSpPr>
        <p:spPr>
          <a:xfrm>
            <a:off x="7277100" y="1066800"/>
            <a:ext cx="2247900" cy="790575"/>
          </a:xfrm>
          <a:prstGeom prst="borderCallout2">
            <a:avLst>
              <a:gd name="adj1" fmla="val 18750"/>
              <a:gd name="adj2" fmla="val -8333"/>
              <a:gd name="adj3" fmla="val 86220"/>
              <a:gd name="adj4" fmla="val -69209"/>
              <a:gd name="adj5" fmla="val 195632"/>
              <a:gd name="adj6" fmla="val -975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2005_iannnnnJPG" panose="02000000000000000000" pitchFamily="2" charset="0"/>
              </a:rPr>
              <a:t>เลื่อนสไลด์ถัดไป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609600" y="3962400"/>
            <a:ext cx="2388545" cy="790575"/>
          </a:xfrm>
          <a:prstGeom prst="borderCallout2">
            <a:avLst>
              <a:gd name="adj1" fmla="val 42846"/>
              <a:gd name="adj2" fmla="val 99718"/>
              <a:gd name="adj3" fmla="val -1732"/>
              <a:gd name="adj4" fmla="val 139288"/>
              <a:gd name="adj5" fmla="val -101958"/>
              <a:gd name="adj6" fmla="val 1685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2005_iannnnnJPG" panose="02000000000000000000" pitchFamily="2" charset="0"/>
              </a:rPr>
              <a:t>เลื่อนสไลด์ก่อนหน้า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4095750" y="276225"/>
            <a:ext cx="2247900" cy="790575"/>
          </a:xfrm>
          <a:prstGeom prst="borderCallout2">
            <a:avLst>
              <a:gd name="adj1" fmla="val 105497"/>
              <a:gd name="adj2" fmla="val 50989"/>
              <a:gd name="adj3" fmla="val 133208"/>
              <a:gd name="adj4" fmla="val 15960"/>
              <a:gd name="adj5" fmla="val 298042"/>
              <a:gd name="adj6" fmla="val 1180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2005_iannnnnJPG" panose="02000000000000000000" pitchFamily="2" charset="0"/>
              </a:rPr>
              <a:t>ยิงเลเซอร์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7705725" y="2638425"/>
            <a:ext cx="2247900" cy="790575"/>
          </a:xfrm>
          <a:prstGeom prst="borderCallout2">
            <a:avLst>
              <a:gd name="adj1" fmla="val 18750"/>
              <a:gd name="adj2" fmla="val -8333"/>
              <a:gd name="adj3" fmla="val 1883"/>
              <a:gd name="adj4" fmla="val -56074"/>
              <a:gd name="adj5" fmla="val 47439"/>
              <a:gd name="adj6" fmla="val -10429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2005_iannnnnJPG" panose="02000000000000000000" pitchFamily="2" charset="0"/>
              </a:rPr>
              <a:t>จบการนำเสนอ</a:t>
            </a:r>
          </a:p>
        </p:txBody>
      </p:sp>
      <p:sp>
        <p:nvSpPr>
          <p:cNvPr id="12" name="Line Callout 2 11"/>
          <p:cNvSpPr/>
          <p:nvPr/>
        </p:nvSpPr>
        <p:spPr>
          <a:xfrm>
            <a:off x="2831155" y="5410200"/>
            <a:ext cx="2388545" cy="790575"/>
          </a:xfrm>
          <a:prstGeom prst="borderCallout2">
            <a:avLst>
              <a:gd name="adj1" fmla="val -527"/>
              <a:gd name="adj2" fmla="val 46680"/>
              <a:gd name="adj3" fmla="val -74021"/>
              <a:gd name="adj4" fmla="val 82263"/>
              <a:gd name="adj5" fmla="val -254970"/>
              <a:gd name="adj6" fmla="val 9122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2005_iannnnnJPG" panose="02000000000000000000" pitchFamily="2" charset="0"/>
              </a:rPr>
              <a:t>เริ่มนำเสนอ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20480" y="5539055"/>
            <a:ext cx="327152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tx2">
                    <a:lumMod val="25000"/>
                  </a:schemeClr>
                </a:solidFill>
              </a:rPr>
              <a:t>ตัวช่วยนำเสนอ</a:t>
            </a:r>
          </a:p>
          <a:p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Laser Pointer</a:t>
            </a:r>
            <a:endParaRPr lang="th-TH" sz="4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33" y="84254"/>
            <a:ext cx="9905998" cy="1305994"/>
          </a:xfrm>
        </p:spPr>
        <p:txBody>
          <a:bodyPr/>
          <a:lstStyle/>
          <a:p>
            <a:r>
              <a:rPr lang="th-TH" dirty="0"/>
              <a:t>การสร้างตารางอย่างง่าย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33" y="1390248"/>
            <a:ext cx="9905998" cy="2065020"/>
          </a:xfrm>
        </p:spPr>
        <p:txBody>
          <a:bodyPr>
            <a:normAutofit/>
          </a:bodyPr>
          <a:lstStyle/>
          <a:p>
            <a:r>
              <a:rPr lang="th-TH" dirty="0"/>
              <a:t>วิธีที่ </a:t>
            </a:r>
            <a:r>
              <a:rPr lang="en-US" dirty="0"/>
              <a:t>1 : </a:t>
            </a:r>
            <a:r>
              <a:rPr lang="th-TH" dirty="0"/>
              <a:t>สร้างจาก</a:t>
            </a:r>
            <a:r>
              <a:rPr lang="th-TH" dirty="0" err="1"/>
              <a:t>แท็บ</a:t>
            </a:r>
            <a:r>
              <a:rPr lang="th-TH" dirty="0"/>
              <a:t> “แทรก” </a:t>
            </a:r>
            <a:r>
              <a:rPr lang="en-US" dirty="0"/>
              <a:t>(Insert) -&gt; </a:t>
            </a:r>
            <a:r>
              <a:rPr lang="th-TH" dirty="0"/>
              <a:t>ตาราง </a:t>
            </a:r>
            <a:r>
              <a:rPr lang="en-US" dirty="0"/>
              <a:t>(Table)</a:t>
            </a:r>
          </a:p>
          <a:p>
            <a:r>
              <a:rPr lang="th-TH" dirty="0"/>
              <a:t>วิธีที่ </a:t>
            </a:r>
            <a:r>
              <a:rPr lang="en-US" dirty="0"/>
              <a:t>2 : </a:t>
            </a:r>
            <a:r>
              <a:rPr lang="th-TH" dirty="0"/>
              <a:t>สร้างจาก </a:t>
            </a:r>
            <a:r>
              <a:rPr lang="en-US" dirty="0"/>
              <a:t>Place holder  </a:t>
            </a:r>
            <a:endParaRPr lang="th-TH" dirty="0"/>
          </a:p>
          <a:p>
            <a:endParaRPr lang="th-TH" dirty="0"/>
          </a:p>
        </p:txBody>
      </p:sp>
      <p:pic>
        <p:nvPicPr>
          <p:cNvPr id="8" name="Picture 7" descr="Presentation2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9" t="34110" r="9063" b="10164"/>
          <a:stretch/>
        </p:blipFill>
        <p:spPr>
          <a:xfrm>
            <a:off x="3872383" y="2844267"/>
            <a:ext cx="8319617" cy="398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5252720" y="4653280"/>
            <a:ext cx="600945" cy="532966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7569200" y="3657166"/>
            <a:ext cx="4622800" cy="2895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69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5" y="102004"/>
            <a:ext cx="9905998" cy="1560108"/>
          </a:xfrm>
        </p:spPr>
        <p:txBody>
          <a:bodyPr/>
          <a:lstStyle/>
          <a:p>
            <a:r>
              <a:rPr lang="th-TH" dirty="0"/>
              <a:t>การปรับแต่งตาราง</a:t>
            </a:r>
          </a:p>
        </p:txBody>
      </p:sp>
      <p:pic>
        <p:nvPicPr>
          <p:cNvPr id="5" name="Content Placeholder 4" descr="Presentation2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7905" b="11261"/>
          <a:stretch/>
        </p:blipFill>
        <p:spPr>
          <a:xfrm>
            <a:off x="1785937" y="1662112"/>
            <a:ext cx="9430077" cy="489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7684991" y="3171825"/>
            <a:ext cx="3416398" cy="3214688"/>
            <a:chOff x="7684991" y="3171825"/>
            <a:chExt cx="3416398" cy="3214688"/>
          </a:xfrm>
        </p:grpSpPr>
        <p:sp>
          <p:nvSpPr>
            <p:cNvPr id="6" name="Rectangle 5"/>
            <p:cNvSpPr/>
            <p:nvPr/>
          </p:nvSpPr>
          <p:spPr>
            <a:xfrm>
              <a:off x="7684991" y="4286250"/>
              <a:ext cx="3416398" cy="21002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8043862" y="3171825"/>
              <a:ext cx="2128837" cy="828675"/>
            </a:xfrm>
            <a:prstGeom prst="wedgeRoundRectCallout">
              <a:avLst>
                <a:gd name="adj1" fmla="val -20162"/>
                <a:gd name="adj2" fmla="val 86638"/>
                <a:gd name="adj3" fmla="val 1666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1) </a:t>
              </a:r>
              <a:r>
                <a:rPr lang="th-TH" sz="2400" dirty="0">
                  <a:solidFill>
                    <a:schemeClr val="tx1"/>
                  </a:solidFill>
                </a:rPr>
                <a:t>เลือกตาราง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28435" y="189833"/>
            <a:ext cx="4030078" cy="2102921"/>
            <a:chOff x="9030381" y="2850302"/>
            <a:chExt cx="4030078" cy="2102921"/>
          </a:xfrm>
        </p:grpSpPr>
        <p:sp>
          <p:nvSpPr>
            <p:cNvPr id="10" name="Rectangle 9"/>
            <p:cNvSpPr/>
            <p:nvPr/>
          </p:nvSpPr>
          <p:spPr>
            <a:xfrm>
              <a:off x="9030381" y="4286250"/>
              <a:ext cx="1142318" cy="6669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9081388" y="2850302"/>
              <a:ext cx="3979071" cy="1121958"/>
            </a:xfrm>
            <a:prstGeom prst="wedgeRoundRectCallout">
              <a:avLst>
                <a:gd name="adj1" fmla="val -20162"/>
                <a:gd name="adj2" fmla="val 86638"/>
                <a:gd name="adj3" fmla="val 1666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2) </a:t>
              </a:r>
              <a:r>
                <a:rPr lang="th-TH" sz="3200" dirty="0">
                  <a:solidFill>
                    <a:schemeClr val="tx1"/>
                  </a:solidFill>
                </a:rPr>
                <a:t>ปรับแต่งตารางได้จาก</a:t>
              </a:r>
              <a:r>
                <a:rPr lang="en-US" sz="3200" dirty="0">
                  <a:solidFill>
                    <a:schemeClr val="tx1"/>
                  </a:solidFill>
                </a:rPr>
                <a:t> 2 </a:t>
              </a:r>
              <a:r>
                <a:rPr lang="th-TH" sz="3200" dirty="0" err="1">
                  <a:solidFill>
                    <a:schemeClr val="tx1"/>
                  </a:solidFill>
                </a:rPr>
                <a:t>แท็บ</a:t>
              </a:r>
              <a:r>
                <a:rPr lang="th-TH" sz="3200" dirty="0">
                  <a:solidFill>
                    <a:schemeClr val="tx1"/>
                  </a:solidFill>
                </a:rPr>
                <a:t>นี้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9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356" y="16013"/>
            <a:ext cx="8911687" cy="1004665"/>
          </a:xfrm>
        </p:spPr>
        <p:txBody>
          <a:bodyPr>
            <a:normAutofit/>
          </a:bodyPr>
          <a:lstStyle/>
          <a:p>
            <a:r>
              <a:rPr lang="th-TH" dirty="0"/>
              <a:t>การสร้างกราฟ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356" y="1020678"/>
            <a:ext cx="8911687" cy="1862857"/>
          </a:xfrm>
        </p:spPr>
        <p:txBody>
          <a:bodyPr anchor="t">
            <a:normAutofit fontScale="92500" lnSpcReduction="20000"/>
          </a:bodyPr>
          <a:lstStyle/>
          <a:p>
            <a:r>
              <a:rPr lang="th-TH" sz="3600" dirty="0"/>
              <a:t>วิธีที่ </a:t>
            </a:r>
            <a:r>
              <a:rPr lang="en-US" sz="3600" dirty="0"/>
              <a:t>1 : </a:t>
            </a:r>
            <a:r>
              <a:rPr lang="th-TH" sz="3600" dirty="0"/>
              <a:t>สร้างจาก</a:t>
            </a:r>
            <a:r>
              <a:rPr lang="th-TH" sz="3600" dirty="0" err="1"/>
              <a:t>แท็บ</a:t>
            </a:r>
            <a:r>
              <a:rPr lang="th-TH" sz="3600" dirty="0"/>
              <a:t> “แทรก” </a:t>
            </a:r>
            <a:r>
              <a:rPr lang="en-US" sz="3600" dirty="0"/>
              <a:t>(Insert) </a:t>
            </a:r>
          </a:p>
          <a:p>
            <a:pPr marL="0" indent="0">
              <a:buNone/>
            </a:pPr>
            <a:r>
              <a:rPr lang="en-US" sz="3600" dirty="0"/>
              <a:t>-&gt; </a:t>
            </a:r>
            <a:r>
              <a:rPr lang="th-TH" sz="3600" dirty="0"/>
              <a:t>กราฟ </a:t>
            </a:r>
            <a:r>
              <a:rPr lang="en-US" sz="3600" dirty="0"/>
              <a:t>(Chart)</a:t>
            </a:r>
          </a:p>
          <a:p>
            <a:r>
              <a:rPr lang="th-TH" sz="3600" dirty="0"/>
              <a:t>วิธีที่ </a:t>
            </a:r>
            <a:r>
              <a:rPr lang="en-US" sz="3600" dirty="0"/>
              <a:t>2 : </a:t>
            </a:r>
            <a:r>
              <a:rPr lang="th-TH" sz="3600" dirty="0"/>
              <a:t>สร้างจาก </a:t>
            </a:r>
            <a:r>
              <a:rPr lang="en-US" sz="3600" dirty="0"/>
              <a:t>Place holder  </a:t>
            </a:r>
            <a:endParaRPr lang="th-TH" sz="3600" dirty="0"/>
          </a:p>
          <a:p>
            <a:endParaRPr lang="th-TH" sz="36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60862" t="8360" r="997" b="31596"/>
          <a:stretch/>
        </p:blipFill>
        <p:spPr>
          <a:xfrm>
            <a:off x="3000374" y="2883535"/>
            <a:ext cx="6499226" cy="3959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461075" y="5078889"/>
            <a:ext cx="500062" cy="500062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/>
          <p:cNvGrpSpPr/>
          <p:nvPr/>
        </p:nvGrpSpPr>
        <p:grpSpPr>
          <a:xfrm>
            <a:off x="5283941" y="3130445"/>
            <a:ext cx="6499226" cy="2228955"/>
            <a:chOff x="5283941" y="3028845"/>
            <a:chExt cx="6499226" cy="2228955"/>
          </a:xfrm>
        </p:grpSpPr>
        <p:sp>
          <p:nvSpPr>
            <p:cNvPr id="8" name="Rectangle 7"/>
            <p:cNvSpPr/>
            <p:nvPr/>
          </p:nvSpPr>
          <p:spPr>
            <a:xfrm>
              <a:off x="5283941" y="3028845"/>
              <a:ext cx="888259" cy="22289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9344119" y="3810000"/>
              <a:ext cx="2439048" cy="1390597"/>
            </a:xfrm>
            <a:prstGeom prst="wedgeRoundRectCallout">
              <a:avLst>
                <a:gd name="adj1" fmla="val -182602"/>
                <a:gd name="adj2" fmla="val 22845"/>
                <a:gd name="adj3" fmla="val 1666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>
                  <a:solidFill>
                    <a:schemeClr val="tx1"/>
                  </a:solidFill>
                  <a:latin typeface="2005_iannnnnJPG" panose="02000000000000000000" pitchFamily="2" charset="0"/>
                </a:rPr>
                <a:t>เลือกชนิดกราฟ ที่ต้องการ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0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5" y="324168"/>
            <a:ext cx="4151311" cy="976312"/>
          </a:xfrm>
        </p:spPr>
        <p:txBody>
          <a:bodyPr>
            <a:normAutofit/>
          </a:bodyPr>
          <a:lstStyle/>
          <a:p>
            <a:r>
              <a:rPr lang="th-TH" sz="4000" b="1" dirty="0"/>
              <a:t>การสร้างกราฟ</a:t>
            </a:r>
            <a:r>
              <a:rPr lang="en-US" sz="4000" b="1" dirty="0"/>
              <a:t> (</a:t>
            </a:r>
            <a:r>
              <a:rPr lang="th-TH" sz="4000" b="1" dirty="0"/>
              <a:t>ต่อ</a:t>
            </a:r>
            <a:r>
              <a:rPr lang="en-US" sz="4000" b="1" dirty="0"/>
              <a:t>)</a:t>
            </a:r>
            <a:endParaRPr lang="th-TH" sz="40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926" y="1605278"/>
            <a:ext cx="6122515" cy="349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8775" y="1483360"/>
            <a:ext cx="4365625" cy="5212080"/>
          </a:xfrm>
        </p:spPr>
        <p:txBody>
          <a:bodyPr>
            <a:noAutofit/>
          </a:bodyPr>
          <a:lstStyle/>
          <a:p>
            <a:r>
              <a:rPr lang="th-TH" sz="3200" dirty="0"/>
              <a:t>โปรแกรมจะเรียกหน้าต่าง </a:t>
            </a:r>
            <a:r>
              <a:rPr lang="en-US" sz="3200" dirty="0"/>
              <a:t>Excel </a:t>
            </a:r>
            <a:r>
              <a:rPr lang="th-TH" sz="3200" dirty="0"/>
              <a:t>ขึ้นมา เพื่อให้กรอกข้อมูล</a:t>
            </a:r>
          </a:p>
          <a:p>
            <a:endParaRPr lang="th-TH" sz="3200" dirty="0"/>
          </a:p>
          <a:p>
            <a:r>
              <a:rPr lang="th-TH" sz="2800" i="1" dirty="0">
                <a:solidFill>
                  <a:schemeClr val="bg2">
                    <a:lumMod val="75000"/>
                  </a:schemeClr>
                </a:solidFill>
              </a:rPr>
              <a:t>จะมีเส้นกรอบสีน้ำเงินขึ้นมา </a:t>
            </a:r>
          </a:p>
          <a:p>
            <a:r>
              <a:rPr lang="th-TH" sz="2800" i="1" dirty="0">
                <a:solidFill>
                  <a:schemeClr val="bg2">
                    <a:lumMod val="75000"/>
                  </a:schemeClr>
                </a:solidFill>
              </a:rPr>
              <a:t>เพื่อบอกว่าจะนำเซลล์ส่วนใดไปสร้างกราฟบ้าง แดรกเมาส์ให้ครอบคลุมเซลล์ที่ต้องการ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2197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88" y="0"/>
            <a:ext cx="3505199" cy="9763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th-TH" sz="4000" b="1" dirty="0">
                <a:solidFill>
                  <a:schemeClr val="tx1"/>
                </a:solidFill>
              </a:rPr>
              <a:t>การสร้างกราฟ (ต่อ)</a:t>
            </a:r>
          </a:p>
        </p:txBody>
      </p:sp>
      <p:pic>
        <p:nvPicPr>
          <p:cNvPr id="6" name="Content Placeholder 5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7"/>
          <a:stretch/>
        </p:blipFill>
        <p:spPr>
          <a:xfrm>
            <a:off x="2386011" y="2228850"/>
            <a:ext cx="8687554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4088" y="974106"/>
            <a:ext cx="9114472" cy="1287430"/>
          </a:xfrm>
        </p:spPr>
        <p:txBody>
          <a:bodyPr>
            <a:noAutofit/>
          </a:bodyPr>
          <a:lstStyle/>
          <a:p>
            <a:r>
              <a:rPr lang="th-TH" sz="3200" dirty="0"/>
              <a:t>สามารถปรับแต่ง หรือแก้ไขกราฟได้ที่</a:t>
            </a:r>
            <a:r>
              <a:rPr lang="th-TH" sz="3200" dirty="0" err="1"/>
              <a:t>แท็บ</a:t>
            </a:r>
            <a:r>
              <a:rPr lang="th-TH" sz="3200" dirty="0"/>
              <a:t> </a:t>
            </a:r>
            <a:r>
              <a:rPr lang="en-US" sz="3200" dirty="0"/>
              <a:t>Chart Tools </a:t>
            </a:r>
            <a:r>
              <a:rPr lang="th-TH" sz="3200" dirty="0"/>
              <a:t>โดยต้องคลิกเลือกที่กราฟก่อน</a:t>
            </a:r>
          </a:p>
        </p:txBody>
      </p:sp>
      <p:sp>
        <p:nvSpPr>
          <p:cNvPr id="7" name="Oval 6"/>
          <p:cNvSpPr/>
          <p:nvPr/>
        </p:nvSpPr>
        <p:spPr>
          <a:xfrm>
            <a:off x="7677938" y="2244090"/>
            <a:ext cx="1506702" cy="571500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71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676" y="45356"/>
            <a:ext cx="8911687" cy="1280890"/>
          </a:xfrm>
        </p:spPr>
        <p:txBody>
          <a:bodyPr/>
          <a:lstStyle/>
          <a:p>
            <a:r>
              <a:rPr lang="th-TH" dirty="0">
                <a:solidFill>
                  <a:schemeClr val="tx1"/>
                </a:solidFill>
              </a:rPr>
              <a:t>การสร้างแผนผังด้วย </a:t>
            </a:r>
            <a:r>
              <a:rPr lang="en-US" dirty="0">
                <a:solidFill>
                  <a:schemeClr val="tx1"/>
                </a:solidFill>
              </a:rPr>
              <a:t>SmartArt</a:t>
            </a: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283" t="19402" r="-1" b="35046"/>
          <a:stretch/>
        </p:blipFill>
        <p:spPr>
          <a:xfrm>
            <a:off x="2122514" y="2257426"/>
            <a:ext cx="8778849" cy="421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89676" y="1307240"/>
            <a:ext cx="8911687" cy="1252651"/>
          </a:xfrm>
          <a:prstGeom prst="rect">
            <a:avLst/>
          </a:prstGeom>
          <a:gradFill flip="none" rotWithShape="1">
            <a:gsLst>
              <a:gs pos="58000">
                <a:srgbClr val="92D050">
                  <a:alpha val="65000"/>
                </a:srgbClr>
              </a:gs>
              <a:gs pos="100000">
                <a:schemeClr val="tx1">
                  <a:lumMod val="95000"/>
                  <a:alpha val="60000"/>
                </a:schemeClr>
              </a:gs>
              <a:gs pos="0">
                <a:srgbClr val="92D050">
                  <a:alpha val="7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ctr">
            <a:noAutofit/>
          </a:bodyPr>
          <a:lstStyle>
            <a:lvl1pPr inden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lang="en-US" sz="3200" cap="small">
                <a:solidFill>
                  <a:schemeClr val="tx2">
                    <a:lumMod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inden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lang="en-US" sz="1200" cap="small">
                <a:solidFill>
                  <a:schemeClr val="tx2">
                    <a:lumMod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2pPr>
            <a:lvl3pPr inden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lang="en-US" sz="1000" cap="small">
                <a:solidFill>
                  <a:schemeClr val="tx2">
                    <a:lumMod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3pPr>
            <a:lvl4pPr inden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lang="en-US" sz="900" cap="small">
                <a:solidFill>
                  <a:schemeClr val="tx2">
                    <a:lumMod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4pPr>
            <a:lvl5pPr inden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lang="en-US" sz="900" cap="small">
                <a:solidFill>
                  <a:schemeClr val="tx2">
                    <a:lumMod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5pPr>
            <a:lvl6pPr inden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6pPr>
            <a:lvl7pPr inden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7pPr>
            <a:lvl8pPr inden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8pPr>
            <a:lvl9pPr inden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9pPr>
          </a:lstStyle>
          <a:p>
            <a:r>
              <a:rPr lang="th-TH" dirty="0"/>
              <a:t>วิธีที่ </a:t>
            </a:r>
            <a:r>
              <a:rPr lang="en-US" dirty="0"/>
              <a:t>1 : </a:t>
            </a:r>
            <a:r>
              <a:rPr lang="th-TH" dirty="0"/>
              <a:t>สร้างจากแท็บ “แทรก” </a:t>
            </a:r>
            <a:r>
              <a:rPr lang="en-US" dirty="0"/>
              <a:t>(Insert) -&gt; SmartArt</a:t>
            </a:r>
          </a:p>
          <a:p>
            <a:r>
              <a:rPr lang="th-TH" dirty="0"/>
              <a:t>วิธีที่ </a:t>
            </a:r>
            <a:r>
              <a:rPr lang="en-US" dirty="0"/>
              <a:t>2 : </a:t>
            </a:r>
            <a:r>
              <a:rPr lang="th-TH" dirty="0"/>
              <a:t>สร้างจาก </a:t>
            </a:r>
            <a:r>
              <a:rPr lang="en-US" dirty="0"/>
              <a:t>Place holder  </a:t>
            </a:r>
            <a:endParaRPr lang="th-TH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14338" y="3491071"/>
            <a:ext cx="2246311" cy="1409542"/>
          </a:xfrm>
          <a:prstGeom prst="wedgeRoundRectCallout">
            <a:avLst>
              <a:gd name="adj1" fmla="val 114067"/>
              <a:gd name="adj2" fmla="val 1000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1)</a:t>
            </a:r>
            <a:r>
              <a:rPr lang="th-TH" sz="2400" dirty="0">
                <a:solidFill>
                  <a:schemeClr val="tx1"/>
                </a:solidFill>
              </a:rPr>
              <a:t>เลือก </a:t>
            </a:r>
            <a:r>
              <a:rPr lang="en-US" sz="2400" dirty="0">
                <a:solidFill>
                  <a:schemeClr val="tx1"/>
                </a:solidFill>
              </a:rPr>
              <a:t>SmartArt </a:t>
            </a:r>
            <a:r>
              <a:rPr lang="th-TH" sz="2400" dirty="0">
                <a:solidFill>
                  <a:schemeClr val="tx1"/>
                </a:solidFill>
              </a:rPr>
              <a:t>จาก </a:t>
            </a:r>
            <a:r>
              <a:rPr lang="en-US" sz="2400" dirty="0">
                <a:solidFill>
                  <a:schemeClr val="tx1"/>
                </a:solidFill>
              </a:rPr>
              <a:t>Place Holder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14786" y="4005420"/>
            <a:ext cx="542925" cy="500062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ular Callout 12"/>
          <p:cNvSpPr/>
          <p:nvPr/>
        </p:nvSpPr>
        <p:spPr>
          <a:xfrm>
            <a:off x="8713789" y="2259880"/>
            <a:ext cx="2246311" cy="1409542"/>
          </a:xfrm>
          <a:prstGeom prst="wedgeRoundRectCallout">
            <a:avLst>
              <a:gd name="adj1" fmla="val -176605"/>
              <a:gd name="adj2" fmla="val 11440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2)</a:t>
            </a:r>
            <a:r>
              <a:rPr lang="th-TH" sz="2800" dirty="0">
                <a:solidFill>
                  <a:schemeClr val="tx1"/>
                </a:solidFill>
              </a:rPr>
              <a:t>เลือกแผนผังที่ต้องการ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57711" y="2753651"/>
            <a:ext cx="1354137" cy="293277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1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72" y="93066"/>
            <a:ext cx="10816907" cy="1905000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tx1"/>
                </a:solidFill>
              </a:rPr>
              <a:t>การสร้างแผนผังด้วย </a:t>
            </a:r>
            <a:r>
              <a:rPr lang="en-US" dirty="0">
                <a:solidFill>
                  <a:schemeClr val="tx1"/>
                </a:solidFill>
              </a:rPr>
              <a:t>SmartArt (</a:t>
            </a:r>
            <a:r>
              <a:rPr lang="th-TH" dirty="0">
                <a:solidFill>
                  <a:schemeClr val="tx1"/>
                </a:solidFill>
              </a:rPr>
              <a:t>ต่อ</a:t>
            </a:r>
            <a:r>
              <a:rPr lang="en-US" dirty="0">
                <a:solidFill>
                  <a:schemeClr val="tx1"/>
                </a:solidFill>
              </a:rPr>
              <a:t>) : </a:t>
            </a:r>
            <a:r>
              <a:rPr lang="th-TH" dirty="0">
                <a:solidFill>
                  <a:schemeClr val="tx1"/>
                </a:solidFill>
              </a:rPr>
              <a:t>การปรับแต่ง</a:t>
            </a:r>
          </a:p>
        </p:txBody>
      </p:sp>
      <p:pic>
        <p:nvPicPr>
          <p:cNvPr id="7" name="Content Placeholder 6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9" r="9330" b="12361"/>
          <a:stretch/>
        </p:blipFill>
        <p:spPr>
          <a:xfrm>
            <a:off x="2971274" y="1431423"/>
            <a:ext cx="7330014" cy="5325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724963" y="4105433"/>
            <a:ext cx="2246311" cy="1409542"/>
          </a:xfrm>
          <a:prstGeom prst="wedgeRoundRectCallout">
            <a:avLst>
              <a:gd name="adj1" fmla="val 75904"/>
              <a:gd name="adj2" fmla="val 6980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1)</a:t>
            </a:r>
            <a:r>
              <a:rPr lang="th-TH" sz="2800" dirty="0">
                <a:solidFill>
                  <a:schemeClr val="tx1"/>
                </a:solidFill>
              </a:rPr>
              <a:t> เลือกแผนผัง </a:t>
            </a:r>
            <a:r>
              <a:rPr lang="en-US" sz="2800" dirty="0">
                <a:solidFill>
                  <a:schemeClr val="tx1"/>
                </a:solidFill>
              </a:rPr>
              <a:t>SmartArt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9012" y="3957637"/>
            <a:ext cx="6300787" cy="25288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550338" y="1595674"/>
            <a:ext cx="2246311" cy="1409542"/>
          </a:xfrm>
          <a:prstGeom prst="wedgeRoundRectCallout">
            <a:avLst>
              <a:gd name="adj1" fmla="val 172583"/>
              <a:gd name="adj2" fmla="val -3155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2) </a:t>
            </a:r>
            <a:r>
              <a:rPr lang="th-TH" sz="2400" dirty="0">
                <a:solidFill>
                  <a:schemeClr val="tx1"/>
                </a:solidFill>
              </a:rPr>
              <a:t>ปรับแต่งแผนผังได้จาก </a:t>
            </a:r>
            <a:r>
              <a:rPr lang="en-US" sz="2400" dirty="0">
                <a:solidFill>
                  <a:schemeClr val="tx1"/>
                </a:solidFill>
              </a:rPr>
              <a:t>SmartArt Tools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59166" y="1431423"/>
            <a:ext cx="1489602" cy="611690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13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2360</TotalTime>
  <Words>578</Words>
  <Application>Microsoft Office PowerPoint</Application>
  <PresentationFormat>Widescreen</PresentationFormat>
  <Paragraphs>88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2005_iannnnnJPG</vt:lpstr>
      <vt:lpstr>Arial</vt:lpstr>
      <vt:lpstr>BoonJot</vt:lpstr>
      <vt:lpstr>Calibri</vt:lpstr>
      <vt:lpstr>Cloud</vt:lpstr>
      <vt:lpstr>Mesh</vt:lpstr>
      <vt:lpstr>Microsoft PowerPoint Part 2</vt:lpstr>
      <vt:lpstr>Outline</vt:lpstr>
      <vt:lpstr>การสร้างตารางอย่างง่าย</vt:lpstr>
      <vt:lpstr>การปรับแต่งตาราง</vt:lpstr>
      <vt:lpstr>การสร้างกราฟ</vt:lpstr>
      <vt:lpstr>การสร้างกราฟ (ต่อ)</vt:lpstr>
      <vt:lpstr>การสร้างกราฟ (ต่อ)</vt:lpstr>
      <vt:lpstr>การสร้างแผนผังด้วย SmartArt</vt:lpstr>
      <vt:lpstr>การสร้างแผนผังด้วย SmartArt (ต่อ) : การปรับแต่ง</vt:lpstr>
      <vt:lpstr>การแทรกวีดีโอลงในสไลด์</vt:lpstr>
      <vt:lpstr>การแทรกวีดีโอออนไลน์</vt:lpstr>
      <vt:lpstr>วีดีโอออนไลน์จะตัดแต่งไม่ได้ แต่วีดีโอจากในเครื่องสามารถทำได้</vt:lpstr>
      <vt:lpstr>ลูกเล่นในการนำเสนอ</vt:lpstr>
      <vt:lpstr>ลูกเล่นในการนำเสนอ : การทำ Animation</vt:lpstr>
      <vt:lpstr>ลูกเล่นในการนำเสนอ : การทำ Animation (ต่อ)</vt:lpstr>
      <vt:lpstr>ลูกเล่นในการนำเสนอ : การทำ Transition (ต่อ)</vt:lpstr>
      <vt:lpstr>เตรียมความพร้อมก่อนนำเสนอ :  พิมพ์เอกสารประกอบคำบรรยาย</vt:lpstr>
      <vt:lpstr>เตรียมความพร้อมก่อนนำเสนอ :  พิมพ์เอกสารประกอบคำบรรยาย (ต่อ)</vt:lpstr>
      <vt:lpstr>เตรียมความพร้อมก่อนนำเสนอ :  พิมพ์เอกสารประกอบคำบรรยาย (ต่อ)</vt:lpstr>
      <vt:lpstr>การนำเสนอเบื้องต้น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05 :  Microsoft PowerPoint 2013      Part 1 พท 260 เทคโนโลยีสารสนเทศและการสื่อสารทางการท่องเที่ยว</dc:title>
  <dc:creator>Apipong Pingyod</dc:creator>
  <cp:lastModifiedBy>Apipong Pingyod</cp:lastModifiedBy>
  <cp:revision>186</cp:revision>
  <dcterms:created xsi:type="dcterms:W3CDTF">2015-03-09T06:59:27Z</dcterms:created>
  <dcterms:modified xsi:type="dcterms:W3CDTF">2019-02-14T15:34:13Z</dcterms:modified>
</cp:coreProperties>
</file>