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29"/>
  </p:notesMasterIdLst>
  <p:sldIdLst>
    <p:sldId id="294" r:id="rId2"/>
    <p:sldId id="257" r:id="rId3"/>
    <p:sldId id="295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6" r:id="rId17"/>
    <p:sldId id="277" r:id="rId18"/>
    <p:sldId id="278" r:id="rId19"/>
    <p:sldId id="280" r:id="rId20"/>
    <p:sldId id="282" r:id="rId21"/>
    <p:sldId id="283" r:id="rId22"/>
    <p:sldId id="285" r:id="rId23"/>
    <p:sldId id="286" r:id="rId24"/>
    <p:sldId id="287" r:id="rId25"/>
    <p:sldId id="293" r:id="rId26"/>
    <p:sldId id="291" r:id="rId27"/>
    <p:sldId id="292" r:id="rId2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620" y="56"/>
      </p:cViewPr>
      <p:guideLst/>
    </p:cSldViewPr>
  </p:slideViewPr>
  <p:outlineViewPr>
    <p:cViewPr>
      <p:scale>
        <a:sx n="33" d="100"/>
        <a:sy n="33" d="100"/>
      </p:scale>
      <p:origin x="0" y="-25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3B695-47A6-4AE8-812A-1089570A329C}" type="datetimeFigureOut">
              <a:rPr lang="th-TH" smtClean="0"/>
              <a:t>26/03/60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08CF0-0903-4E4C-9193-7138CB83A7E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27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025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26/03/60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850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32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26/03/60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27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26/03/60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E84C2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E84C2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26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26/03/60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037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26/03/60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E84C22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E84C2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49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26/03/60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74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26/03/60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77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26/03/60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901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26/03/60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188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26/03/60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50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26/03/60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5008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26/03/60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305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26/03/60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65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26/03/60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462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26/03/60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17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26/03/60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082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779767" cy="6858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26/03/60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5462"/>
            <a:ext cx="779767" cy="61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6155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6000" b="1" kern="1200">
          <a:solidFill>
            <a:schemeClr val="bg1"/>
          </a:solidFill>
          <a:latin typeface="2005_iannnnnJPG" panose="02000000000000000000" pitchFamily="2" charset="0"/>
          <a:ea typeface="+mj-ea"/>
          <a:cs typeface="2005_iannnnnJPG" panose="02000000000000000000" pitchFamily="2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4400" kern="1200">
          <a:solidFill>
            <a:schemeClr val="bg1">
              <a:lumMod val="95000"/>
            </a:schemeClr>
          </a:solidFill>
          <a:latin typeface="2005_iannnnnJPG" panose="02000000000000000000" pitchFamily="2" charset="0"/>
          <a:ea typeface="+mn-ea"/>
          <a:cs typeface="2005_iannnnnJPG" panose="02000000000000000000" pitchFamily="2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4000" kern="1200">
          <a:solidFill>
            <a:schemeClr val="bg1">
              <a:lumMod val="95000"/>
            </a:schemeClr>
          </a:solidFill>
          <a:latin typeface="2005_iannnnnJPG" panose="02000000000000000000" pitchFamily="2" charset="0"/>
          <a:ea typeface="+mn-ea"/>
          <a:cs typeface="2005_iannnnnJPG" panose="02000000000000000000" pitchFamily="2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bg1">
              <a:lumMod val="95000"/>
            </a:schemeClr>
          </a:solidFill>
          <a:latin typeface="2005_iannnnnJPG" panose="02000000000000000000" pitchFamily="2" charset="0"/>
          <a:ea typeface="+mn-ea"/>
          <a:cs typeface="2005_iannnnnJPG" panose="02000000000000000000" pitchFamily="2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2005_iannnnnJPG" panose="02000000000000000000" pitchFamily="2" charset="0"/>
          <a:ea typeface="+mn-ea"/>
          <a:cs typeface="2005_iannnnnJPG" panose="02000000000000000000" pitchFamily="2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2005_iannnnnJPG" panose="02000000000000000000" pitchFamily="2" charset="0"/>
          <a:ea typeface="+mn-ea"/>
          <a:cs typeface="2005_iannnnnJPG" panose="02000000000000000000" pitchFamily="2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4" y="2667000"/>
            <a:ext cx="7772396" cy="2177054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Microsoft PowerPoint 2013 </a:t>
            </a:r>
            <a:br>
              <a:rPr lang="en-US" sz="7300" b="1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</a:br>
            <a:r>
              <a:rPr lang="en-US" sz="7300" b="1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Part </a:t>
            </a:r>
            <a:r>
              <a:rPr lang="en-US" sz="7300" b="1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2</a:t>
            </a:r>
            <a:endParaRPr lang="th-TH" sz="5300" b="1" dirty="0"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4699" y="5669037"/>
            <a:ext cx="8915399" cy="966788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chemeClr val="bg1">
                    <a:lumMod val="85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อาจารย์อภิพงศ์  </a:t>
            </a:r>
            <a:r>
              <a:rPr lang="th-TH" sz="3200" dirty="0" err="1">
                <a:solidFill>
                  <a:schemeClr val="bg1">
                    <a:lumMod val="85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ปิง</a:t>
            </a:r>
            <a:r>
              <a:rPr lang="th-TH" sz="3200" dirty="0">
                <a:solidFill>
                  <a:schemeClr val="bg1">
                    <a:lumMod val="85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ยศ</a:t>
            </a:r>
          </a:p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apipong.ping@gmail.com</a:t>
            </a:r>
            <a:endParaRPr lang="th-TH" sz="3200" dirty="0">
              <a:solidFill>
                <a:schemeClr val="bg1">
                  <a:lumMod val="85000"/>
                </a:schemeClr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  <a:p>
            <a:endParaRPr lang="th-TH" dirty="0">
              <a:solidFill>
                <a:schemeClr val="bg1">
                  <a:lumMod val="85000"/>
                </a:schemeClr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pic>
        <p:nvPicPr>
          <p:cNvPr id="1026" name="Picture 2" descr="http://screenshots.en.sftcdn.net/en/scrn/6653000/6653678/microsoft-powerpoint-2013-11-535x5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982" y="214313"/>
            <a:ext cx="2452686" cy="2452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045687" y="457022"/>
            <a:ext cx="4864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>
                    <a:lumMod val="85000"/>
                  </a:schemeClr>
                </a:solidFill>
              </a:rPr>
              <a:t>รายวิชา พท 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</a:rPr>
              <a:t>260 เทคโนโลยี</a:t>
            </a:r>
            <a:r>
              <a:rPr lang="th-TH" dirty="0" smtClean="0">
                <a:solidFill>
                  <a:schemeClr val="bg1">
                    <a:lumMod val="85000"/>
                  </a:schemeClr>
                </a:solidFill>
              </a:rPr>
              <a:t>สารสนเทศ และ</a:t>
            </a:r>
            <a:r>
              <a:rPr lang="th-TH" dirty="0">
                <a:solidFill>
                  <a:schemeClr val="bg1">
                    <a:lumMod val="85000"/>
                  </a:schemeClr>
                </a:solidFill>
              </a:rPr>
              <a:t>การสื่อสารทางการ</a:t>
            </a:r>
            <a:r>
              <a:rPr lang="th-TH" dirty="0" smtClean="0">
                <a:solidFill>
                  <a:schemeClr val="bg1">
                    <a:lumMod val="85000"/>
                  </a:schemeClr>
                </a:solidFill>
              </a:rPr>
              <a:t>ท่องเที่ยว</a:t>
            </a:r>
          </a:p>
          <a:p>
            <a:r>
              <a:rPr lang="th-TH" dirty="0" smtClean="0">
                <a:solidFill>
                  <a:schemeClr val="bg1">
                    <a:lumMod val="85000"/>
                  </a:schemeClr>
                </a:solidFill>
              </a:rPr>
              <a:t>มหาวิทยาลัยแม่โจ้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th-TH" dirty="0" smtClean="0">
                <a:solidFill>
                  <a:schemeClr val="bg1">
                    <a:lumMod val="85000"/>
                  </a:schemeClr>
                </a:solidFill>
              </a:rPr>
              <a:t>แพร่ เฉลิมพระเกียรติ</a:t>
            </a:r>
            <a:endParaRPr lang="th-TH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การสร้างแผนผังด้วย </a:t>
            </a:r>
            <a:r>
              <a:rPr lang="en-US" dirty="0"/>
              <a:t>SmartArt (</a:t>
            </a:r>
            <a:r>
              <a:rPr lang="th-TH" dirty="0"/>
              <a:t>ต่อ</a:t>
            </a:r>
            <a:r>
              <a:rPr lang="en-US" dirty="0" smtClean="0"/>
              <a:t>) : </a:t>
            </a:r>
            <a:r>
              <a:rPr lang="th-TH" dirty="0" smtClean="0"/>
              <a:t>การปรับแต่ง</a:t>
            </a:r>
            <a:endParaRPr lang="th-TH" dirty="0"/>
          </a:p>
        </p:txBody>
      </p:sp>
      <p:pic>
        <p:nvPicPr>
          <p:cNvPr id="7" name="Content Placeholder 6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9" r="9330" b="12361"/>
          <a:stretch/>
        </p:blipFill>
        <p:spPr>
          <a:xfrm>
            <a:off x="2971274" y="1431423"/>
            <a:ext cx="7330014" cy="5325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10</a:t>
            </a:fld>
            <a:endParaRPr lang="th-TH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24963" y="4105433"/>
            <a:ext cx="2246311" cy="1409542"/>
          </a:xfrm>
          <a:prstGeom prst="wedgeRoundRectCallout">
            <a:avLst>
              <a:gd name="adj1" fmla="val 75904"/>
              <a:gd name="adj2" fmla="val 6980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1)</a:t>
            </a:r>
            <a:r>
              <a:rPr lang="th-TH" sz="32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 เลือกแผนผัง </a:t>
            </a:r>
            <a:r>
              <a:rPr lang="en-US" sz="32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SmartArt</a:t>
            </a:r>
            <a:endParaRPr lang="th-TH" sz="3200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9012" y="3957637"/>
            <a:ext cx="6300787" cy="252888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ular Callout 10"/>
          <p:cNvSpPr/>
          <p:nvPr/>
        </p:nvSpPr>
        <p:spPr>
          <a:xfrm>
            <a:off x="550338" y="1595674"/>
            <a:ext cx="2246311" cy="1409542"/>
          </a:xfrm>
          <a:prstGeom prst="wedgeRoundRectCallout">
            <a:avLst>
              <a:gd name="adj1" fmla="val 172583"/>
              <a:gd name="adj2" fmla="val -3155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2) </a:t>
            </a:r>
            <a:r>
              <a:rPr lang="th-TH" sz="32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ปรับแต่งแผนผังได้จาก </a:t>
            </a:r>
            <a:r>
              <a:rPr lang="en-US" sz="32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SmartArt Tools</a:t>
            </a:r>
            <a:endParaRPr lang="th-TH" sz="3200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59166" y="1431423"/>
            <a:ext cx="1489602" cy="611690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13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การใส่เสียงและวีดีโอลงในสไลด์ </a:t>
            </a:r>
            <a:r>
              <a:rPr lang="en-US" dirty="0" smtClean="0"/>
              <a:t>: </a:t>
            </a:r>
            <a:r>
              <a:rPr lang="th-TH" dirty="0" smtClean="0"/>
              <a:t>เสียง </a:t>
            </a:r>
            <a:r>
              <a:rPr lang="en-US" dirty="0" smtClean="0"/>
              <a:t>(Audio)</a:t>
            </a:r>
            <a:endParaRPr lang="th-T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98712" y="2238375"/>
            <a:ext cx="8915400" cy="4110997"/>
          </a:xfrm>
        </p:spPr>
        <p:txBody>
          <a:bodyPr>
            <a:normAutofit/>
          </a:bodyPr>
          <a:lstStyle/>
          <a:p>
            <a:r>
              <a:rPr lang="th-TH" sz="3600" b="1" dirty="0" smtClean="0"/>
              <a:t>เสียงจากเครื่องคอมพิวเตอร์ </a:t>
            </a:r>
            <a:r>
              <a:rPr lang="en-US" sz="3600" b="1" dirty="0" smtClean="0"/>
              <a:t>(Audio on My PC)</a:t>
            </a:r>
            <a:r>
              <a:rPr lang="en-US" sz="3600" dirty="0" smtClean="0"/>
              <a:t> </a:t>
            </a:r>
            <a:r>
              <a:rPr lang="th-TH" sz="3600" dirty="0" smtClean="0"/>
              <a:t>ไฟล์เสียงจากคอมพิวเตอร์ของเรา</a:t>
            </a:r>
          </a:p>
          <a:p>
            <a:endParaRPr lang="th-TH" sz="3600" dirty="0" smtClean="0"/>
          </a:p>
          <a:p>
            <a:r>
              <a:rPr lang="th-TH" sz="3600" dirty="0"/>
              <a:t> </a:t>
            </a:r>
            <a:r>
              <a:rPr lang="th-TH" sz="3600" b="1" dirty="0" smtClean="0"/>
              <a:t>เสียงอัด </a:t>
            </a:r>
            <a:r>
              <a:rPr lang="en-US" sz="3600" b="1" dirty="0" smtClean="0"/>
              <a:t>(Record Audio) </a:t>
            </a:r>
            <a:r>
              <a:rPr lang="th-TH" sz="3600" dirty="0" smtClean="0"/>
              <a:t>เราสามารถอัดเสียงลงไปเพื่ออธิบายสไลด์ได้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87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การเพิ่มเสียงจากคอมพิวเตอร์ลงในสไลด์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923925"/>
          </a:xfrm>
        </p:spPr>
        <p:txBody>
          <a:bodyPr/>
          <a:lstStyle/>
          <a:p>
            <a:r>
              <a:rPr lang="th-TH" dirty="0" smtClean="0"/>
              <a:t>เลือกแทรก </a:t>
            </a:r>
            <a:r>
              <a:rPr lang="en-US" dirty="0" smtClean="0"/>
              <a:t>(Insert) -&gt; Audio -&gt; Audio on My PC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12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408" r="2525" b="75977"/>
          <a:stretch/>
        </p:blipFill>
        <p:spPr>
          <a:xfrm>
            <a:off x="531812" y="3057525"/>
            <a:ext cx="11458576" cy="175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750363" y="5262642"/>
            <a:ext cx="2246311" cy="995283"/>
          </a:xfrm>
          <a:prstGeom prst="wedgeRoundRectCallout">
            <a:avLst>
              <a:gd name="adj1" fmla="val -50032"/>
              <a:gd name="adj2" fmla="val -21373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1) </a:t>
            </a:r>
            <a:r>
              <a:rPr lang="th-TH" sz="32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แทรก </a:t>
            </a:r>
            <a:r>
              <a:rPr lang="en-US" sz="32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(Insert)</a:t>
            </a:r>
            <a:endParaRPr lang="th-TH" sz="3200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0050" y="3171825"/>
            <a:ext cx="911529" cy="497390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ular Callout 7"/>
          <p:cNvSpPr/>
          <p:nvPr/>
        </p:nvSpPr>
        <p:spPr>
          <a:xfrm>
            <a:off x="6622525" y="5034042"/>
            <a:ext cx="2246311" cy="1409542"/>
          </a:xfrm>
          <a:prstGeom prst="wedgeRoundRectCallout">
            <a:avLst>
              <a:gd name="adj1" fmla="val 131240"/>
              <a:gd name="adj2" fmla="val -59936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2) Audio on My PC</a:t>
            </a:r>
            <a:endParaRPr lang="th-TH" sz="3200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344150" y="3429000"/>
            <a:ext cx="1646238" cy="1605042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ular Callout 9"/>
          <p:cNvSpPr/>
          <p:nvPr/>
        </p:nvSpPr>
        <p:spPr>
          <a:xfrm>
            <a:off x="9446687" y="5309964"/>
            <a:ext cx="2246311" cy="1409542"/>
          </a:xfrm>
          <a:prstGeom prst="wedgeRoundRectCallout">
            <a:avLst>
              <a:gd name="adj1" fmla="val 16116"/>
              <a:gd name="adj2" fmla="val -72100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3) </a:t>
            </a:r>
            <a:r>
              <a:rPr lang="th-TH" sz="32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เลือกไฟล์เพลงที่อยู่ในคอมพิวเตอร์</a:t>
            </a:r>
          </a:p>
        </p:txBody>
      </p:sp>
    </p:spTree>
    <p:extLst>
      <p:ext uri="{BB962C8B-B14F-4D97-AF65-F5344CB8AC3E}">
        <p14:creationId xmlns:p14="http://schemas.microsoft.com/office/powerpoint/2010/main" val="7658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การแทรกวีดีโอลงในสไลด์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89023"/>
            <a:ext cx="8915400" cy="3777622"/>
          </a:xfrm>
        </p:spPr>
        <p:txBody>
          <a:bodyPr>
            <a:normAutofit/>
          </a:bodyPr>
          <a:lstStyle/>
          <a:p>
            <a:r>
              <a:rPr lang="th-TH" sz="4000" dirty="0" smtClean="0"/>
              <a:t>สามารถเลือกแทรกวีดีโอได้ </a:t>
            </a:r>
            <a:r>
              <a:rPr lang="en-US" sz="4000" dirty="0" smtClean="0"/>
              <a:t>2 </a:t>
            </a:r>
            <a:r>
              <a:rPr lang="th-TH" sz="4000" dirty="0" smtClean="0"/>
              <a:t>แบบ คือ</a:t>
            </a:r>
          </a:p>
          <a:p>
            <a:pPr lvl="1"/>
            <a:r>
              <a:rPr lang="th-TH" sz="3600" dirty="0" smtClean="0"/>
              <a:t>วีดีโอออนไลน์ เช่น จากเว็บไซต์ </a:t>
            </a:r>
            <a:r>
              <a:rPr lang="en-US" sz="3600" dirty="0" smtClean="0"/>
              <a:t>YouTube </a:t>
            </a:r>
            <a:r>
              <a:rPr lang="th-TH" sz="3600" dirty="0" smtClean="0"/>
              <a:t>หรือจาก </a:t>
            </a:r>
            <a:r>
              <a:rPr lang="en-US" sz="3600" dirty="0" smtClean="0"/>
              <a:t>Embed Code </a:t>
            </a:r>
            <a:r>
              <a:rPr lang="th-TH" sz="3600" dirty="0" smtClean="0"/>
              <a:t>ได้</a:t>
            </a:r>
            <a:endParaRPr lang="en-US" sz="3600" dirty="0" smtClean="0"/>
          </a:p>
          <a:p>
            <a:pPr lvl="1"/>
            <a:r>
              <a:rPr lang="th-TH" sz="3600" dirty="0" smtClean="0"/>
              <a:t>วีดีโอที่อยู่ภายในคอมพิวเตอร์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13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231" t="18494" r="24500" b="43596"/>
          <a:stretch/>
        </p:blipFill>
        <p:spPr>
          <a:xfrm>
            <a:off x="5345650" y="3880054"/>
            <a:ext cx="6670624" cy="2773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4049018"/>
            <a:ext cx="3414713" cy="26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การแทรกวีดีโอออนไลน์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53" t="19160" r="24534" b="24495"/>
          <a:stretch/>
        </p:blipFill>
        <p:spPr>
          <a:xfrm>
            <a:off x="2592925" y="1671638"/>
            <a:ext cx="7736938" cy="482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14</a:t>
            </a:fld>
            <a:endParaRPr lang="th-TH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348394" y="439326"/>
            <a:ext cx="2591068" cy="1062035"/>
          </a:xfrm>
          <a:prstGeom prst="wedgeRoundRectCallout">
            <a:avLst>
              <a:gd name="adj1" fmla="val -36725"/>
              <a:gd name="adj2" fmla="val 14577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1) </a:t>
            </a:r>
            <a:r>
              <a:rPr lang="th-TH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ค้นหาวีดีโอที่ต้องการ</a:t>
            </a:r>
            <a:endParaRPr lang="th-TH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22642" y="3306351"/>
            <a:ext cx="2591068" cy="1062035"/>
          </a:xfrm>
          <a:prstGeom prst="wedgeRoundRectCallout">
            <a:avLst>
              <a:gd name="adj1" fmla="val 108848"/>
              <a:gd name="adj2" fmla="val 8523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2) 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เลือกวีดีโอที่ต้องการ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22642" y="4707702"/>
            <a:ext cx="2591068" cy="1062035"/>
          </a:xfrm>
          <a:prstGeom prst="wedgeRoundRectCallout">
            <a:avLst>
              <a:gd name="adj1" fmla="val 54810"/>
              <a:gd name="adj2" fmla="val 7985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3) 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รายละเอียดวีดีโอ            ที่เลือก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9772381" y="4083362"/>
            <a:ext cx="2257694" cy="1062035"/>
          </a:xfrm>
          <a:prstGeom prst="wedgeRoundRectCallout">
            <a:avLst>
              <a:gd name="adj1" fmla="val -82492"/>
              <a:gd name="adj2" fmla="val 12693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4) 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คลิกแทรก </a:t>
            </a:r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(Insert)</a:t>
            </a:r>
            <a:endParaRPr lang="th-TH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076" y="51246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การปรับแต่งวีดีโอที่ถูกแทรก</a:t>
            </a:r>
            <a:br>
              <a:rPr lang="th-TH" dirty="0" smtClean="0"/>
            </a:br>
            <a:r>
              <a:rPr lang="th-TH" sz="4000" b="0" dirty="0" smtClean="0"/>
              <a:t>วีดีโอออนไลน์จะตัดแต่งไม่ได้ แต่วีดีโอจากในเครื่องสามารถทำได้</a:t>
            </a:r>
            <a:endParaRPr lang="th-TH" dirty="0"/>
          </a:p>
        </p:txBody>
      </p:sp>
      <p:pic>
        <p:nvPicPr>
          <p:cNvPr id="7" name="Content Placeholder 6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4" b="16176"/>
          <a:stretch/>
        </p:blipFill>
        <p:spPr>
          <a:xfrm>
            <a:off x="2700338" y="1899634"/>
            <a:ext cx="8362162" cy="477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15</a:t>
            </a:fld>
            <a:endParaRPr lang="th-TH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39271" y="2900140"/>
            <a:ext cx="2246311" cy="746336"/>
          </a:xfrm>
          <a:prstGeom prst="wedgeRoundRectCallout">
            <a:avLst>
              <a:gd name="adj1" fmla="val 61912"/>
              <a:gd name="adj2" fmla="val -9317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คลิกเพื่อเล่นหรือหยุด</a:t>
            </a:r>
            <a:endParaRPr lang="th-TH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418608" y="3273307"/>
            <a:ext cx="2246311" cy="1270117"/>
          </a:xfrm>
          <a:prstGeom prst="wedgeRoundRectCallout">
            <a:avLst>
              <a:gd name="adj1" fmla="val -49395"/>
              <a:gd name="adj2" fmla="val -8261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ตัดเอาเฉพาะฉากที่ต้องการ (เฉพาะคลิปจากในเครื่อง)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989208" y="1772191"/>
            <a:ext cx="2246311" cy="746336"/>
          </a:xfrm>
          <a:prstGeom prst="wedgeRoundRectCallout">
            <a:avLst>
              <a:gd name="adj1" fmla="val -74202"/>
              <a:gd name="adj2" fmla="val 8294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ย้อนกลับไปจุดเริ่มต้นใหม่ เมื่อเล่นจบ</a:t>
            </a:r>
          </a:p>
        </p:txBody>
      </p:sp>
    </p:spTree>
    <p:extLst>
      <p:ext uri="{BB962C8B-B14F-4D97-AF65-F5344CB8AC3E}">
        <p14:creationId xmlns:p14="http://schemas.microsoft.com/office/powerpoint/2010/main" val="5384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400" b="1" dirty="0" smtClean="0"/>
              <a:t>ลูกเล่นในการนำเสนอ</a:t>
            </a:r>
            <a:endParaRPr lang="th-TH" sz="4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0288" y="1598613"/>
            <a:ext cx="9318688" cy="4287837"/>
          </a:xfrm>
        </p:spPr>
        <p:txBody>
          <a:bodyPr>
            <a:noAutofit/>
          </a:bodyPr>
          <a:lstStyle/>
          <a:p>
            <a:r>
              <a:rPr lang="th-TH" sz="3200" b="1" dirty="0" smtClean="0"/>
              <a:t>ลูกเล่นแบบที่ </a:t>
            </a:r>
            <a:r>
              <a:rPr lang="en-US" sz="3200" b="1" dirty="0" smtClean="0"/>
              <a:t>1 Animation </a:t>
            </a:r>
            <a:r>
              <a:rPr lang="en-US" sz="3200" dirty="0" smtClean="0"/>
              <a:t>: </a:t>
            </a:r>
            <a:r>
              <a:rPr lang="th-TH" sz="3200" dirty="0" smtClean="0">
                <a:solidFill>
                  <a:schemeClr val="accent3">
                    <a:lumMod val="75000"/>
                  </a:schemeClr>
                </a:solidFill>
              </a:rPr>
              <a:t>เป็นการใส่ลูกเล่นให้กับออบเจ็กต์ เช่น ข้อความ รูปภาพ กราฟ ตาราง รูปร่างต่างๆ</a:t>
            </a:r>
          </a:p>
          <a:p>
            <a:r>
              <a:rPr lang="th-TH" sz="3200" b="1" dirty="0" smtClean="0"/>
              <a:t>ลูกเล่นแบบที่ </a:t>
            </a:r>
            <a:r>
              <a:rPr lang="en-US" sz="3200" b="1" dirty="0" smtClean="0"/>
              <a:t>2 Transition : </a:t>
            </a:r>
            <a:r>
              <a:rPr lang="th-TH" sz="3200" dirty="0" smtClean="0">
                <a:solidFill>
                  <a:schemeClr val="accent3">
                    <a:lumMod val="75000"/>
                  </a:schemeClr>
                </a:solidFill>
              </a:rPr>
              <a:t>เป็นลูกเล่นที่แสดงเมื่อมีการเปลี่ยนสไลด์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pic>
        <p:nvPicPr>
          <p:cNvPr id="3" name="Picture 2" descr="Presentation1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3" b="81524"/>
          <a:stretch/>
        </p:blipFill>
        <p:spPr>
          <a:xfrm>
            <a:off x="2589212" y="5042346"/>
            <a:ext cx="8280258" cy="161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959631" y="5399723"/>
            <a:ext cx="1241393" cy="343852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5718238" y="5399723"/>
            <a:ext cx="1241393" cy="343852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74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ลูกเล่นในการนำเสนอ </a:t>
            </a:r>
            <a:r>
              <a:rPr lang="en-US" dirty="0" smtClean="0"/>
              <a:t>: </a:t>
            </a:r>
            <a:r>
              <a:rPr lang="th-TH" dirty="0" smtClean="0">
                <a:solidFill>
                  <a:schemeClr val="accent3">
                    <a:lumMod val="75000"/>
                  </a:schemeClr>
                </a:solidFill>
              </a:rPr>
              <a:t>การทำ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Animation</a:t>
            </a:r>
            <a:endParaRPr lang="th-TH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101" b="10382"/>
          <a:stretch/>
        </p:blipFill>
        <p:spPr>
          <a:xfrm>
            <a:off x="2207162" y="1804987"/>
            <a:ext cx="8552721" cy="463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17</a:t>
            </a:fld>
            <a:endParaRPr lang="th-TH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8623046" y="5385585"/>
            <a:ext cx="2636194" cy="898867"/>
          </a:xfrm>
          <a:prstGeom prst="wedgeRoundRectCallout">
            <a:avLst>
              <a:gd name="adj1" fmla="val -46381"/>
              <a:gd name="adj2" fmla="val -9857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) </a:t>
            </a:r>
            <a:r>
              <a:rPr lang="th-TH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เลือกออบเจ็กต์</a:t>
            </a:r>
            <a:endParaRPr lang="th-TH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07745" y="3543299"/>
            <a:ext cx="2707767" cy="1514475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521002" y="1856567"/>
            <a:ext cx="2636194" cy="954433"/>
          </a:xfrm>
          <a:prstGeom prst="wedgeRoundRectCallout">
            <a:avLst>
              <a:gd name="adj1" fmla="val 106998"/>
              <a:gd name="adj2" fmla="val -2485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2) 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เลือก</a:t>
            </a:r>
            <a:r>
              <a:rPr lang="th-TH" dirty="0" err="1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แท็บ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แอนิเมชัน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68174" y="1905000"/>
            <a:ext cx="675352" cy="309563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ular Callout 10"/>
          <p:cNvSpPr/>
          <p:nvPr/>
        </p:nvSpPr>
        <p:spPr>
          <a:xfrm>
            <a:off x="236" y="4200272"/>
            <a:ext cx="2636194" cy="954433"/>
          </a:xfrm>
          <a:prstGeom prst="wedgeRoundRectCallout">
            <a:avLst>
              <a:gd name="adj1" fmla="val 80441"/>
              <a:gd name="adj2" fmla="val -92217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3) 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เลือกแอนิเมชัน             ที่ต้องการ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36429" y="2858943"/>
            <a:ext cx="4364445" cy="3027507"/>
          </a:xfrm>
          <a:prstGeom prst="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64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ลูกเล่นในการนำเสนอ </a:t>
            </a:r>
            <a:r>
              <a:rPr lang="en-US" dirty="0"/>
              <a:t>: </a:t>
            </a:r>
            <a:r>
              <a:rPr lang="th-TH" dirty="0">
                <a:solidFill>
                  <a:schemeClr val="accent3">
                    <a:lumMod val="75000"/>
                  </a:schemeClr>
                </a:solidFill>
              </a:rPr>
              <a:t>การทำ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Animation (</a:t>
            </a:r>
            <a:r>
              <a:rPr lang="th-TH" dirty="0" smtClean="0">
                <a:solidFill>
                  <a:schemeClr val="accent3">
                    <a:lumMod val="75000"/>
                  </a:schemeClr>
                </a:solidFill>
              </a:rPr>
              <a:t>ต่อ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th-TH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686829" y="2133600"/>
            <a:ext cx="6720168" cy="37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18</a:t>
            </a:fld>
            <a:endParaRPr lang="th-TH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04799" y="1500847"/>
            <a:ext cx="3428999" cy="1123950"/>
          </a:xfrm>
          <a:prstGeom prst="wedgeRoundRectCallout">
            <a:avLst>
              <a:gd name="adj1" fmla="val 69337"/>
              <a:gd name="adj2" fmla="val 6329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Entrance : </a:t>
            </a:r>
            <a:r>
              <a:rPr lang="th-TH" sz="40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ปรากฏ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139113" y="3035920"/>
            <a:ext cx="3057520" cy="1109328"/>
          </a:xfrm>
          <a:prstGeom prst="wedgeRoundRectCallout">
            <a:avLst>
              <a:gd name="adj1" fmla="val -81315"/>
              <a:gd name="adj2" fmla="val 1726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Emphasis : </a:t>
            </a:r>
            <a:r>
              <a:rPr lang="th-TH" sz="40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เน้น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464839" y="5585753"/>
            <a:ext cx="3681409" cy="1123950"/>
          </a:xfrm>
          <a:prstGeom prst="wedgeRoundRectCallout">
            <a:avLst>
              <a:gd name="adj1" fmla="val -40095"/>
              <a:gd name="adj2" fmla="val -6806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Exit : </a:t>
            </a:r>
            <a:r>
              <a:rPr lang="th-TH" sz="40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ทำ</a:t>
            </a:r>
            <a:r>
              <a:rPr lang="th-TH" sz="4000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ให้หายไป</a:t>
            </a:r>
            <a:endParaRPr lang="th-TH" sz="4000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ลูกเล่นในการนำเสนอ </a:t>
            </a:r>
            <a:r>
              <a:rPr lang="en-US" dirty="0"/>
              <a:t>: </a:t>
            </a:r>
            <a:r>
              <a:rPr lang="th-TH" dirty="0">
                <a:solidFill>
                  <a:schemeClr val="accent3">
                    <a:lumMod val="75000"/>
                  </a:schemeClr>
                </a:solidFill>
              </a:rPr>
              <a:t>การทำ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Transition</a:t>
            </a:r>
            <a:endParaRPr lang="th-TH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Lab05 MS PowerPoint_Part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4454"/>
          <a:stretch/>
        </p:blipFill>
        <p:spPr>
          <a:xfrm>
            <a:off x="2592924" y="1633537"/>
            <a:ext cx="7579775" cy="4893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19</a:t>
            </a:fld>
            <a:endParaRPr lang="th-TH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8527254" y="1633537"/>
            <a:ext cx="2311402" cy="1123950"/>
          </a:xfrm>
          <a:prstGeom prst="wedgeRoundRectCallout">
            <a:avLst>
              <a:gd name="adj1" fmla="val -95071"/>
              <a:gd name="adj2" fmla="val -2611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1) </a:t>
            </a:r>
            <a:r>
              <a:rPr lang="th-TH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เลือก</a:t>
            </a:r>
            <a:r>
              <a:rPr lang="th-TH" dirty="0" err="1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แท็บ</a:t>
            </a:r>
            <a:r>
              <a:rPr lang="th-TH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มุมมอง </a:t>
            </a:r>
            <a:r>
              <a:rPr lang="en-US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(View)</a:t>
            </a:r>
            <a:endParaRPr lang="th-TH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86588" y="1757363"/>
            <a:ext cx="476520" cy="285750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ular Callout 9"/>
          <p:cNvSpPr/>
          <p:nvPr/>
        </p:nvSpPr>
        <p:spPr>
          <a:xfrm>
            <a:off x="281521" y="2757487"/>
            <a:ext cx="2311402" cy="1123950"/>
          </a:xfrm>
          <a:prstGeom prst="wedgeRoundRectCallout">
            <a:avLst>
              <a:gd name="adj1" fmla="val 79860"/>
              <a:gd name="adj2" fmla="val -6806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2) 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เลือก </a:t>
            </a:r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Slide Sorter</a:t>
            </a:r>
            <a:endParaRPr lang="th-TH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92993" y="2019768"/>
            <a:ext cx="457204" cy="622951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ular Callout 11"/>
          <p:cNvSpPr/>
          <p:nvPr/>
        </p:nvSpPr>
        <p:spPr>
          <a:xfrm>
            <a:off x="281521" y="4823030"/>
            <a:ext cx="2311402" cy="1553734"/>
          </a:xfrm>
          <a:prstGeom prst="wedgeRoundRectCallout">
            <a:avLst>
              <a:gd name="adj1" fmla="val 66880"/>
              <a:gd name="adj2" fmla="val 46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3) 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เลือกสไลด์ที่ต้องการทำ </a:t>
            </a:r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Transition</a:t>
            </a:r>
            <a:endParaRPr lang="th-TH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35788" y="2696511"/>
            <a:ext cx="7322611" cy="3830318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317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Outline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100" y="1383221"/>
            <a:ext cx="8915400" cy="4901184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ตาราง กราฟ และแผนผัง</a:t>
            </a:r>
            <a:endParaRPr lang="en-US" sz="3600" dirty="0" smtClean="0"/>
          </a:p>
          <a:p>
            <a:r>
              <a:rPr lang="th-TH" sz="3600" dirty="0" smtClean="0"/>
              <a:t>เสียงและวีดีโอ</a:t>
            </a:r>
          </a:p>
          <a:p>
            <a:r>
              <a:rPr lang="th-TH" sz="3600" dirty="0" smtClean="0"/>
              <a:t>การ</a:t>
            </a:r>
            <a:r>
              <a:rPr lang="th-TH" sz="3600" dirty="0" smtClean="0"/>
              <a:t>ทำภาพเคลื่อนไหว </a:t>
            </a:r>
            <a:r>
              <a:rPr lang="en-US" sz="3600" dirty="0" smtClean="0"/>
              <a:t>(Animation)</a:t>
            </a:r>
          </a:p>
          <a:p>
            <a:r>
              <a:rPr lang="th-TH" sz="3600" dirty="0" smtClean="0"/>
              <a:t>การทำ </a:t>
            </a:r>
            <a:r>
              <a:rPr lang="en-US" sz="3600" dirty="0" smtClean="0"/>
              <a:t>Transition</a:t>
            </a:r>
            <a:endParaRPr lang="th-TH" sz="3600" dirty="0" smtClean="0"/>
          </a:p>
          <a:p>
            <a:r>
              <a:rPr lang="th-TH" sz="3600" dirty="0" smtClean="0"/>
              <a:t>เตรียมความพร้อมก่อนนำเสนอ</a:t>
            </a:r>
          </a:p>
          <a:p>
            <a:r>
              <a:rPr lang="th-TH" sz="3600" dirty="0" smtClean="0"/>
              <a:t>การนำเสนอ</a:t>
            </a:r>
          </a:p>
          <a:p>
            <a:endParaRPr lang="th-TH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62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7907" b="18555"/>
          <a:stretch/>
        </p:blipFill>
        <p:spPr>
          <a:xfrm>
            <a:off x="1996025" y="2019768"/>
            <a:ext cx="9533992" cy="4740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ลูกเล่นในการนำเสนอ </a:t>
            </a:r>
            <a:r>
              <a:rPr lang="en-US" dirty="0"/>
              <a:t>: </a:t>
            </a:r>
            <a:r>
              <a:rPr lang="th-TH" dirty="0">
                <a:solidFill>
                  <a:schemeClr val="accent3">
                    <a:lumMod val="75000"/>
                  </a:schemeClr>
                </a:solidFill>
              </a:rPr>
              <a:t>การทำ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Transition (</a:t>
            </a:r>
            <a:r>
              <a:rPr lang="th-TH" dirty="0" smtClean="0">
                <a:solidFill>
                  <a:schemeClr val="accent3">
                    <a:lumMod val="75000"/>
                  </a:schemeClr>
                </a:solidFill>
              </a:rPr>
              <a:t>ต่อ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th-TH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20</a:t>
            </a:fld>
            <a:endParaRPr lang="th-TH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118228" y="1307728"/>
            <a:ext cx="2311402" cy="1123950"/>
          </a:xfrm>
          <a:prstGeom prst="wedgeRoundRectCallout">
            <a:avLst>
              <a:gd name="adj1" fmla="val -110524"/>
              <a:gd name="adj2" fmla="val 2981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4) 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เลือก</a:t>
            </a:r>
            <a:r>
              <a:rPr lang="th-TH" dirty="0" err="1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แท็บ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Transitions</a:t>
            </a:r>
            <a:endParaRPr lang="th-TH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44553" y="2145928"/>
            <a:ext cx="684610" cy="400518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ular Callout 11"/>
          <p:cNvSpPr/>
          <p:nvPr/>
        </p:nvSpPr>
        <p:spPr>
          <a:xfrm>
            <a:off x="155878" y="4390003"/>
            <a:ext cx="2311402" cy="1553734"/>
          </a:xfrm>
          <a:prstGeom prst="wedgeRoundRectCallout">
            <a:avLst>
              <a:gd name="adj1" fmla="val 59462"/>
              <a:gd name="adj2" fmla="val 101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5) 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เลือก</a:t>
            </a:r>
            <a:r>
              <a:rPr lang="th-TH" dirty="0" err="1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เอฟเฟค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ที่ต้องการ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60377" y="2546446"/>
            <a:ext cx="6093887" cy="2982817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33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579" y="482188"/>
            <a:ext cx="9584346" cy="153711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th-TH" sz="4800" b="1" dirty="0"/>
              <a:t>เตรียมความพร้อมก่อนนำเสนอ </a:t>
            </a:r>
            <a:r>
              <a:rPr lang="en-US" sz="4800" b="1" dirty="0"/>
              <a:t>: </a:t>
            </a:r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th-TH" sz="4800" b="1" dirty="0" smtClean="0">
                <a:solidFill>
                  <a:schemeClr val="accent3">
                    <a:lumMod val="75000"/>
                  </a:schemeClr>
                </a:solidFill>
              </a:rPr>
              <a:t>พิมพ์</a:t>
            </a:r>
            <a:r>
              <a:rPr lang="th-TH" sz="4800" b="1" dirty="0">
                <a:solidFill>
                  <a:schemeClr val="accent3">
                    <a:lumMod val="75000"/>
                  </a:schemeClr>
                </a:solidFill>
              </a:rPr>
              <a:t>เอกสารประกอบคำบรรยาย</a:t>
            </a:r>
          </a:p>
        </p:txBody>
      </p:sp>
      <p:pic>
        <p:nvPicPr>
          <p:cNvPr id="11" name="Content Placeholder 4" descr="Lab05 MS PowerPoint_Part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3" b="1807"/>
          <a:stretch/>
        </p:blipFill>
        <p:spPr>
          <a:xfrm>
            <a:off x="5314950" y="2019300"/>
            <a:ext cx="5679144" cy="468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21</a:t>
            </a:fld>
            <a:endParaRPr lang="th-TH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003548" y="2176240"/>
            <a:ext cx="2311402" cy="1123950"/>
          </a:xfrm>
          <a:prstGeom prst="wedgeRoundRectCallout">
            <a:avLst>
              <a:gd name="adj1" fmla="val 50809"/>
              <a:gd name="adj2" fmla="val 10100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) 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คลิกพิมพ์ </a:t>
            </a:r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(Print)</a:t>
            </a:r>
            <a:endParaRPr lang="th-TH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43526" y="3633665"/>
            <a:ext cx="842962" cy="400518"/>
          </a:xfrm>
          <a:prstGeom prst="roundRect">
            <a:avLst/>
          </a:prstGeom>
          <a:noFill/>
          <a:ln>
            <a:solidFill>
              <a:srgbClr val="FFFF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ounded Rectangular Callout 16"/>
          <p:cNvSpPr/>
          <p:nvPr/>
        </p:nvSpPr>
        <p:spPr>
          <a:xfrm>
            <a:off x="2894805" y="4200525"/>
            <a:ext cx="2311402" cy="1319435"/>
          </a:xfrm>
          <a:prstGeom prst="wedgeRoundRectCallout">
            <a:avLst>
              <a:gd name="adj1" fmla="val 94696"/>
              <a:gd name="adj2" fmla="val -577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2) 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คลิกเลือกรูปแบบที่ต้องการพิมพ์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06345" y="4757726"/>
            <a:ext cx="1723229" cy="328625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32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5" y="652685"/>
            <a:ext cx="9934575" cy="1280890"/>
          </a:xfrm>
        </p:spPr>
        <p:txBody>
          <a:bodyPr>
            <a:noAutofit/>
          </a:bodyPr>
          <a:lstStyle/>
          <a:p>
            <a:r>
              <a:rPr lang="th-TH" sz="4400" dirty="0"/>
              <a:t>เตรียมความพร้อม</a:t>
            </a:r>
            <a:r>
              <a:rPr lang="th-TH" sz="4000" dirty="0"/>
              <a:t>ก่อน</a:t>
            </a:r>
            <a:r>
              <a:rPr lang="th-TH" sz="4400" dirty="0"/>
              <a:t>นำเสนอ </a:t>
            </a:r>
            <a:r>
              <a:rPr lang="en-US" sz="4400" dirty="0"/>
              <a:t>: </a:t>
            </a:r>
            <a:r>
              <a:rPr lang="th-TH" sz="4400" dirty="0"/>
              <a:t/>
            </a:r>
            <a:br>
              <a:rPr lang="th-TH" sz="4400" dirty="0"/>
            </a:br>
            <a:r>
              <a:rPr lang="th-TH" sz="4400" dirty="0">
                <a:solidFill>
                  <a:schemeClr val="accent3">
                    <a:lumMod val="75000"/>
                  </a:schemeClr>
                </a:solidFill>
              </a:rPr>
              <a:t>พิมพ์เอกสารประกอบคำ</a:t>
            </a:r>
            <a:r>
              <a:rPr lang="th-TH" sz="4400" dirty="0" smtClean="0">
                <a:solidFill>
                  <a:schemeClr val="accent3">
                    <a:lumMod val="75000"/>
                  </a:schemeClr>
                </a:solidFill>
              </a:rPr>
              <a:t>บรรยาย (ต่อ)</a:t>
            </a:r>
            <a:endParaRPr lang="th-TH" sz="4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47710" b="5966"/>
          <a:stretch/>
        </p:blipFill>
        <p:spPr>
          <a:xfrm>
            <a:off x="4186891" y="1981486"/>
            <a:ext cx="4699934" cy="4751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22</a:t>
            </a:fld>
            <a:endParaRPr lang="th-TH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094580" y="4210050"/>
            <a:ext cx="2311402" cy="1505172"/>
          </a:xfrm>
          <a:prstGeom prst="wedgeRoundRectCallout">
            <a:avLst>
              <a:gd name="adj1" fmla="val 124366"/>
              <a:gd name="adj2" fmla="val -464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) 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คลิกเลือกรูปแบบที่ต้องการพิมพ์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29854" y="2243136"/>
            <a:ext cx="2556810" cy="2624139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4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3" y="624110"/>
            <a:ext cx="10115550" cy="1280890"/>
          </a:xfrm>
        </p:spPr>
        <p:txBody>
          <a:bodyPr>
            <a:noAutofit/>
          </a:bodyPr>
          <a:lstStyle/>
          <a:p>
            <a:r>
              <a:rPr lang="th-TH" sz="4400" dirty="0"/>
              <a:t>เตรียมความพร้อมก่อนนำเสนอ </a:t>
            </a:r>
            <a:r>
              <a:rPr lang="en-US" sz="4400" dirty="0"/>
              <a:t>: </a:t>
            </a:r>
            <a:r>
              <a:rPr lang="th-TH" sz="4400" dirty="0"/>
              <a:t/>
            </a:r>
            <a:br>
              <a:rPr lang="th-TH" sz="4400" dirty="0"/>
            </a:br>
            <a:r>
              <a:rPr lang="th-TH" sz="4400" dirty="0">
                <a:solidFill>
                  <a:schemeClr val="accent3">
                    <a:lumMod val="75000"/>
                  </a:schemeClr>
                </a:solidFill>
              </a:rPr>
              <a:t>พิมพ์เอกสารประกอบคำบรรยาย (ต่อ)</a:t>
            </a:r>
            <a:endParaRPr lang="th-TH" sz="4400" dirty="0"/>
          </a:p>
        </p:txBody>
      </p:sp>
      <p:pic>
        <p:nvPicPr>
          <p:cNvPr id="5" name="Content Placeholder 4" descr="test print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3" t="15378" r="33148" b="5589"/>
          <a:stretch/>
        </p:blipFill>
        <p:spPr>
          <a:xfrm>
            <a:off x="8110537" y="1245393"/>
            <a:ext cx="3886201" cy="510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23</a:t>
            </a:fld>
            <a:endParaRPr lang="th-TH" dirty="0"/>
          </a:p>
        </p:txBody>
      </p:sp>
      <p:sp>
        <p:nvSpPr>
          <p:cNvPr id="6" name="Flowchart: Data 5"/>
          <p:cNvSpPr/>
          <p:nvPr/>
        </p:nvSpPr>
        <p:spPr>
          <a:xfrm>
            <a:off x="4138613" y="3799534"/>
            <a:ext cx="3867150" cy="1343025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ตัวอย่างการพิมพ์เอกสารประกอบ</a:t>
            </a:r>
          </a:p>
        </p:txBody>
      </p:sp>
    </p:spTree>
    <p:extLst>
      <p:ext uri="{BB962C8B-B14F-4D97-AF65-F5344CB8AC3E}">
        <p14:creationId xmlns:p14="http://schemas.microsoft.com/office/powerpoint/2010/main" val="37944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การนำเสนอเบื้องต้น</a:t>
            </a:r>
            <a:endParaRPr lang="th-TH" dirty="0"/>
          </a:p>
        </p:txBody>
      </p:sp>
      <p:pic>
        <p:nvPicPr>
          <p:cNvPr id="5" name="Content Placeholder 4" descr="Lab05 MS PowerPoint_Part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48697"/>
          <a:stretch/>
        </p:blipFill>
        <p:spPr>
          <a:xfrm>
            <a:off x="1909038" y="1733549"/>
            <a:ext cx="9796130" cy="3395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24</a:t>
            </a:fld>
            <a:endParaRPr lang="th-TH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54286" y="624110"/>
            <a:ext cx="1989727" cy="1123950"/>
          </a:xfrm>
          <a:prstGeom prst="wedgeRoundRectCallout">
            <a:avLst>
              <a:gd name="adj1" fmla="val -79617"/>
              <a:gd name="adj2" fmla="val 7430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1) 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คลิก</a:t>
            </a:r>
            <a:r>
              <a:rPr lang="th-TH" dirty="0" err="1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แท็บ</a:t>
            </a:r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Slide Show</a:t>
            </a:r>
            <a:endParaRPr lang="th-TH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57913" y="2014538"/>
            <a:ext cx="842962" cy="228600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ular Callout 7"/>
          <p:cNvSpPr/>
          <p:nvPr/>
        </p:nvSpPr>
        <p:spPr>
          <a:xfrm>
            <a:off x="281523" y="3724497"/>
            <a:ext cx="2311402" cy="1123950"/>
          </a:xfrm>
          <a:prstGeom prst="wedgeRoundRectCallout">
            <a:avLst>
              <a:gd name="adj1" fmla="val 34119"/>
              <a:gd name="adj2" fmla="val -11128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เริ่มนำเสนอตั้งแต่สไลด์แรก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09038" y="2252947"/>
            <a:ext cx="683887" cy="761492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ular Callout 9"/>
          <p:cNvSpPr/>
          <p:nvPr/>
        </p:nvSpPr>
        <p:spPr>
          <a:xfrm>
            <a:off x="2937668" y="3724497"/>
            <a:ext cx="2311402" cy="1123950"/>
          </a:xfrm>
          <a:prstGeom prst="wedgeRoundRectCallout">
            <a:avLst>
              <a:gd name="adj1" fmla="val -49947"/>
              <a:gd name="adj2" fmla="val -11636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เริ่มนำเสนอตั้งแต่สไลด์ที่กำลังเลือก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92926" y="2260085"/>
            <a:ext cx="578900" cy="754354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ular Callout 11"/>
          <p:cNvSpPr/>
          <p:nvPr/>
        </p:nvSpPr>
        <p:spPr>
          <a:xfrm>
            <a:off x="5909734" y="3724497"/>
            <a:ext cx="2311402" cy="1123950"/>
          </a:xfrm>
          <a:prstGeom prst="wedgeRoundRectCallout">
            <a:avLst>
              <a:gd name="adj1" fmla="val -73436"/>
              <a:gd name="adj2" fmla="val -11764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ซ่อนสไลด์ที่ไม่ต้องการนำเสนอ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57763" y="2305056"/>
            <a:ext cx="485775" cy="709383"/>
          </a:xfrm>
          <a:prstGeom prst="roundRect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10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25</a:t>
            </a:fld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Line Callout 2 7"/>
          <p:cNvSpPr/>
          <p:nvPr/>
        </p:nvSpPr>
        <p:spPr>
          <a:xfrm>
            <a:off x="7277100" y="1066800"/>
            <a:ext cx="2247900" cy="790575"/>
          </a:xfrm>
          <a:prstGeom prst="borderCallout2">
            <a:avLst>
              <a:gd name="adj1" fmla="val 18750"/>
              <a:gd name="adj2" fmla="val -8333"/>
              <a:gd name="adj3" fmla="val 86220"/>
              <a:gd name="adj4" fmla="val -69209"/>
              <a:gd name="adj5" fmla="val 195632"/>
              <a:gd name="adj6" fmla="val -975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เลื่อนสไลด์ถัดไป</a:t>
            </a:r>
            <a:endParaRPr lang="th-TH" dirty="0"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609600" y="3962400"/>
            <a:ext cx="2388545" cy="790575"/>
          </a:xfrm>
          <a:prstGeom prst="borderCallout2">
            <a:avLst>
              <a:gd name="adj1" fmla="val 42846"/>
              <a:gd name="adj2" fmla="val 99718"/>
              <a:gd name="adj3" fmla="val -1732"/>
              <a:gd name="adj4" fmla="val 139288"/>
              <a:gd name="adj5" fmla="val -101958"/>
              <a:gd name="adj6" fmla="val 1685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เลื่อนสไลด์ก่อนหน้า</a:t>
            </a:r>
            <a:endParaRPr lang="th-TH" dirty="0"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4095750" y="276225"/>
            <a:ext cx="2247900" cy="790575"/>
          </a:xfrm>
          <a:prstGeom prst="borderCallout2">
            <a:avLst>
              <a:gd name="adj1" fmla="val 105497"/>
              <a:gd name="adj2" fmla="val 50989"/>
              <a:gd name="adj3" fmla="val 133208"/>
              <a:gd name="adj4" fmla="val 15960"/>
              <a:gd name="adj5" fmla="val 298042"/>
              <a:gd name="adj6" fmla="val 1180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ยิงเลเซอร์</a:t>
            </a:r>
            <a:endParaRPr lang="th-TH" dirty="0"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7705725" y="2638425"/>
            <a:ext cx="2247900" cy="790575"/>
          </a:xfrm>
          <a:prstGeom prst="borderCallout2">
            <a:avLst>
              <a:gd name="adj1" fmla="val 18750"/>
              <a:gd name="adj2" fmla="val -8333"/>
              <a:gd name="adj3" fmla="val 1883"/>
              <a:gd name="adj4" fmla="val -56074"/>
              <a:gd name="adj5" fmla="val 47439"/>
              <a:gd name="adj6" fmla="val -10429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จบการนำเสนอ</a:t>
            </a:r>
            <a:endParaRPr lang="th-TH" dirty="0"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2831155" y="5410200"/>
            <a:ext cx="2388545" cy="790575"/>
          </a:xfrm>
          <a:prstGeom prst="borderCallout2">
            <a:avLst>
              <a:gd name="adj1" fmla="val -527"/>
              <a:gd name="adj2" fmla="val 46680"/>
              <a:gd name="adj3" fmla="val -74021"/>
              <a:gd name="adj4" fmla="val 82263"/>
              <a:gd name="adj5" fmla="val -254970"/>
              <a:gd name="adj6" fmla="val 9122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เริ่มนำเสนอ</a:t>
            </a:r>
            <a:endParaRPr lang="th-TH" dirty="0"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74073" y="5181600"/>
            <a:ext cx="241269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4800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ตัวช่วยในการนำเสนอ</a:t>
            </a:r>
            <a:endParaRPr lang="th-TH" sz="4800" dirty="0"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26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0" y="0"/>
            <a:ext cx="3048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เบื่อกัน</a:t>
            </a:r>
            <a:endParaRPr lang="th-TH" sz="9600" dirty="0" smtClean="0">
              <a:latin typeface="2005_iannnnnJPG" panose="02000000000000000000" pitchFamily="2" charset="0"/>
              <a:cs typeface="2005_iannnnnJPG" panose="02000000000000000000" pitchFamily="2" charset="0"/>
            </a:endParaRPr>
          </a:p>
          <a:p>
            <a:pPr algn="ctr"/>
            <a:r>
              <a:rPr lang="th-TH" sz="9600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หรือ</a:t>
            </a:r>
          </a:p>
          <a:p>
            <a:pPr algn="ctr"/>
            <a:r>
              <a:rPr lang="th-TH" sz="9600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ยัง</a:t>
            </a:r>
            <a:endParaRPr lang="en-US" sz="9600" dirty="0" smtClean="0">
              <a:latin typeface="2005_iannnnnJPG" panose="02000000000000000000" pitchFamily="2" charset="0"/>
              <a:cs typeface="2005_iannnnnJPG" panose="02000000000000000000" pitchFamily="2" charset="0"/>
            </a:endParaRPr>
          </a:p>
          <a:p>
            <a:pPr algn="ctr"/>
            <a:r>
              <a:rPr lang="en-US" sz="9600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????</a:t>
            </a:r>
            <a:endParaRPr lang="th-TH" sz="9600" dirty="0"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27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0"/>
            <a:ext cx="7086600" cy="68562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0"/>
            <a:ext cx="5248275" cy="68562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4400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ให้นศ.ทำสไลด์</a:t>
            </a:r>
            <a:r>
              <a:rPr lang="th-TH" sz="4400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แนะนำสถานที่ท่องเที่ยวที่ค่อนข้าง </a:t>
            </a:r>
            <a:r>
              <a:rPr lang="en-US" sz="4400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Unseen</a:t>
            </a:r>
            <a:r>
              <a:rPr lang="th-TH" sz="4400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 เพื่อเสนอขายทัวร์ให้กับลูกค้า</a:t>
            </a:r>
            <a:endParaRPr lang="th-TH" sz="4400" dirty="0" smtClean="0">
              <a:latin typeface="2005_iannnnnJPG" panose="02000000000000000000" pitchFamily="2" charset="0"/>
              <a:cs typeface="2005_iannnnnJPG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th-TH" sz="4400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จำนวน </a:t>
            </a:r>
            <a:r>
              <a:rPr lang="en-US" sz="4400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5-8 </a:t>
            </a:r>
            <a:r>
              <a:rPr lang="th-TH" sz="4400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สไลด์</a:t>
            </a:r>
          </a:p>
          <a:p>
            <a:pPr algn="ctr">
              <a:lnSpc>
                <a:spcPct val="150000"/>
              </a:lnSpc>
            </a:pPr>
            <a:r>
              <a:rPr lang="th-TH" sz="4400" dirty="0" smtClean="0">
                <a:latin typeface="2005_iannnnnJPG" panose="02000000000000000000" pitchFamily="2" charset="0"/>
                <a:cs typeface="2005_iannnnnJPG" panose="02000000000000000000" pitchFamily="2" charset="0"/>
              </a:rPr>
              <a:t>แล้วส่งในชื่ออีเมล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“</a:t>
            </a:r>
            <a:r>
              <a:rPr lang="th-TH" dirty="0">
                <a:solidFill>
                  <a:schemeClr val="accent5">
                    <a:lumMod val="60000"/>
                    <a:lumOff val="40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(</a:t>
            </a:r>
            <a:r>
              <a:rPr lang="th-TH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พท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260 Lab06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SectionX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) </a:t>
            </a:r>
            <a:r>
              <a:rPr lang="th-TH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รหัส นศ.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PPT”</a:t>
            </a:r>
            <a:endParaRPr lang="th-TH" dirty="0">
              <a:solidFill>
                <a:schemeClr val="accent5">
                  <a:lumMod val="60000"/>
                  <a:lumOff val="40000"/>
                </a:schemeClr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66" y="5462"/>
            <a:ext cx="11412234" cy="68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0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การสร้างตารางอย่างง่าย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1562100"/>
            <a:ext cx="9275762" cy="3777622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วิธีที่ </a:t>
            </a:r>
            <a:r>
              <a:rPr lang="en-US" sz="3600" dirty="0" smtClean="0"/>
              <a:t>1 : </a:t>
            </a:r>
            <a:r>
              <a:rPr lang="th-TH" sz="3600" dirty="0" smtClean="0"/>
              <a:t>สร้างจาก</a:t>
            </a:r>
            <a:r>
              <a:rPr lang="th-TH" sz="3600" dirty="0" err="1" smtClean="0"/>
              <a:t>แท็บ</a:t>
            </a:r>
            <a:r>
              <a:rPr lang="th-TH" sz="3600" dirty="0" smtClean="0"/>
              <a:t> “แทรก” </a:t>
            </a:r>
            <a:r>
              <a:rPr lang="en-US" sz="3600" dirty="0" smtClean="0"/>
              <a:t>(Insert) -&gt; </a:t>
            </a:r>
            <a:r>
              <a:rPr lang="th-TH" sz="3600" dirty="0" smtClean="0"/>
              <a:t>ตาราง </a:t>
            </a:r>
            <a:r>
              <a:rPr lang="en-US" sz="3600" dirty="0" smtClean="0"/>
              <a:t>(Table)</a:t>
            </a:r>
          </a:p>
          <a:p>
            <a:r>
              <a:rPr lang="th-TH" sz="3600" dirty="0" smtClean="0"/>
              <a:t>วิธีที่ </a:t>
            </a:r>
            <a:r>
              <a:rPr lang="en-US" sz="3600" dirty="0" smtClean="0"/>
              <a:t>2 : </a:t>
            </a:r>
            <a:r>
              <a:rPr lang="th-TH" sz="3600" dirty="0" smtClean="0"/>
              <a:t>สร้างจาก </a:t>
            </a:r>
            <a:r>
              <a:rPr lang="en-US" sz="3600" dirty="0" smtClean="0"/>
              <a:t>Place holder  </a:t>
            </a:r>
            <a:endParaRPr lang="th-TH" sz="3600" dirty="0"/>
          </a:p>
          <a:p>
            <a:endParaRPr lang="th-TH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4</a:t>
            </a:fld>
            <a:endParaRPr lang="th-TH" dirty="0"/>
          </a:p>
        </p:txBody>
      </p:sp>
      <p:pic>
        <p:nvPicPr>
          <p:cNvPr id="8" name="Picture 7" descr="Presentation2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9" t="34110" r="9063" b="10164"/>
          <a:stretch/>
        </p:blipFill>
        <p:spPr>
          <a:xfrm>
            <a:off x="2592925" y="2842989"/>
            <a:ext cx="7868413" cy="3772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3943503" y="4550459"/>
            <a:ext cx="500062" cy="500062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6257925" y="3729037"/>
            <a:ext cx="4203413" cy="254867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69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การปรับแต่งตาราง</a:t>
            </a:r>
            <a:endParaRPr lang="th-TH" dirty="0"/>
          </a:p>
        </p:txBody>
      </p:sp>
      <p:pic>
        <p:nvPicPr>
          <p:cNvPr id="5" name="Content Placeholder 4" descr="Presentation2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7905" b="11261"/>
          <a:stretch/>
        </p:blipFill>
        <p:spPr>
          <a:xfrm>
            <a:off x="1785937" y="1662112"/>
            <a:ext cx="9430077" cy="489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5</a:t>
            </a:fld>
            <a:endParaRPr lang="th-TH" dirty="0"/>
          </a:p>
        </p:txBody>
      </p:sp>
      <p:grpSp>
        <p:nvGrpSpPr>
          <p:cNvPr id="8" name="Group 7"/>
          <p:cNvGrpSpPr/>
          <p:nvPr/>
        </p:nvGrpSpPr>
        <p:grpSpPr>
          <a:xfrm>
            <a:off x="7684991" y="3171825"/>
            <a:ext cx="3416398" cy="3214688"/>
            <a:chOff x="7684991" y="3171825"/>
            <a:chExt cx="3416398" cy="3214688"/>
          </a:xfrm>
        </p:grpSpPr>
        <p:sp>
          <p:nvSpPr>
            <p:cNvPr id="6" name="Rectangle 5"/>
            <p:cNvSpPr/>
            <p:nvPr/>
          </p:nvSpPr>
          <p:spPr>
            <a:xfrm>
              <a:off x="7684991" y="4286250"/>
              <a:ext cx="3416398" cy="21002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8043862" y="3171825"/>
              <a:ext cx="2128837" cy="828675"/>
            </a:xfrm>
            <a:prstGeom prst="wedgeRoundRectCallout">
              <a:avLst>
                <a:gd name="adj1" fmla="val -20162"/>
                <a:gd name="adj2" fmla="val 86638"/>
                <a:gd name="adj3" fmla="val 1666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</a:rPr>
                <a:t>1) </a:t>
              </a:r>
              <a:r>
                <a:rPr lang="th-TH" sz="3200" dirty="0" smtClean="0">
                  <a:solidFill>
                    <a:schemeClr val="bg1"/>
                  </a:solidFill>
                </a:rPr>
                <a:t>เลือกตาราง</a:t>
              </a:r>
              <a:endParaRPr lang="th-TH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28435" y="395287"/>
            <a:ext cx="4030078" cy="1809639"/>
            <a:chOff x="9030381" y="3143584"/>
            <a:chExt cx="4030078" cy="1809639"/>
          </a:xfrm>
        </p:grpSpPr>
        <p:sp>
          <p:nvSpPr>
            <p:cNvPr id="10" name="Rectangle 9"/>
            <p:cNvSpPr/>
            <p:nvPr/>
          </p:nvSpPr>
          <p:spPr>
            <a:xfrm>
              <a:off x="9030381" y="4286250"/>
              <a:ext cx="1142318" cy="66697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9081388" y="3143584"/>
              <a:ext cx="3979071" cy="828675"/>
            </a:xfrm>
            <a:prstGeom prst="wedgeRoundRectCallout">
              <a:avLst>
                <a:gd name="adj1" fmla="val -20162"/>
                <a:gd name="adj2" fmla="val 86638"/>
                <a:gd name="adj3" fmla="val 1666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2</a:t>
              </a:r>
              <a:r>
                <a:rPr lang="en-US" sz="3200" dirty="0" smtClean="0">
                  <a:solidFill>
                    <a:schemeClr val="bg1"/>
                  </a:solidFill>
                </a:rPr>
                <a:t>) </a:t>
              </a:r>
              <a:r>
                <a:rPr lang="th-TH" sz="3200" dirty="0" smtClean="0">
                  <a:solidFill>
                    <a:schemeClr val="bg1"/>
                  </a:solidFill>
                </a:rPr>
                <a:t>ปรับแต่งตารางได้จาก</a:t>
              </a:r>
              <a:r>
                <a:rPr lang="en-US" sz="3200" dirty="0" smtClean="0">
                  <a:solidFill>
                    <a:schemeClr val="bg1"/>
                  </a:solidFill>
                </a:rPr>
                <a:t> 2 </a:t>
              </a:r>
              <a:r>
                <a:rPr lang="th-TH" sz="3200" dirty="0" err="1" smtClean="0">
                  <a:solidFill>
                    <a:schemeClr val="bg1"/>
                  </a:solidFill>
                </a:rPr>
                <a:t>แท็บ</a:t>
              </a:r>
              <a:r>
                <a:rPr lang="th-TH" sz="3200" dirty="0" smtClean="0">
                  <a:solidFill>
                    <a:schemeClr val="bg1"/>
                  </a:solidFill>
                </a:rPr>
                <a:t>นี้</a:t>
              </a:r>
              <a:endParaRPr lang="th-TH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9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04665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การสร้างกราฟ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57325"/>
            <a:ext cx="8915400" cy="4139572"/>
          </a:xfrm>
        </p:spPr>
        <p:txBody>
          <a:bodyPr>
            <a:normAutofit/>
          </a:bodyPr>
          <a:lstStyle/>
          <a:p>
            <a:r>
              <a:rPr lang="th-TH" sz="3600" dirty="0"/>
              <a:t>วิธีที่ </a:t>
            </a:r>
            <a:r>
              <a:rPr lang="en-US" sz="3600" dirty="0"/>
              <a:t>1 : </a:t>
            </a:r>
            <a:r>
              <a:rPr lang="th-TH" sz="3600" dirty="0"/>
              <a:t>สร้างจาก</a:t>
            </a:r>
            <a:r>
              <a:rPr lang="th-TH" sz="3600" dirty="0" err="1"/>
              <a:t>แท็บ</a:t>
            </a:r>
            <a:r>
              <a:rPr lang="th-TH" sz="3600" dirty="0"/>
              <a:t> “แทรก” </a:t>
            </a:r>
            <a:r>
              <a:rPr lang="en-US" sz="3600" dirty="0"/>
              <a:t>(Insert) -&gt; </a:t>
            </a:r>
            <a:r>
              <a:rPr lang="th-TH" sz="3600" dirty="0" smtClean="0"/>
              <a:t>กราฟ </a:t>
            </a:r>
            <a:r>
              <a:rPr lang="en-US" sz="3600" dirty="0" smtClean="0"/>
              <a:t>(Chart)</a:t>
            </a:r>
            <a:endParaRPr lang="en-US" sz="3600" dirty="0"/>
          </a:p>
          <a:p>
            <a:r>
              <a:rPr lang="th-TH" sz="3600" dirty="0"/>
              <a:t>วิธีที่ </a:t>
            </a:r>
            <a:r>
              <a:rPr lang="en-US" sz="3600" dirty="0"/>
              <a:t>2 : </a:t>
            </a:r>
            <a:r>
              <a:rPr lang="th-TH" sz="3600" dirty="0"/>
              <a:t>สร้างจาก </a:t>
            </a:r>
            <a:r>
              <a:rPr lang="en-US" sz="3600" dirty="0"/>
              <a:t>Place holder  </a:t>
            </a:r>
            <a:endParaRPr lang="th-TH" sz="3600" dirty="0"/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6</a:t>
            </a:fld>
            <a:endParaRPr lang="th-TH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60862" t="8360" r="997" b="31596"/>
          <a:stretch/>
        </p:blipFill>
        <p:spPr>
          <a:xfrm>
            <a:off x="3000374" y="2771775"/>
            <a:ext cx="6308377" cy="384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4414991" y="4879077"/>
            <a:ext cx="500062" cy="500062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/>
          <p:cNvGrpSpPr/>
          <p:nvPr/>
        </p:nvGrpSpPr>
        <p:grpSpPr>
          <a:xfrm>
            <a:off x="5283941" y="3028845"/>
            <a:ext cx="6189015" cy="2228955"/>
            <a:chOff x="5283941" y="3028845"/>
            <a:chExt cx="6189015" cy="2228955"/>
          </a:xfrm>
        </p:grpSpPr>
        <p:sp>
          <p:nvSpPr>
            <p:cNvPr id="8" name="Rectangle 7"/>
            <p:cNvSpPr/>
            <p:nvPr/>
          </p:nvSpPr>
          <p:spPr>
            <a:xfrm>
              <a:off x="5283941" y="3028845"/>
              <a:ext cx="888259" cy="22289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9344119" y="4143322"/>
              <a:ext cx="2128837" cy="1057275"/>
            </a:xfrm>
            <a:prstGeom prst="wedgeRoundRectCallout">
              <a:avLst>
                <a:gd name="adj1" fmla="val -210095"/>
                <a:gd name="adj2" fmla="val 22845"/>
                <a:gd name="adj3" fmla="val 1666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solidFill>
                    <a:schemeClr val="bg1"/>
                  </a:solidFill>
                  <a:latin typeface="2005_iannnnnJPG" panose="02000000000000000000" pitchFamily="2" charset="0"/>
                  <a:cs typeface="2005_iannnnnJPG" panose="02000000000000000000" pitchFamily="2" charset="0"/>
                </a:rPr>
                <a:t>เลือกชนิดกราฟ ที่ต้องการ</a:t>
              </a:r>
              <a:endParaRPr lang="th-TH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0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446088"/>
            <a:ext cx="4151311" cy="976312"/>
          </a:xfrm>
        </p:spPr>
        <p:txBody>
          <a:bodyPr>
            <a:normAutofit/>
          </a:bodyPr>
          <a:lstStyle/>
          <a:p>
            <a:r>
              <a:rPr lang="th-TH" sz="4000" b="1" dirty="0" smtClean="0"/>
              <a:t>การสร้างกราฟ</a:t>
            </a:r>
            <a:r>
              <a:rPr lang="en-US" sz="4000" b="1" dirty="0" smtClean="0"/>
              <a:t> (</a:t>
            </a:r>
            <a:r>
              <a:rPr lang="th-TH" sz="4000" b="1" dirty="0" smtClean="0"/>
              <a:t>ต่อ</a:t>
            </a:r>
            <a:r>
              <a:rPr lang="en-US" sz="4000" b="1" dirty="0" smtClean="0"/>
              <a:t>)</a:t>
            </a:r>
            <a:endParaRPr lang="th-TH" sz="40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770563" y="3268580"/>
            <a:ext cx="5181600" cy="2913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8775" y="1422400"/>
            <a:ext cx="9944100" cy="1058862"/>
          </a:xfrm>
        </p:spPr>
        <p:txBody>
          <a:bodyPr>
            <a:noAutofit/>
          </a:bodyPr>
          <a:lstStyle/>
          <a:p>
            <a:r>
              <a:rPr lang="th-TH" sz="3200" dirty="0" smtClean="0"/>
              <a:t>โปรแกรมจะเรียกหน้าต่าง </a:t>
            </a:r>
            <a:r>
              <a:rPr lang="en-US" sz="3200" dirty="0" smtClean="0"/>
              <a:t>Excel </a:t>
            </a:r>
            <a:r>
              <a:rPr lang="th-TH" sz="3200" dirty="0" smtClean="0"/>
              <a:t>ขึ้นมา เพื่อให้กรอกข้อมูลจะสร้างกราฟ</a:t>
            </a:r>
          </a:p>
          <a:p>
            <a:endParaRPr lang="th-TH" sz="28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th-TH" sz="2800" i="1" dirty="0" smtClean="0">
                <a:solidFill>
                  <a:schemeClr val="accent5">
                    <a:lumMod val="75000"/>
                  </a:schemeClr>
                </a:solidFill>
              </a:rPr>
              <a:t>จะสังเกตว่ามีเส้นกรอบสีน้ำเงินขึ้นมา เพื่อบอกว่าจะนำเซลล์ส่วนใดไปสร้างกราฟบ้าง แดรกเมาส์ให้ครอบคลุมเซลล์ที่ต้องการ</a:t>
            </a:r>
            <a:endParaRPr lang="th-TH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7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76595"/>
            <a:ext cx="3505199" cy="9763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z="4000" b="1" dirty="0"/>
              <a:t>การสร้างกราฟ (ต่อ)</a:t>
            </a:r>
          </a:p>
        </p:txBody>
      </p:sp>
      <p:pic>
        <p:nvPicPr>
          <p:cNvPr id="6" name="Content Placeholder 5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r="7407" b="7281"/>
          <a:stretch/>
        </p:blipFill>
        <p:spPr>
          <a:xfrm>
            <a:off x="2386012" y="2228850"/>
            <a:ext cx="8190938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4088" y="1242410"/>
            <a:ext cx="9372600" cy="630237"/>
          </a:xfrm>
        </p:spPr>
        <p:txBody>
          <a:bodyPr>
            <a:noAutofit/>
          </a:bodyPr>
          <a:lstStyle/>
          <a:p>
            <a:r>
              <a:rPr lang="th-TH" sz="3200" dirty="0" smtClean="0"/>
              <a:t>สามารถปรับแต่ง หรือแก้ไขกราฟได้ที่</a:t>
            </a:r>
            <a:r>
              <a:rPr lang="th-TH" sz="3200" dirty="0" err="1" smtClean="0"/>
              <a:t>แท็บ</a:t>
            </a:r>
            <a:r>
              <a:rPr lang="th-TH" sz="3200" dirty="0" smtClean="0"/>
              <a:t> </a:t>
            </a:r>
            <a:r>
              <a:rPr lang="en-US" sz="3200" dirty="0" smtClean="0"/>
              <a:t>Chart Tools </a:t>
            </a:r>
            <a:r>
              <a:rPr lang="th-TH" sz="3200" dirty="0" smtClean="0"/>
              <a:t>โดยต้องคลิกเลือกที่กราฟก่อน</a:t>
            </a:r>
            <a:endParaRPr lang="th-TH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8</a:t>
            </a:fld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6600978" y="2228850"/>
            <a:ext cx="1471460" cy="500062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71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9899"/>
            <a:ext cx="8911687" cy="1280890"/>
          </a:xfrm>
        </p:spPr>
        <p:txBody>
          <a:bodyPr/>
          <a:lstStyle/>
          <a:p>
            <a:r>
              <a:rPr lang="th-TH" dirty="0"/>
              <a:t>การสร้างแผนผังด้วย </a:t>
            </a:r>
            <a:r>
              <a:rPr lang="en-US" dirty="0" smtClean="0"/>
              <a:t>SmartArt</a:t>
            </a:r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283" t="19402" r="-1" b="35046"/>
          <a:stretch/>
        </p:blipFill>
        <p:spPr>
          <a:xfrm>
            <a:off x="2122514" y="2257426"/>
            <a:ext cx="8778849" cy="421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9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2592925" y="1152907"/>
            <a:ext cx="8794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วิธีที่ </a:t>
            </a:r>
            <a:r>
              <a:rPr lang="en-US" dirty="0"/>
              <a:t>1 : </a:t>
            </a:r>
            <a:r>
              <a:rPr lang="th-TH" dirty="0"/>
              <a:t>สร้างจาก</a:t>
            </a:r>
            <a:r>
              <a:rPr lang="th-TH" dirty="0" err="1"/>
              <a:t>แท็บ</a:t>
            </a:r>
            <a:r>
              <a:rPr lang="th-TH" dirty="0"/>
              <a:t> “แทรก” </a:t>
            </a:r>
            <a:r>
              <a:rPr lang="en-US" dirty="0"/>
              <a:t>(Insert) -&gt; </a:t>
            </a:r>
            <a:r>
              <a:rPr lang="en-US" dirty="0" smtClean="0"/>
              <a:t>SmartArt</a:t>
            </a:r>
            <a:endParaRPr lang="en-US" dirty="0"/>
          </a:p>
          <a:p>
            <a:r>
              <a:rPr lang="th-TH" dirty="0"/>
              <a:t>วิธีที่ </a:t>
            </a:r>
            <a:r>
              <a:rPr lang="en-US" dirty="0"/>
              <a:t>2 : </a:t>
            </a:r>
            <a:r>
              <a:rPr lang="th-TH" dirty="0"/>
              <a:t>สร้างจาก </a:t>
            </a:r>
            <a:r>
              <a:rPr lang="en-US" dirty="0"/>
              <a:t>Place holder  </a:t>
            </a:r>
            <a:endParaRPr lang="th-TH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14338" y="3491071"/>
            <a:ext cx="2246311" cy="1409542"/>
          </a:xfrm>
          <a:prstGeom prst="wedgeRoundRectCallout">
            <a:avLst>
              <a:gd name="adj1" fmla="val 114067"/>
              <a:gd name="adj2" fmla="val 1000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1)</a:t>
            </a:r>
            <a:r>
              <a:rPr lang="th-TH" sz="3200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เลือก </a:t>
            </a:r>
            <a:r>
              <a:rPr lang="en-US" sz="3200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SmartArt </a:t>
            </a:r>
            <a:r>
              <a:rPr lang="th-TH" sz="3200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จาก </a:t>
            </a:r>
            <a:r>
              <a:rPr lang="en-US" sz="3200" dirty="0" smtClean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Place Holder</a:t>
            </a:r>
            <a:endParaRPr lang="th-TH" sz="3200" dirty="0">
              <a:solidFill>
                <a:schemeClr val="bg1"/>
              </a:solidFill>
              <a:latin typeface="2005_iannnnnJPG" panose="02000000000000000000" pitchFamily="2" charset="0"/>
              <a:cs typeface="2005_iannnnnJPG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14786" y="4005420"/>
            <a:ext cx="542925" cy="500062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ular Callout 12"/>
          <p:cNvSpPr/>
          <p:nvPr/>
        </p:nvSpPr>
        <p:spPr>
          <a:xfrm>
            <a:off x="8713789" y="1629960"/>
            <a:ext cx="2246311" cy="1409542"/>
          </a:xfrm>
          <a:prstGeom prst="wedgeRoundRectCallout">
            <a:avLst>
              <a:gd name="adj1" fmla="val -176605"/>
              <a:gd name="adj2" fmla="val 11440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2)</a:t>
            </a:r>
            <a:r>
              <a:rPr lang="th-TH" sz="3200" dirty="0">
                <a:solidFill>
                  <a:schemeClr val="bg1"/>
                </a:solidFill>
                <a:latin typeface="2005_iannnnnJPG" panose="02000000000000000000" pitchFamily="2" charset="0"/>
                <a:cs typeface="2005_iannnnnJPG" panose="02000000000000000000" pitchFamily="2" charset="0"/>
              </a:rPr>
              <a:t>เลือกแผนผังที่ต้องการ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57711" y="2753651"/>
            <a:ext cx="1354137" cy="293277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01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1_Wisp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oonjot-iann">
      <a:majorFont>
        <a:latin typeface="BoonJot"/>
        <a:ea typeface=""/>
        <a:cs typeface="BoonJot"/>
      </a:majorFont>
      <a:minorFont>
        <a:latin typeface="2005_iannnnnJPG"/>
        <a:ea typeface=""/>
        <a:cs typeface="2005_iannnnnJPG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</TotalTime>
  <Words>737</Words>
  <Application>Microsoft Office PowerPoint</Application>
  <PresentationFormat>Widescreen</PresentationFormat>
  <Paragraphs>130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2005_iannnnnJPG</vt:lpstr>
      <vt:lpstr>Arial</vt:lpstr>
      <vt:lpstr>Calibri</vt:lpstr>
      <vt:lpstr>Cordia New</vt:lpstr>
      <vt:lpstr>Wingdings 3</vt:lpstr>
      <vt:lpstr>1_Wisp</vt:lpstr>
      <vt:lpstr>Microsoft PowerPoint 2013  Part 2</vt:lpstr>
      <vt:lpstr>Outline</vt:lpstr>
      <vt:lpstr>PowerPoint Presentation</vt:lpstr>
      <vt:lpstr>การสร้างตารางอย่างง่าย</vt:lpstr>
      <vt:lpstr>การปรับแต่งตาราง</vt:lpstr>
      <vt:lpstr>การสร้างกราฟ</vt:lpstr>
      <vt:lpstr>การสร้างกราฟ (ต่อ)</vt:lpstr>
      <vt:lpstr>การสร้างกราฟ (ต่อ)</vt:lpstr>
      <vt:lpstr>การสร้างแผนผังด้วย SmartArt</vt:lpstr>
      <vt:lpstr>การสร้างแผนผังด้วย SmartArt (ต่อ) : การปรับแต่ง</vt:lpstr>
      <vt:lpstr>การใส่เสียงและวีดีโอลงในสไลด์ : เสียง (Audio)</vt:lpstr>
      <vt:lpstr>การเพิ่มเสียงจากคอมพิวเตอร์ลงในสไลด์</vt:lpstr>
      <vt:lpstr>การแทรกวีดีโอลงในสไลด์</vt:lpstr>
      <vt:lpstr>การแทรกวีดีโอออนไลน์</vt:lpstr>
      <vt:lpstr>การปรับแต่งวีดีโอที่ถูกแทรก วีดีโอออนไลน์จะตัดแต่งไม่ได้ แต่วีดีโอจากในเครื่องสามารถทำได้</vt:lpstr>
      <vt:lpstr>ลูกเล่นในการนำเสนอ</vt:lpstr>
      <vt:lpstr>ลูกเล่นในการนำเสนอ : การทำ Animation</vt:lpstr>
      <vt:lpstr>ลูกเล่นในการนำเสนอ : การทำ Animation (ต่อ)</vt:lpstr>
      <vt:lpstr>ลูกเล่นในการนำเสนอ : การทำ Transition</vt:lpstr>
      <vt:lpstr>ลูกเล่นในการนำเสนอ : การทำ Transition (ต่อ)</vt:lpstr>
      <vt:lpstr>เตรียมความพร้อมก่อนนำเสนอ :  พิมพ์เอกสารประกอบคำบรรยาย</vt:lpstr>
      <vt:lpstr>เตรียมความพร้อมก่อนนำเสนอ :  พิมพ์เอกสารประกอบคำบรรยาย (ต่อ)</vt:lpstr>
      <vt:lpstr>เตรียมความพร้อมก่อนนำเสนอ :  พิมพ์เอกสารประกอบคำบรรยาย (ต่อ)</vt:lpstr>
      <vt:lpstr>การนำเสนอเบื้องต้น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05 :  Microsoft PowerPoint 2013      Part 1 พท 260 เทคโนโลยีสารสนเทศและการสื่อสารทางการท่องเที่ยว</dc:title>
  <dc:creator>Apipong Pingyod</dc:creator>
  <cp:lastModifiedBy>Apipong Pingyod</cp:lastModifiedBy>
  <cp:revision>160</cp:revision>
  <dcterms:created xsi:type="dcterms:W3CDTF">2015-03-09T06:59:27Z</dcterms:created>
  <dcterms:modified xsi:type="dcterms:W3CDTF">2017-03-26T14:28:00Z</dcterms:modified>
</cp:coreProperties>
</file>