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9" r:id="rId10"/>
    <p:sldId id="270" r:id="rId11"/>
    <p:sldId id="280" r:id="rId12"/>
    <p:sldId id="271" r:id="rId13"/>
    <p:sldId id="272" r:id="rId14"/>
    <p:sldId id="273" r:id="rId15"/>
    <p:sldId id="274" r:id="rId16"/>
    <p:sldId id="279" r:id="rId17"/>
    <p:sldId id="282" r:id="rId18"/>
    <p:sldId id="283" r:id="rId19"/>
    <p:sldId id="284" r:id="rId20"/>
    <p:sldId id="285" r:id="rId21"/>
    <p:sldId id="286" r:id="rId22"/>
    <p:sldId id="275" r:id="rId23"/>
    <p:sldId id="276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6D8E3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0-47F1-9DE2-C354C469AF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0-47F1-9DE2-C354C469AF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00000"/>
                  </a:schemeClr>
                </a:gs>
                <a:gs pos="100000">
                  <a:schemeClr val="accent3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0-47F1-9DE2-C354C469A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255268352"/>
        <c:axId val="-1255266720"/>
      </c:barChart>
      <c:catAx>
        <c:axId val="-125526835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5266720"/>
        <c:crosses val="autoZero"/>
        <c:auto val="1"/>
        <c:lblAlgn val="ctr"/>
        <c:lblOffset val="100"/>
        <c:noMultiLvlLbl val="0"/>
      </c:catAx>
      <c:valAx>
        <c:axId val="-12552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52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0594-50E9-4D92-BDD9-40BAFE6E9FEF}" type="datetimeFigureOut">
              <a:rPr lang="th-TH" smtClean="0"/>
              <a:t>31/01/62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F9E7F-915F-433C-BA8B-F4874169B1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01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F9E7F-915F-433C-BA8B-F4874169B1C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26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70F6219-115D-47F3-ACD3-91D493B5C5DF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38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31/01/62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7000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6FB3-D51F-4910-8E31-A4C36D986CD0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20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BF32-9998-4A2A-A45E-0E22682C8B3C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53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9997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0105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E8FD-D8BE-4FE1-8E4B-47A2AEF4D5D2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0100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76BB-8E56-40E6-948C-AAAC35D3AABA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6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B3AD-C1F9-4371-83BB-512B268A3381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67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8F58-1E51-4510-90A1-8CF8B032CE6C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0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CB2E-5900-48CA-9E1A-673F7C5AFC15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1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B509-8725-40F5-98F1-1659F559E702}" type="datetime1">
              <a:rPr lang="th-TH" smtClean="0"/>
              <a:t>31/01/62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7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0964-9C21-44E4-88C5-57BA24B90964}" type="datetime1">
              <a:rPr lang="th-TH" smtClean="0"/>
              <a:t>31/01/62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3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C4F-197A-4663-BBF3-FEAE099881B3}" type="datetime1">
              <a:rPr lang="th-TH" smtClean="0"/>
              <a:t>31/01/62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5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65DA-7405-4B10-A97C-178922FB9248}" type="datetime1">
              <a:rPr lang="th-TH" smtClean="0"/>
              <a:t>31/01/62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136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E977-2B96-46C9-B0BB-44BCFE97C795}" type="datetime1">
              <a:rPr lang="th-TH" smtClean="0"/>
              <a:t>31/01/62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53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A4B0-6D8A-4666-9A48-309D4EAB126D}" type="datetime1">
              <a:rPr lang="th-TH" smtClean="0"/>
              <a:t>31/01/62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0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45E8FD-D8BE-4FE1-8E4B-47A2AEF4D5D2}" type="datetime1">
              <a:rPr lang="th-TH" smtClean="0"/>
              <a:t>31/01/62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A725F3-BA7B-4F3B-BB50-6289DC8BE2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857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1229360"/>
            <a:ext cx="9486900" cy="3548021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66FF66"/>
                </a:solidFill>
              </a:rPr>
              <a:t>Lab </a:t>
            </a:r>
            <a:r>
              <a:rPr lang="en-US" sz="5400" b="1" smtClean="0">
                <a:solidFill>
                  <a:srgbClr val="66FF66"/>
                </a:solidFill>
              </a:rPr>
              <a:t>0</a:t>
            </a:r>
            <a:r>
              <a:rPr lang="en-US" sz="5400" b="1" dirty="0">
                <a:solidFill>
                  <a:srgbClr val="66FF66"/>
                </a:solidFill>
              </a:rPr>
              <a:t>6</a:t>
            </a:r>
            <a:r>
              <a:rPr lang="en-US" sz="5400" b="1" smtClean="0">
                <a:solidFill>
                  <a:srgbClr val="66FF66"/>
                </a:solidFill>
              </a:rPr>
              <a:t> </a:t>
            </a:r>
            <a:r>
              <a:rPr lang="en-US" sz="5400" b="1" dirty="0">
                <a:solidFill>
                  <a:srgbClr val="66FF66"/>
                </a:solidFill>
              </a:rPr>
              <a:t>: Microsoft Excel </a:t>
            </a:r>
            <a:r>
              <a:rPr lang="en-US" sz="5400" b="1" dirty="0" smtClean="0">
                <a:solidFill>
                  <a:srgbClr val="66FF66"/>
                </a:solidFill>
              </a:rPr>
              <a:t>(Part2)</a:t>
            </a:r>
            <a:r>
              <a:rPr lang="en-US" sz="4400" dirty="0">
                <a:solidFill>
                  <a:srgbClr val="66FF66"/>
                </a:solidFill>
              </a:rPr>
              <a:t/>
            </a:r>
            <a:br>
              <a:rPr lang="en-US" sz="4400" dirty="0">
                <a:solidFill>
                  <a:srgbClr val="66FF66"/>
                </a:solidFill>
              </a:rPr>
            </a:br>
            <a:r>
              <a:rPr lang="th-TH" sz="4400" dirty="0" smtClean="0">
                <a:solidFill>
                  <a:srgbClr val="66FF66"/>
                </a:solidFill>
              </a:rPr>
              <a:t>ทท</a:t>
            </a:r>
            <a:r>
              <a:rPr lang="en-US" sz="4400" dirty="0" smtClean="0">
                <a:solidFill>
                  <a:srgbClr val="66FF66"/>
                </a:solidFill>
              </a:rPr>
              <a:t>101</a:t>
            </a:r>
            <a:r>
              <a:rPr lang="en-US" sz="4400" dirty="0" smtClean="0">
                <a:solidFill>
                  <a:srgbClr val="66FF66"/>
                </a:solidFill>
              </a:rPr>
              <a:t> </a:t>
            </a:r>
            <a:r>
              <a:rPr lang="th-TH" sz="4400" i="1" dirty="0">
                <a:solidFill>
                  <a:srgbClr val="66FF66"/>
                </a:solidFill>
              </a:rPr>
              <a:t>เทคโนโลยีสารสนเทศ</a:t>
            </a:r>
            <a:r>
              <a:rPr lang="th-TH" sz="4400" i="1" dirty="0" smtClean="0">
                <a:solidFill>
                  <a:srgbClr val="66FF66"/>
                </a:solidFill>
              </a:rPr>
              <a:t>และ</a:t>
            </a:r>
            <a:r>
              <a:rPr lang="th-TH" sz="4400" i="1" dirty="0" smtClean="0">
                <a:solidFill>
                  <a:srgbClr val="66FF66"/>
                </a:solidFill>
              </a:rPr>
              <a:t>นวัตกรรม</a:t>
            </a:r>
            <a:r>
              <a:rPr lang="th-TH" sz="4400" i="1" dirty="0" smtClean="0">
                <a:solidFill>
                  <a:srgbClr val="66FF66"/>
                </a:solidFill>
              </a:rPr>
              <a:t>การ</a:t>
            </a:r>
            <a:r>
              <a:rPr lang="th-TH" sz="4400" i="1" dirty="0">
                <a:solidFill>
                  <a:srgbClr val="66FF66"/>
                </a:solidFill>
              </a:rPr>
              <a:t>สื่อสารทางการท่องเที่ยว</a:t>
            </a:r>
            <a:endParaRPr lang="th-TH" sz="4400" dirty="0">
              <a:solidFill>
                <a:srgbClr val="66FF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90159"/>
            <a:ext cx="8915399" cy="1467803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chemeClr val="tx1">
                    <a:lumMod val="95000"/>
                  </a:schemeClr>
                </a:solidFill>
              </a:rPr>
              <a:t>อาจารย์อภิพงศ์  </a:t>
            </a:r>
            <a:r>
              <a:rPr lang="th-TH" sz="2800" dirty="0" err="1">
                <a:solidFill>
                  <a:schemeClr val="tx1">
                    <a:lumMod val="95000"/>
                  </a:schemeClr>
                </a:solidFill>
              </a:rPr>
              <a:t>ปิง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</a:rPr>
              <a:t>ยศ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apipong.ping@gmail.com</a:t>
            </a:r>
            <a:endParaRPr lang="th-TH" sz="2800" dirty="0">
              <a:solidFill>
                <a:schemeClr val="tx1">
                  <a:lumMod val="95000"/>
                </a:schemeClr>
              </a:solidFill>
            </a:endParaRPr>
          </a:p>
          <a:p>
            <a:endParaRPr lang="th-TH" sz="2400" dirty="0"/>
          </a:p>
        </p:txBody>
      </p:sp>
      <p:pic>
        <p:nvPicPr>
          <p:cNvPr id="4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8" y="175894"/>
            <a:ext cx="1933675" cy="18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SUMPRODUCT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97" t="27050" r="33589" b="54929"/>
          <a:stretch/>
        </p:blipFill>
        <p:spPr>
          <a:xfrm>
            <a:off x="875885" y="1912618"/>
            <a:ext cx="8674722" cy="337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10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065520" y="4549648"/>
            <a:ext cx="2987040" cy="39827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3544834" y="5632767"/>
            <a:ext cx="6005773" cy="853440"/>
          </a:xfrm>
          <a:prstGeom prst="borderCallout1">
            <a:avLst>
              <a:gd name="adj1" fmla="val -3392"/>
              <a:gd name="adj2" fmla="val 58582"/>
              <a:gd name="adj3" fmla="val -85358"/>
              <a:gd name="adj4" fmla="val 798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= SUMPRODUCT(B2:B5,C2:C5)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893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1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แนะนำฟังก์ชัน </a:t>
            </a:r>
            <a:r>
              <a:rPr lang="en-US" sz="4400" b="1" dirty="0"/>
              <a:t>: </a:t>
            </a:r>
            <a:r>
              <a:rPr lang="en-US" sz="4400" b="1" dirty="0" smtClean="0">
                <a:solidFill>
                  <a:srgbClr val="FFFF00"/>
                </a:solidFill>
              </a:rPr>
              <a:t>COUNTIF</a:t>
            </a:r>
            <a:endParaRPr lang="th-TH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1" y="1905000"/>
            <a:ext cx="11187748" cy="40062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ใช้นับเฉพาะข้อมูลที่ตรงตามเงื่อนไข เช่น ให้นับเฉพาะข้อมูลที่เท่ากับ </a:t>
            </a:r>
            <a:r>
              <a:rPr lang="en-US" sz="4000" dirty="0" smtClean="0"/>
              <a:t>1 </a:t>
            </a:r>
            <a:r>
              <a:rPr lang="th-TH" sz="4000" dirty="0" smtClean="0"/>
              <a:t>หรือนับเฉพาะข้อมูลที่มีค่ามากกว่าหรือเท่ากับ </a:t>
            </a:r>
            <a:r>
              <a:rPr lang="en-US" sz="4000" dirty="0" smtClean="0"/>
              <a:t>50 </a:t>
            </a:r>
            <a:r>
              <a:rPr lang="th-TH" sz="4000" dirty="0" smtClean="0"/>
              <a:t>เป็นต้น</a:t>
            </a:r>
          </a:p>
          <a:p>
            <a:pPr lvl="1"/>
            <a:r>
              <a:rPr lang="en-US" sz="2800" dirty="0" smtClean="0"/>
              <a:t>= COUNTIF(</a:t>
            </a:r>
            <a:r>
              <a:rPr lang="th-TH" sz="2800" dirty="0" smtClean="0"/>
              <a:t>ขอบเขตข้อมูล,เงื่อนไข</a:t>
            </a:r>
            <a:r>
              <a:rPr lang="en-US" sz="2800" dirty="0" smtClean="0"/>
              <a:t>)</a:t>
            </a:r>
          </a:p>
          <a:p>
            <a:pPr lvl="1"/>
            <a:r>
              <a:rPr lang="th-TH" sz="2800" dirty="0" smtClean="0"/>
              <a:t>เช่น </a:t>
            </a:r>
            <a:r>
              <a:rPr lang="en-US" sz="2800" dirty="0" smtClean="0"/>
              <a:t>COUNTIF(A1:A10, “1”) </a:t>
            </a:r>
            <a:r>
              <a:rPr lang="th-TH" sz="2800" dirty="0" smtClean="0"/>
              <a:t>หรือ </a:t>
            </a:r>
            <a:r>
              <a:rPr lang="en-US" sz="2800" dirty="0" smtClean="0"/>
              <a:t>COUNTIF(B1:B10</a:t>
            </a:r>
            <a:r>
              <a:rPr lang="en-US" sz="2800" dirty="0"/>
              <a:t>, </a:t>
            </a:r>
            <a:r>
              <a:rPr lang="en-US" sz="2800" dirty="0" smtClean="0"/>
              <a:t>“&gt;=50”) 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9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ตัวอย่างการใช้ฟังก์ชัน </a:t>
            </a:r>
            <a:r>
              <a:rPr lang="en-US" sz="4400" b="1" dirty="0" smtClean="0"/>
              <a:t>COUNTIF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24" y="1948498"/>
            <a:ext cx="9287980" cy="450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13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978967" y="3404765"/>
            <a:ext cx="2144713" cy="3645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5630545" y="1775778"/>
            <a:ext cx="3686175" cy="853440"/>
          </a:xfrm>
          <a:prstGeom prst="borderCallout1">
            <a:avLst>
              <a:gd name="adj1" fmla="val 100885"/>
              <a:gd name="adj2" fmla="val 98377"/>
              <a:gd name="adj3" fmla="val 187149"/>
              <a:gd name="adj4" fmla="val 92597"/>
            </a:avLst>
          </a:prstGeom>
          <a:noFill/>
          <a:ln w="7620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</a:rPr>
              <a:t>การสร้างกราฟ </a:t>
            </a:r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</a:rPr>
              <a:t>Chart)</a:t>
            </a:r>
            <a:endParaRPr lang="th-TH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เอกสารที่เกี่ยวข้องกับตัวเลขและข้อมูล มักต้องมีกราฟมาเกี่ยวข้องเสมอ </a:t>
            </a:r>
            <a:endParaRPr lang="en-US" sz="3600" dirty="0" smtClean="0"/>
          </a:p>
          <a:p>
            <a:r>
              <a:rPr lang="th-TH" sz="3600" dirty="0" smtClean="0"/>
              <a:t>เพราะกราฟเป็นสัญลักษณ์ภาพ ที่ช่วยให้สามารถวิเคราะห์หรือเปรียบเทียบข้อมูลได้ง่ายกว่าตัวเลข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14</a:t>
            </a:fld>
            <a:endParaRPr lang="th-TH"/>
          </a:p>
        </p:txBody>
      </p:sp>
      <p:pic>
        <p:nvPicPr>
          <p:cNvPr id="3074" name="Picture 2" descr="Image result for ch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 bwMode="auto">
          <a:xfrm>
            <a:off x="8290560" y="-1"/>
            <a:ext cx="3901440" cy="27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1" y="71214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องค์ประกอบของกราฟ</a:t>
            </a:r>
            <a:endParaRPr lang="th-TH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91317"/>
              </p:ext>
            </p:extLst>
          </p:nvPr>
        </p:nvGraphicFramePr>
        <p:xfrm>
          <a:off x="1502883" y="2133599"/>
          <a:ext cx="10271442" cy="43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15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886450" y="2261807"/>
            <a:ext cx="2050541" cy="32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7292341" y="970344"/>
            <a:ext cx="2366009" cy="853440"/>
          </a:xfrm>
          <a:prstGeom prst="borderCallout1">
            <a:avLst>
              <a:gd name="adj1" fmla="val 102076"/>
              <a:gd name="adj2" fmla="val 49095"/>
              <a:gd name="adj3" fmla="val 152364"/>
              <a:gd name="adj4" fmla="val 1031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ชื่อกราฟ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8774" y="3284094"/>
            <a:ext cx="408301" cy="125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1" name="Line Callout 1 10"/>
          <p:cNvSpPr/>
          <p:nvPr/>
        </p:nvSpPr>
        <p:spPr>
          <a:xfrm>
            <a:off x="441083" y="1673467"/>
            <a:ext cx="2063773" cy="819873"/>
          </a:xfrm>
          <a:prstGeom prst="borderCallout1">
            <a:avLst>
              <a:gd name="adj1" fmla="val 102076"/>
              <a:gd name="adj2" fmla="val 49095"/>
              <a:gd name="adj3" fmla="val 195930"/>
              <a:gd name="adj4" fmla="val 65002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ชื่อแกน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7714" y="2591116"/>
            <a:ext cx="285751" cy="27430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3" name="Line Callout 1 12"/>
          <p:cNvSpPr/>
          <p:nvPr/>
        </p:nvSpPr>
        <p:spPr>
          <a:xfrm>
            <a:off x="260332" y="5565713"/>
            <a:ext cx="2063773" cy="1120837"/>
          </a:xfrm>
          <a:prstGeom prst="borderCallout1">
            <a:avLst>
              <a:gd name="adj1" fmla="val -2483"/>
              <a:gd name="adj2" fmla="val 46326"/>
              <a:gd name="adj3" fmla="val -48396"/>
              <a:gd name="adj4" fmla="val 80233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แกนตั้ง </a:t>
            </a:r>
            <a:r>
              <a:rPr lang="en-US" sz="2400" dirty="0" smtClean="0">
                <a:solidFill>
                  <a:schemeClr val="tx1"/>
                </a:solidFill>
              </a:rPr>
              <a:t>(Vertical Axis)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0005" y="5011998"/>
            <a:ext cx="8764606" cy="4055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Line Callout 1 14"/>
          <p:cNvSpPr/>
          <p:nvPr/>
        </p:nvSpPr>
        <p:spPr>
          <a:xfrm>
            <a:off x="9929812" y="5829300"/>
            <a:ext cx="2063773" cy="922277"/>
          </a:xfrm>
          <a:prstGeom prst="borderCallout1">
            <a:avLst>
              <a:gd name="adj1" fmla="val -2483"/>
              <a:gd name="adj2" fmla="val 46326"/>
              <a:gd name="adj3" fmla="val -46982"/>
              <a:gd name="adj4" fmla="val 15926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แกนนอน </a:t>
            </a:r>
            <a:r>
              <a:rPr lang="en-US" sz="2000" dirty="0" smtClean="0">
                <a:solidFill>
                  <a:schemeClr val="tx1"/>
                </a:solidFill>
              </a:rPr>
              <a:t>(Horizontal Axis)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5680" y="5980939"/>
            <a:ext cx="3911599" cy="4423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Line Callout 1 17"/>
          <p:cNvSpPr/>
          <p:nvPr/>
        </p:nvSpPr>
        <p:spPr>
          <a:xfrm>
            <a:off x="2562657" y="5839884"/>
            <a:ext cx="1646496" cy="817031"/>
          </a:xfrm>
          <a:prstGeom prst="borderCallout1">
            <a:avLst>
              <a:gd name="adj1" fmla="val 51727"/>
              <a:gd name="adj2" fmla="val 99259"/>
              <a:gd name="adj3" fmla="val 41309"/>
              <a:gd name="adj4" fmla="val 13943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คำอธิบายกราฟ </a:t>
            </a:r>
            <a:r>
              <a:rPr lang="en-US" dirty="0" smtClean="0">
                <a:solidFill>
                  <a:schemeClr val="tx1"/>
                </a:solidFill>
              </a:rPr>
              <a:t>(Legend)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4104" y="2803716"/>
            <a:ext cx="9180507" cy="21670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Line Callout 1 19"/>
          <p:cNvSpPr/>
          <p:nvPr/>
        </p:nvSpPr>
        <p:spPr>
          <a:xfrm>
            <a:off x="9929812" y="1484470"/>
            <a:ext cx="2063773" cy="922277"/>
          </a:xfrm>
          <a:prstGeom prst="borderCallout1">
            <a:avLst>
              <a:gd name="adj1" fmla="val 99761"/>
              <a:gd name="adj2" fmla="val 52557"/>
              <a:gd name="adj3" fmla="val 142565"/>
              <a:gd name="adj4" fmla="val -492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พื้นที่ลงกราฟ</a:t>
            </a:r>
            <a:r>
              <a:rPr lang="en-US" sz="2000" dirty="0" smtClean="0">
                <a:solidFill>
                  <a:schemeClr val="tx1"/>
                </a:solidFill>
              </a:rPr>
              <a:t>                (Plot Area)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ประเภทของกราฟที่ใช้งานบ่อย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16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71369"/>
              </p:ext>
            </p:extLst>
          </p:nvPr>
        </p:nvGraphicFramePr>
        <p:xfrm>
          <a:off x="0" y="1141796"/>
          <a:ext cx="12191999" cy="571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63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ประเภทกราฟ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การใช้งาน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กราฟแท่ง </a:t>
                      </a:r>
                      <a:r>
                        <a:rPr lang="en-US" sz="2800" dirty="0" smtClean="0"/>
                        <a:t>(Column) 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แสดงแท่งกราฟในแนวตั้ง ใช้ในการเทียบข้อมูลแต่ละตัวแปร แกนตั้งแสดงค่าข้อมูล แกนนอนแสดงชุดข้อมูล</a:t>
                      </a:r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กราฟแท่งแนวนอน </a:t>
                      </a:r>
                      <a:r>
                        <a:rPr lang="en-US" sz="2800" dirty="0" smtClean="0"/>
                        <a:t>(Bar)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ใช้เปรียบเทียบข้อมูลแต่ละตัวแปร แกนจะตรงข้ามกับกราฟแท่งแนวตั้ง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7708"/>
                  </a:ext>
                </a:extLst>
              </a:tr>
              <a:tr h="66737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กราฟเส้น </a:t>
                      </a:r>
                      <a:r>
                        <a:rPr lang="en-US" sz="2800" dirty="0" smtClean="0"/>
                        <a:t>(Line)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แสดงแนวโน้มการเปลี่ยนแปลงของข้อมูล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71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พายกราฟ </a:t>
                      </a:r>
                      <a:r>
                        <a:rPr lang="en-US" sz="2800" dirty="0" smtClean="0"/>
                        <a:t>(Pie)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เป็นกราฟวงกลม</a:t>
                      </a:r>
                      <a:r>
                        <a:rPr lang="th-TH" sz="2800" baseline="0" dirty="0" smtClean="0"/>
                        <a:t> แสดงข้อมูลเปรียบเทียบกับผลรวมทั้งหมด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278"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กราฟ </a:t>
                      </a:r>
                      <a:r>
                        <a:rPr lang="en-US" sz="2800" dirty="0" smtClean="0"/>
                        <a:t>Scatter </a:t>
                      </a:r>
                      <a:r>
                        <a:rPr lang="th-TH" sz="2800" dirty="0" smtClean="0"/>
                        <a:t>หรือ </a:t>
                      </a:r>
                      <a:r>
                        <a:rPr lang="en-US" sz="2800" dirty="0" smtClean="0"/>
                        <a:t>XY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ใช้แสดงความสัมพันธ์ระหว่างเลขจำนวนหลายๆชุดข้อมูล</a:t>
                      </a:r>
                      <a:r>
                        <a:rPr lang="th-TH" sz="2800" baseline="0" dirty="0" smtClean="0"/>
                        <a:t> ปกติจะใช้ทางคณิตศาสตร์ วิทยาศาสตร์ และวิศวกรรมศาสตร์</a:t>
                      </a:r>
                      <a:endParaRPr lang="th-TH" sz="2800" dirty="0"/>
                    </a:p>
                  </a:txBody>
                  <a:tcPr marL="114784" marR="114784" marT="57392" marB="573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17</a:t>
            </a:fld>
            <a:endParaRPr lang="th-TH"/>
          </a:p>
        </p:txBody>
      </p:sp>
      <p:pic>
        <p:nvPicPr>
          <p:cNvPr id="1026" name="Picture 2" descr="Image result for column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14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COLUMN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9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18</a:t>
            </a:fld>
            <a:endParaRPr lang="th-TH"/>
          </a:p>
        </p:txBody>
      </p:sp>
      <p:pic>
        <p:nvPicPr>
          <p:cNvPr id="2050" name="Picture 2" descr="Image result for 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7361" y="0"/>
            <a:ext cx="15646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BAR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60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19</a:t>
            </a:fld>
            <a:endParaRPr lang="th-TH"/>
          </a:p>
        </p:txBody>
      </p:sp>
      <p:pic>
        <p:nvPicPr>
          <p:cNvPr id="3074" name="Picture 2" descr="Image result for lin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30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3"/>
            <a:ext cx="12172949" cy="1456267"/>
          </a:xfrm>
          <a:solidFill>
            <a:srgbClr val="6D8E37">
              <a:alpha val="65098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564" y="1803400"/>
            <a:ext cx="6821819" cy="5054600"/>
          </a:xfrm>
          <a:solidFill>
            <a:srgbClr val="A6A6A6">
              <a:alpha val="80000"/>
            </a:srgb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สูตรและการคำนวณใน </a:t>
            </a:r>
            <a:r>
              <a:rPr lang="en-US" sz="4000" dirty="0" smtClean="0"/>
              <a:t>Excel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ฟังก์ชันพื้นฐานใน </a:t>
            </a:r>
            <a:r>
              <a:rPr lang="en-US" sz="4000" dirty="0" smtClean="0"/>
              <a:t>Excel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h-TH" sz="4000" dirty="0" smtClean="0"/>
              <a:t>การสร้างกราฟ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3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20</a:t>
            </a:fld>
            <a:endParaRPr lang="th-TH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3360" cy="68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PIE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22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21</a:t>
            </a:fld>
            <a:endParaRPr lang="th-TH"/>
          </a:p>
        </p:txBody>
      </p:sp>
      <p:pic>
        <p:nvPicPr>
          <p:cNvPr id="5122" name="Picture 2" descr="Image result for scatte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17227" y="0"/>
            <a:ext cx="13747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dirty="0" smtClean="0"/>
              <a:t>SCATTER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36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606326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การสร้างกราฟ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671638"/>
            <a:ext cx="10234612" cy="423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แดรกเมาส์ครอบพื้นที่ตารางที่ต้องการสร้างกราฟ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คลิก</a:t>
            </a:r>
            <a:r>
              <a:rPr lang="th-TH" sz="3600" dirty="0" err="1" smtClean="0"/>
              <a:t>แท็บ</a:t>
            </a:r>
            <a:r>
              <a:rPr lang="th-TH" sz="3600" dirty="0" smtClean="0"/>
              <a:t> </a:t>
            </a:r>
            <a:r>
              <a:rPr lang="en-US" sz="3600" dirty="0" smtClean="0"/>
              <a:t>Insert </a:t>
            </a:r>
            <a:endParaRPr lang="th-TH" sz="36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เลือกประเภทของกราฟ หรืออาจเลือก กราฟที่แนะนำ (</a:t>
            </a:r>
            <a:r>
              <a:rPr lang="en-US" sz="3600" dirty="0" smtClean="0"/>
              <a:t>Recommended Chart</a:t>
            </a:r>
            <a:r>
              <a:rPr lang="th-TH" sz="3600" dirty="0" smtClean="0"/>
              <a:t>)</a:t>
            </a:r>
            <a:r>
              <a:rPr lang="en-US" sz="3600" dirty="0" smtClean="0"/>
              <a:t> </a:t>
            </a:r>
            <a:r>
              <a:rPr lang="th-TH" sz="3600" dirty="0" smtClean="0"/>
              <a:t>ก็ได้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-&gt;</a:t>
            </a:r>
            <a:r>
              <a:rPr lang="en-US" sz="3600" dirty="0" smtClean="0"/>
              <a:t> </a:t>
            </a:r>
            <a:r>
              <a:rPr lang="th-TH" sz="3600" dirty="0" smtClean="0"/>
              <a:t> กราฟที่เลือกจะถูกสร้างขึ้นมา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32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73" y="75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ตัวอย่างกราฟ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5" r="46008" b="28656"/>
          <a:stretch/>
        </p:blipFill>
        <p:spPr>
          <a:xfrm>
            <a:off x="1499454" y="980186"/>
            <a:ext cx="8238181" cy="580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1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การปรับแต่งกราฟ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2133600"/>
            <a:ext cx="10539412" cy="4222230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สามารถปรับแต่งได้ทุกส่วนของกราฟที่</a:t>
            </a:r>
            <a:r>
              <a:rPr lang="th-TH" sz="4000" dirty="0" err="1" smtClean="0"/>
              <a:t>แท็บ</a:t>
            </a:r>
            <a:r>
              <a:rPr lang="th-TH" sz="4000" dirty="0" smtClean="0"/>
              <a:t> </a:t>
            </a:r>
            <a:r>
              <a:rPr lang="en-US" sz="4000" dirty="0" smtClean="0"/>
              <a:t>Design </a:t>
            </a:r>
            <a:r>
              <a:rPr lang="th-TH" sz="4000" dirty="0" smtClean="0"/>
              <a:t>และ </a:t>
            </a:r>
            <a:r>
              <a:rPr lang="en-US" sz="4000" dirty="0" smtClean="0"/>
              <a:t>Format</a:t>
            </a:r>
          </a:p>
          <a:p>
            <a:r>
              <a:rPr lang="th-TH" sz="4000" dirty="0" smtClean="0"/>
              <a:t>ปกติจะปรับแต่ง เพิ่ม</a:t>
            </a:r>
            <a:r>
              <a:rPr lang="en-US" sz="4000" dirty="0" smtClean="0"/>
              <a:t>-</a:t>
            </a:r>
            <a:r>
              <a:rPr lang="th-TH" sz="4000" dirty="0" smtClean="0"/>
              <a:t>ลด ส่วนประกอบของกราฟที่แท็บ </a:t>
            </a:r>
            <a:r>
              <a:rPr lang="en-US" sz="4000" dirty="0" smtClean="0"/>
              <a:t>Design</a:t>
            </a:r>
            <a:r>
              <a:rPr lang="th-TH" sz="4000" dirty="0" smtClean="0"/>
              <a:t> ที่เมนู </a:t>
            </a:r>
            <a:r>
              <a:rPr lang="en-US" sz="4000" dirty="0" smtClean="0"/>
              <a:t>Add Chart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2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bmit your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0"/>
            <a:ext cx="9083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0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300" b="1" dirty="0"/>
              <a:t>สูตรและการคำนวณใน </a:t>
            </a:r>
            <a:r>
              <a:rPr lang="en-US" sz="5300" b="1" dirty="0"/>
              <a:t>Excel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43456"/>
            <a:ext cx="8915400" cy="37776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ทบทวนการป้อนสูตร</a:t>
            </a:r>
          </a:p>
          <a:p>
            <a:pPr marL="0" indent="0">
              <a:buNone/>
            </a:pP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3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62" t="24023" r="37685" b="60341"/>
          <a:stretch/>
        </p:blipFill>
        <p:spPr>
          <a:xfrm>
            <a:off x="685801" y="1515618"/>
            <a:ext cx="11487522" cy="494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8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8519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ลำดับการคำนวณ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101" y="185198"/>
            <a:ext cx="2748899" cy="32202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Excel </a:t>
            </a:r>
            <a:r>
              <a:rPr lang="th-TH" sz="2800" dirty="0"/>
              <a:t>จ</a:t>
            </a:r>
            <a:r>
              <a:rPr lang="th-TH" sz="2800" dirty="0" smtClean="0"/>
              <a:t>ะคำนวณสมการในวงเล็บก่อน แล้วไล่ลำดับความสำคัญของเครื่องหมายดังนี้</a:t>
            </a:r>
            <a:endParaRPr lang="th-TH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4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35905"/>
              </p:ext>
            </p:extLst>
          </p:nvPr>
        </p:nvGraphicFramePr>
        <p:xfrm>
          <a:off x="1" y="1280160"/>
          <a:ext cx="944310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ลำดับที่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ตัวดำเนินการ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คำอธิบาย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:</a:t>
                      </a:r>
                      <a:r>
                        <a:rPr lang="en-US" sz="2400" baseline="0" dirty="0" smtClean="0"/>
                        <a:t> (Colon)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(Single Space)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, (Comma)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ตัวดำเนินการอ้างอิง </a:t>
                      </a:r>
                      <a:r>
                        <a:rPr lang="en-US" sz="2400" dirty="0" smtClean="0"/>
                        <a:t>(Reference </a:t>
                      </a:r>
                      <a:r>
                        <a:rPr lang="en-US" sz="2400" dirty="0" err="1" smtClean="0"/>
                        <a:t>Opeators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r>
                        <a:rPr lang="th-TH" sz="2400" dirty="0" smtClean="0"/>
                        <a:t>เช่น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B5:B15    SUM(B5:B15,D5:D15)  </a:t>
                      </a:r>
                      <a:r>
                        <a:rPr lang="th-TH" sz="2400" baseline="0" dirty="0" smtClean="0"/>
                        <a:t>                     หรือ </a:t>
                      </a:r>
                      <a:r>
                        <a:rPr lang="en-US" sz="2400" baseline="0" dirty="0" smtClean="0"/>
                        <a:t>B7:D7 C6:C8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ค่าติดลบ</a:t>
                      </a:r>
                      <a:r>
                        <a:rPr lang="th-TH" sz="2400" baseline="0" dirty="0" smtClean="0"/>
                        <a:t> เช่น </a:t>
                      </a:r>
                      <a:r>
                        <a:rPr lang="en-US" sz="2400" baseline="0" dirty="0" smtClean="0"/>
                        <a:t>-1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เปอร์เซ็นต์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^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ยกกำลัง เช่น </a:t>
                      </a:r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เขียนเป็น </a:t>
                      </a:r>
                      <a:r>
                        <a:rPr lang="en-US" sz="2400" baseline="0" dirty="0" smtClean="0"/>
                        <a:t>2^2</a:t>
                      </a:r>
                      <a:endParaRPr lang="th-TH" sz="2400" baseline="30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 </a:t>
                      </a:r>
                      <a:r>
                        <a:rPr lang="th-TH" sz="2400" dirty="0" smtClean="0"/>
                        <a:t>และ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/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การคูณและการหาร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th-TH" sz="2400" baseline="0" dirty="0" smtClean="0"/>
                        <a:t>และ </a:t>
                      </a:r>
                      <a:r>
                        <a:rPr lang="en-US" sz="2400" baseline="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การบวกและการลบ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การเชื่อมข้อความ</a:t>
                      </a:r>
                      <a:r>
                        <a:rPr lang="th-TH" sz="2400" baseline="0" dirty="0" smtClean="0"/>
                        <a:t> เช่น “</a:t>
                      </a:r>
                      <a:r>
                        <a:rPr lang="en-US" sz="2400" baseline="0" dirty="0" smtClean="0"/>
                        <a:t>ANT” </a:t>
                      </a:r>
                      <a:r>
                        <a:rPr lang="en-US" sz="2400" b="1" baseline="0" dirty="0" smtClean="0"/>
                        <a:t>&amp; “</a:t>
                      </a:r>
                      <a:r>
                        <a:rPr lang="en-US" sz="2400" baseline="0" dirty="0" smtClean="0"/>
                        <a:t>BEE” </a:t>
                      </a:r>
                      <a:r>
                        <a:rPr lang="th-TH" sz="2400" baseline="0" dirty="0" smtClean="0"/>
                        <a:t>เป็น </a:t>
                      </a:r>
                      <a:r>
                        <a:rPr lang="en-US" sz="2400" baseline="0" dirty="0" smtClean="0"/>
                        <a:t>“ANTBEE”</a:t>
                      </a:r>
                      <a:endParaRPr lang="th-TH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r>
                        <a:rPr lang="en-US" sz="2400" baseline="0" dirty="0" smtClean="0"/>
                        <a:t> &lt; &gt; &gt;= &lt;= &lt;&gt;</a:t>
                      </a:r>
                      <a:endParaRPr lang="th-TH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การเปรียบเทียบ</a:t>
                      </a:r>
                      <a:r>
                        <a:rPr lang="th-TH" sz="2400" baseline="0" dirty="0" smtClean="0"/>
                        <a:t> ให้ผลเป็น </a:t>
                      </a:r>
                      <a:r>
                        <a:rPr lang="en-US" sz="2400" baseline="0" dirty="0" smtClean="0"/>
                        <a:t>true </a:t>
                      </a:r>
                      <a:r>
                        <a:rPr lang="th-TH" sz="2400" baseline="0" dirty="0" smtClean="0"/>
                        <a:t>หรือ </a:t>
                      </a:r>
                      <a:r>
                        <a:rPr lang="en-US" sz="2400" baseline="0" dirty="0" smtClean="0"/>
                        <a:t>false</a:t>
                      </a:r>
                    </a:p>
                    <a:p>
                      <a:r>
                        <a:rPr lang="en-US" sz="2400" i="1" baseline="0" dirty="0" smtClean="0"/>
                        <a:t>&lt;&gt;</a:t>
                      </a:r>
                      <a:r>
                        <a:rPr lang="th-TH" sz="2400" i="1" baseline="0" dirty="0" smtClean="0"/>
                        <a:t> คือ ไม่เท่ากับ</a:t>
                      </a:r>
                      <a:endParaRPr lang="th-TH" sz="2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43100" y="3594385"/>
            <a:ext cx="2748899" cy="1952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i="1" dirty="0" smtClean="0"/>
              <a:t>ตัวดำเนินการระดับเดียวกันจะคำนวณจากซ้ายไปขวา</a:t>
            </a:r>
            <a:endParaRPr lang="th-TH" sz="2800" i="1" dirty="0"/>
          </a:p>
        </p:txBody>
      </p:sp>
    </p:spTree>
    <p:extLst>
      <p:ext uri="{BB962C8B-B14F-4D97-AF65-F5344CB8AC3E}">
        <p14:creationId xmlns:p14="http://schemas.microsoft.com/office/powerpoint/2010/main" val="2143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1" y="172720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ตัวอย่างการคำนวณสมการ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6608"/>
            <a:ext cx="11582399" cy="4486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(10 * 15 - 12) </a:t>
            </a:r>
            <a:r>
              <a:rPr lang="en-US" sz="3200" dirty="0" smtClean="0"/>
              <a:t>/ 2 + 3 ^ 2		</a:t>
            </a:r>
            <a:r>
              <a:rPr lang="th-TH" sz="3200" dirty="0" smtClean="0"/>
              <a:t>คำนวณในวงเล็บก่อน</a:t>
            </a:r>
          </a:p>
          <a:p>
            <a:pPr marL="0" indent="0">
              <a:buNone/>
            </a:pPr>
            <a:r>
              <a:rPr lang="en-US" sz="3200" dirty="0"/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10 * 15 </a:t>
            </a:r>
            <a:r>
              <a:rPr lang="en-US" sz="3200" dirty="0" smtClean="0"/>
              <a:t>- 12) / 2 + 3 ^ 2		</a:t>
            </a:r>
            <a:r>
              <a:rPr lang="th-TH" sz="3200" dirty="0" smtClean="0"/>
              <a:t>ในวงเล็บมีคูณกับลบ คำนวณคูณก่อน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(150 - 12) / </a:t>
            </a:r>
            <a:r>
              <a:rPr lang="en-US" sz="3200" dirty="0" smtClean="0"/>
              <a:t>2 + 3 ^ 2			</a:t>
            </a:r>
            <a:r>
              <a:rPr lang="th-TH" sz="3200" dirty="0" smtClean="0"/>
              <a:t>คำนวณเครื่องหมายลบภายในวงเล็บ</a:t>
            </a:r>
          </a:p>
          <a:p>
            <a:pPr marL="0" indent="0">
              <a:buNone/>
            </a:pPr>
            <a:r>
              <a:rPr lang="en-US" sz="3200" dirty="0" smtClean="0"/>
              <a:t>138 / 2 + </a:t>
            </a:r>
            <a:r>
              <a:rPr lang="en-US" sz="3200" dirty="0" smtClean="0">
                <a:solidFill>
                  <a:srgbClr val="FFFF00"/>
                </a:solidFill>
              </a:rPr>
              <a:t>3 ^ 2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/>
              <a:t>		</a:t>
            </a:r>
            <a:r>
              <a:rPr lang="th-TH" sz="3200" dirty="0" smtClean="0"/>
              <a:t>		คำนวณเครื่องหมายยกกำลังก่อนหารและบวก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138 / 2 </a:t>
            </a:r>
            <a:r>
              <a:rPr lang="en-US" sz="3200" dirty="0" smtClean="0"/>
              <a:t>+ 9				</a:t>
            </a:r>
            <a:r>
              <a:rPr lang="th-TH" sz="3200" dirty="0" smtClean="0"/>
              <a:t>		คำนวณเครื่องหมายหารก่อนบวก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69 + 9</a:t>
            </a:r>
            <a:r>
              <a:rPr lang="en-US" sz="3200" dirty="0" smtClean="0"/>
              <a:t>					</a:t>
            </a:r>
            <a:r>
              <a:rPr lang="th-TH" sz="3200" dirty="0" smtClean="0"/>
              <a:t>			คำนวณเครื่องหมายบวก</a:t>
            </a:r>
          </a:p>
          <a:p>
            <a:r>
              <a:rPr lang="en-US" sz="3200" b="1" dirty="0" smtClean="0"/>
              <a:t>78	</a:t>
            </a:r>
            <a:r>
              <a:rPr lang="en-US" sz="3200" dirty="0" smtClean="0"/>
              <a:t>					</a:t>
            </a:r>
            <a:r>
              <a:rPr lang="th-TH" sz="3200" dirty="0" smtClean="0"/>
              <a:t>			ผลลัพธ์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ฟังก์ชันพื้นฐานใน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7564119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ฟังก์ชันต่างจากสูตรตรงที่การใช้ฟังก์ชันนั้นผู้ใช้ไม่จำเป็นต้องสร้างสูตรเอง </a:t>
            </a:r>
          </a:p>
          <a:p>
            <a:r>
              <a:rPr lang="en-US" sz="3600" dirty="0" smtClean="0"/>
              <a:t>Excel </a:t>
            </a:r>
            <a:r>
              <a:rPr lang="th-TH" sz="3600" dirty="0" smtClean="0"/>
              <a:t>ได้เตรียมสูตรสำเร็จรูปเอาไว้ให้ใช้แล้ว เรียกว่า </a:t>
            </a:r>
            <a:r>
              <a:rPr lang="th-TH" sz="3600" b="1" dirty="0" smtClean="0">
                <a:solidFill>
                  <a:srgbClr val="FFFF00"/>
                </a:solidFill>
              </a:rPr>
              <a:t>“ฟังก์ชัน” </a:t>
            </a:r>
            <a:r>
              <a:rPr lang="th-TH" sz="3600" dirty="0" smtClean="0"/>
              <a:t>เช่น การหาผลรวม การนับจำนวนข้อมูล เป็นต้น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6</a:t>
            </a:fld>
            <a:endParaRPr lang="th-TH"/>
          </a:p>
        </p:txBody>
      </p:sp>
      <p:pic>
        <p:nvPicPr>
          <p:cNvPr id="2050" name="Picture 2" descr="Image result for function symbo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0" y="1230783"/>
            <a:ext cx="3997315" cy="39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045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การใช้ฟังก์ชันพื้นฐานด้วย </a:t>
            </a:r>
            <a:r>
              <a:rPr lang="en-US" sz="4400" b="1" dirty="0" smtClean="0"/>
              <a:t>AutoSum</a:t>
            </a:r>
            <a:r>
              <a:rPr lang="th-TH" sz="4400" b="1" dirty="0" smtClean="0"/>
              <a:t> 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045" y="1402080"/>
            <a:ext cx="9352280" cy="2355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AutoSum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สามารถใช้ฟังก์ชันพื้นฐานได้ดังนี้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Sum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(หาผลรวม)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, Average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(หาค่าเฉลี่ย),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Count Numbers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(นับจำนวนข้อมูล),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Min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(หาค่าต่ำสุด)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 Max (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หาค่าสูงสุด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และสามารถค้นหาฟังก์ชันทั้งหมดใน 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excel 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ได้ด้วย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7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111" t="43359" r="34326" b="33203"/>
          <a:stretch/>
        </p:blipFill>
        <p:spPr>
          <a:xfrm>
            <a:off x="3096768" y="3114010"/>
            <a:ext cx="6647612" cy="34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08832" y="4986528"/>
            <a:ext cx="5827776" cy="140207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20960" y="3596353"/>
            <a:ext cx="1901029" cy="27922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i="1" dirty="0" smtClean="0"/>
              <a:t>เลือกฟังก์ชันก่อน จากนั้นค่อยเลือกเซลล์ที่ต้องการคำนวณ</a:t>
            </a:r>
            <a:endParaRPr lang="th-TH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6071616" y="3916191"/>
            <a:ext cx="950976" cy="24724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059168" y="3916191"/>
            <a:ext cx="1316736" cy="24724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8412480" y="3916191"/>
            <a:ext cx="1024128" cy="2472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แนะนำฟังก์ชันใน </a:t>
            </a:r>
            <a:r>
              <a:rPr lang="en-US" sz="4400" b="1" dirty="0" smtClean="0"/>
              <a:t>Excel</a:t>
            </a:r>
            <a:endParaRPr lang="th-TH" sz="4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8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406" t="11979" r="29027" b="63080"/>
          <a:stretch/>
        </p:blipFill>
        <p:spPr>
          <a:xfrm>
            <a:off x="870545" y="1645920"/>
            <a:ext cx="10380277" cy="443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4037"/>
            <a:ext cx="10131425" cy="1456267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แนะนำฟังก์ชัน </a:t>
            </a:r>
            <a:r>
              <a:rPr lang="en-US" sz="4000" b="1" dirty="0" smtClean="0"/>
              <a:t>: </a:t>
            </a:r>
            <a:r>
              <a:rPr lang="en-US" sz="4000" b="1" dirty="0" smtClean="0">
                <a:solidFill>
                  <a:srgbClr val="FFFF00"/>
                </a:solidFill>
              </a:rPr>
              <a:t>SUMPRODUCT</a:t>
            </a:r>
            <a:endParaRPr lang="th-TH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0304"/>
            <a:ext cx="10818811" cy="4240918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เป็นฟังก์ชันสำหรับหาผลรวมของตัวเลขตั้งแต่ </a:t>
            </a:r>
            <a:r>
              <a:rPr lang="en-US" sz="3200" dirty="0" smtClean="0"/>
              <a:t>2 </a:t>
            </a:r>
            <a:r>
              <a:rPr lang="th-TH" sz="3200" dirty="0" smtClean="0"/>
              <a:t>ชุดขึ้นไปมาคูณกัน</a:t>
            </a:r>
          </a:p>
          <a:p>
            <a:r>
              <a:rPr lang="en-US" sz="3200" dirty="0" smtClean="0"/>
              <a:t>=SUMPRODUCT(Array 1, Array 2, Array3,…)</a:t>
            </a:r>
          </a:p>
          <a:p>
            <a:r>
              <a:rPr lang="th-TH" sz="3200" dirty="0" smtClean="0"/>
              <a:t>เช่น </a:t>
            </a:r>
            <a:r>
              <a:rPr lang="en-US" sz="3200" dirty="0"/>
              <a:t>=</a:t>
            </a:r>
            <a:r>
              <a:rPr lang="en-US" sz="3200" dirty="0" smtClean="0"/>
              <a:t>SUMPRODUCT(A1:A5, B1:B5, C1:C5)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Array 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</a:rPr>
              <a:t>คือชุดของข้อมูลที่มีตั้งแต่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2 </a:t>
            </a:r>
            <a:r>
              <a:rPr lang="th-TH" sz="2800" dirty="0" smtClean="0">
                <a:solidFill>
                  <a:schemeClr val="tx1">
                    <a:lumMod val="95000"/>
                  </a:schemeClr>
                </a:solidFill>
              </a:rPr>
              <a:t>ชุดขึ้นไป โดยข้อมูลแต่ละชุดจะต้องมีจำนวนแถวและคอลัมน์เท่ากัน</a:t>
            </a:r>
            <a:endParaRPr lang="th-TH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25F3-BA7B-4F3B-BB50-6289DC8BE2A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7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838</TotalTime>
  <Words>705</Words>
  <Application>Microsoft Office PowerPoint</Application>
  <PresentationFormat>Widescreen</PresentationFormat>
  <Paragraphs>133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BoonJot</vt:lpstr>
      <vt:lpstr>Calibri</vt:lpstr>
      <vt:lpstr>Cloud</vt:lpstr>
      <vt:lpstr>Cordia New</vt:lpstr>
      <vt:lpstr>Wingdings 3</vt:lpstr>
      <vt:lpstr>Celestial</vt:lpstr>
      <vt:lpstr>Lab 06 : Microsoft Excel (Part2) ทท101 เทคโนโลยีสารสนเทศและนวัตกรรมการสื่อสารทางการท่องเที่ยว</vt:lpstr>
      <vt:lpstr>Outline</vt:lpstr>
      <vt:lpstr>สูตรและการคำนวณใน Excel </vt:lpstr>
      <vt:lpstr>ลำดับการคำนวณ</vt:lpstr>
      <vt:lpstr>ตัวอย่างการคำนวณสมการ</vt:lpstr>
      <vt:lpstr>ฟังก์ชันพื้นฐานใน Excel</vt:lpstr>
      <vt:lpstr>การใช้ฟังก์ชันพื้นฐานด้วย AutoSum </vt:lpstr>
      <vt:lpstr>แนะนำฟังก์ชันใน Excel</vt:lpstr>
      <vt:lpstr>แนะนำฟังก์ชัน : SUMPRODUCT</vt:lpstr>
      <vt:lpstr>ตัวอย่างการใช้ฟังก์ชัน SUMPRODUCT</vt:lpstr>
      <vt:lpstr>PowerPoint Presentation</vt:lpstr>
      <vt:lpstr>แนะนำฟังก์ชัน : COUNTIF</vt:lpstr>
      <vt:lpstr>ตัวอย่างการใช้ฟังก์ชัน COUNTIF</vt:lpstr>
      <vt:lpstr>การสร้างกราฟ (Chart)</vt:lpstr>
      <vt:lpstr>องค์ประกอบของกราฟ</vt:lpstr>
      <vt:lpstr>ประเภทของกราฟที่ใช้งานบ่อย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การสร้างกราฟ</vt:lpstr>
      <vt:lpstr>ตัวอย่างกราฟ</vt:lpstr>
      <vt:lpstr>การปรับแต่งกราฟ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92</cp:revision>
  <dcterms:created xsi:type="dcterms:W3CDTF">2015-02-23T02:04:28Z</dcterms:created>
  <dcterms:modified xsi:type="dcterms:W3CDTF">2019-01-31T05:09:45Z</dcterms:modified>
</cp:coreProperties>
</file>