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601967632"/>
        <c:axId val="-601966000"/>
      </c:barChart>
      <c:catAx>
        <c:axId val="-60196763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601966000"/>
        <c:crosses val="autoZero"/>
        <c:auto val="1"/>
        <c:lblAlgn val="ctr"/>
        <c:lblOffset val="100"/>
        <c:noMultiLvlLbl val="0"/>
      </c:catAx>
      <c:valAx>
        <c:axId val="-60196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-6019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0594-50E9-4D92-BDD9-40BAFE6E9FEF}" type="datetimeFigureOut">
              <a:rPr lang="th-TH" smtClean="0"/>
              <a:t>31/08/58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9E7F-915F-433C-BA8B-F4874169B1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0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9E7F-915F-433C-BA8B-F4874169B1C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2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6219-115D-47F3-ACD3-91D493B5C5DF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4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6FB3-D51F-4910-8E31-A4C36D986CD0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9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F32-9998-4A2A-A45E-0E22682C8B3C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42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1A01-F503-498C-A9A0-8AF8CDD89043}" type="datetime1">
              <a:rPr lang="th-TH" smtClean="0"/>
              <a:t>31/08/58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84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D3BC-A8B6-4601-9474-A20F921C1483}" type="datetime1">
              <a:rPr lang="th-TH" smtClean="0"/>
              <a:t>31/08/58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49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06F0-4742-45AC-B374-B7F73B38801B}" type="datetime1">
              <a:rPr lang="th-TH" smtClean="0"/>
              <a:t>31/08/58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714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76BB-8E56-40E6-948C-AAAC35D3AABA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233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B3AD-C1F9-4371-83BB-512B268A3381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699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8F58-1E51-4510-90A1-8CF8B032CE6C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9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CB2E-5900-48CA-9E1A-673F7C5AFC15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1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B509-8725-40F5-98F1-1659F559E702}" type="datetime1">
              <a:rPr lang="th-TH" smtClean="0"/>
              <a:t>31/08/58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5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0964-9C21-44E4-88C5-57BA24B90964}" type="datetime1">
              <a:rPr lang="th-TH" smtClean="0"/>
              <a:t>31/08/58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87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C4F-197A-4663-BBF3-FEAE099881B3}" type="datetime1">
              <a:rPr lang="th-TH" smtClean="0"/>
              <a:t>31/08/58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17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65DA-7405-4B10-A97C-178922FB9248}" type="datetime1">
              <a:rPr lang="th-TH" smtClean="0"/>
              <a:t>31/08/58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757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E977-2B96-46C9-B0BB-44BCFE97C795}" type="datetime1">
              <a:rPr lang="th-TH" smtClean="0"/>
              <a:t>31/08/58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4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4B0-6D8A-4666-9A48-309D4EAB126D}" type="datetime1">
              <a:rPr lang="th-TH" smtClean="0"/>
              <a:t>31/08/58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37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8FD-D8BE-4FE1-8E4B-47A2AEF4D5D2}" type="datetime1">
              <a:rPr lang="th-TH" smtClean="0"/>
              <a:t>31/08/58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21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2514600"/>
            <a:ext cx="9486900" cy="2262781"/>
          </a:xfrm>
        </p:spPr>
        <p:txBody>
          <a:bodyPr>
            <a:noAutofit/>
          </a:bodyPr>
          <a:lstStyle/>
          <a:p>
            <a:r>
              <a:rPr lang="en-US" sz="6600" b="1" dirty="0"/>
              <a:t>Lab </a:t>
            </a:r>
            <a:r>
              <a:rPr lang="en-US" sz="6600" b="1" dirty="0" smtClean="0"/>
              <a:t>02 </a:t>
            </a:r>
            <a:r>
              <a:rPr lang="en-US" sz="6600" b="1" dirty="0"/>
              <a:t>: Microsoft Excel 2013 (</a:t>
            </a:r>
            <a:r>
              <a:rPr lang="en-US" sz="6600" b="1" dirty="0" smtClean="0"/>
              <a:t>Part2)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th-TH" sz="4400" dirty="0" err="1"/>
              <a:t>ทพ</a:t>
            </a:r>
            <a:r>
              <a:rPr lang="th-TH" sz="4400" dirty="0"/>
              <a:t>491  เทคโนโลยีสารสนเทศทางการเกษตร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780584"/>
          </a:xfrm>
        </p:spPr>
        <p:txBody>
          <a:bodyPr>
            <a:norm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400" dirty="0"/>
          </a:p>
        </p:txBody>
      </p:sp>
      <p:pic>
        <p:nvPicPr>
          <p:cNvPr id="4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00" y="257174"/>
            <a:ext cx="1933675" cy="18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การใช้ฟังก์ชันพื้นฐานด้วย </a:t>
            </a:r>
            <a:r>
              <a:rPr lang="en-US" sz="4400" b="1" dirty="0" smtClean="0"/>
              <a:t>AutoSum</a:t>
            </a:r>
            <a:r>
              <a:rPr lang="th-TH" sz="4400" b="1" dirty="0" smtClean="0"/>
              <a:t> 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152907"/>
            <a:ext cx="8915400" cy="1961103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ในเมนู </a:t>
            </a:r>
            <a:r>
              <a:rPr lang="en-US" sz="2800" dirty="0" smtClean="0"/>
              <a:t>AutoSum </a:t>
            </a:r>
            <a:r>
              <a:rPr lang="th-TH" sz="2800" dirty="0" smtClean="0"/>
              <a:t>สามารถใช้ฟังก์ชันพื้นฐานได้ดังนี้ </a:t>
            </a:r>
            <a:r>
              <a:rPr lang="en-US" sz="2800" dirty="0" smtClean="0"/>
              <a:t>Sum </a:t>
            </a:r>
            <a:r>
              <a:rPr lang="th-TH" sz="2800" dirty="0" smtClean="0"/>
              <a:t>(หาผลรวม)</a:t>
            </a:r>
            <a:r>
              <a:rPr lang="en-US" sz="2800" dirty="0" smtClean="0"/>
              <a:t>, Average </a:t>
            </a:r>
            <a:r>
              <a:rPr lang="th-TH" sz="2800" dirty="0" smtClean="0"/>
              <a:t>(หาค่าเฉลี่ย), </a:t>
            </a:r>
            <a:r>
              <a:rPr lang="en-US" sz="2800" dirty="0" smtClean="0"/>
              <a:t>Count Numbers </a:t>
            </a:r>
            <a:r>
              <a:rPr lang="th-TH" sz="2800" dirty="0" smtClean="0"/>
              <a:t>(นับจำนวนข้อมูล), </a:t>
            </a:r>
            <a:r>
              <a:rPr lang="en-US" sz="2800" dirty="0" smtClean="0"/>
              <a:t>Min </a:t>
            </a:r>
            <a:r>
              <a:rPr lang="th-TH" sz="2800" dirty="0" smtClean="0"/>
              <a:t>(หาค่าต่ำสุด)</a:t>
            </a:r>
            <a:r>
              <a:rPr lang="en-US" sz="2800" dirty="0"/>
              <a:t>,</a:t>
            </a:r>
            <a:r>
              <a:rPr lang="en-US" sz="2800" dirty="0" smtClean="0"/>
              <a:t> Max (</a:t>
            </a:r>
            <a:r>
              <a:rPr lang="th-TH" sz="2800" dirty="0" smtClean="0"/>
              <a:t>หาค่าสูงสุด</a:t>
            </a:r>
            <a:r>
              <a:rPr lang="en-US" sz="2800" dirty="0" smtClean="0"/>
              <a:t>) </a:t>
            </a:r>
            <a:r>
              <a:rPr lang="th-TH" sz="2800" dirty="0" smtClean="0"/>
              <a:t>และสามารถค้นหาฟังก์ชันทั้งหมดใน </a:t>
            </a:r>
            <a:r>
              <a:rPr lang="en-US" sz="2800" dirty="0" smtClean="0"/>
              <a:t>excel </a:t>
            </a:r>
            <a:r>
              <a:rPr lang="th-TH" sz="2800" dirty="0" smtClean="0"/>
              <a:t>ได้ด้วย</a:t>
            </a:r>
          </a:p>
          <a:p>
            <a:r>
              <a:rPr lang="th-TH" sz="2800" dirty="0" smtClean="0"/>
              <a:t>ทดลองใช้ฟังก์ชันใน </a:t>
            </a:r>
            <a:r>
              <a:rPr lang="en-US" sz="2800" dirty="0" smtClean="0"/>
              <a:t>AutoSum </a:t>
            </a:r>
            <a:r>
              <a:rPr lang="th-TH" sz="2800" dirty="0" smtClean="0"/>
              <a:t>คำนวณตามรูป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10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111" t="43359" r="34326" b="33203"/>
          <a:stretch/>
        </p:blipFill>
        <p:spPr>
          <a:xfrm>
            <a:off x="3096768" y="3114010"/>
            <a:ext cx="6647612" cy="34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08832" y="4986528"/>
            <a:ext cx="5827776" cy="140207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19360" y="2521426"/>
            <a:ext cx="1645920" cy="24651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Hint: </a:t>
            </a:r>
            <a:r>
              <a:rPr lang="th-TH" sz="2800" i="1" dirty="0" smtClean="0"/>
              <a:t>เลือกฟังก์ชันก่อน จากนั้นค่อยเลือกเซลล์ที่ต้องการคำนวณ</a:t>
            </a:r>
            <a:endParaRPr lang="th-TH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6071616" y="3916191"/>
            <a:ext cx="950976" cy="24724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059168" y="3916191"/>
            <a:ext cx="1316736" cy="24724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8412480" y="3916191"/>
            <a:ext cx="1024128" cy="2472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แนะนำฟังก์ชันใน </a:t>
            </a:r>
            <a:r>
              <a:rPr lang="en-US" sz="4400" b="1" dirty="0" smtClean="0"/>
              <a:t>Excel</a:t>
            </a:r>
            <a:endParaRPr lang="th-TH" sz="4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11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406" t="11979" r="29027" b="63080"/>
          <a:stretch/>
        </p:blipFill>
        <p:spPr>
          <a:xfrm>
            <a:off x="2157984" y="1645920"/>
            <a:ext cx="9092838" cy="388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624110"/>
            <a:ext cx="9371012" cy="1280890"/>
          </a:xfrm>
        </p:spPr>
        <p:txBody>
          <a:bodyPr>
            <a:normAutofit fontScale="90000"/>
          </a:bodyPr>
          <a:lstStyle/>
          <a:p>
            <a:r>
              <a:rPr lang="th-TH" sz="4400" b="1" dirty="0"/>
              <a:t>แนะนำ</a:t>
            </a:r>
            <a:r>
              <a:rPr lang="th-TH" sz="4400" b="1" dirty="0" smtClean="0"/>
              <a:t>ฟังก์ชัน</a:t>
            </a:r>
            <a:r>
              <a:rPr lang="en-US" sz="4400" b="1" dirty="0" smtClean="0"/>
              <a:t>: ROUND, ROUNDUP, ROUNDDOWN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220" y="1780032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=ROUND(number, </a:t>
            </a:r>
            <a:r>
              <a:rPr lang="en-US" sz="3600" dirty="0" err="1" smtClean="0"/>
              <a:t>num_digits</a:t>
            </a:r>
            <a:r>
              <a:rPr lang="en-US" sz="3600" dirty="0" smtClean="0"/>
              <a:t>) </a:t>
            </a:r>
            <a:r>
              <a:rPr lang="th-TH" sz="3600" dirty="0" smtClean="0"/>
              <a:t>ใช้ปัดขึ้นถ้าทศนิยมมีค่าตั้งแต่ </a:t>
            </a:r>
            <a:r>
              <a:rPr lang="en-US" sz="3600" dirty="0" smtClean="0"/>
              <a:t>5 </a:t>
            </a:r>
            <a:r>
              <a:rPr lang="th-TH" sz="3600" dirty="0" smtClean="0"/>
              <a:t>ขึ้นไป</a:t>
            </a:r>
          </a:p>
          <a:p>
            <a:r>
              <a:rPr lang="en-US" sz="3600" dirty="0" smtClean="0"/>
              <a:t>=ROUNDUP(</a:t>
            </a:r>
            <a:r>
              <a:rPr lang="en-US" sz="3600" dirty="0"/>
              <a:t>number, </a:t>
            </a:r>
            <a:r>
              <a:rPr lang="en-US" sz="3600" dirty="0" err="1" smtClean="0"/>
              <a:t>num_digits</a:t>
            </a:r>
            <a:r>
              <a:rPr lang="en-US" sz="3600" dirty="0" smtClean="0"/>
              <a:t>) </a:t>
            </a:r>
            <a:r>
              <a:rPr lang="th-TH" sz="3600" dirty="0" smtClean="0"/>
              <a:t>ใช้ปัดขึ้นทุกกรณี</a:t>
            </a:r>
          </a:p>
          <a:p>
            <a:r>
              <a:rPr lang="en-US" sz="3600" dirty="0"/>
              <a:t>=</a:t>
            </a:r>
            <a:r>
              <a:rPr lang="en-US" sz="3600" dirty="0" smtClean="0"/>
              <a:t>ROUNDDOWN(number</a:t>
            </a:r>
            <a:r>
              <a:rPr lang="en-US" sz="3600" dirty="0"/>
              <a:t>, </a:t>
            </a:r>
            <a:r>
              <a:rPr lang="en-US" sz="3600" dirty="0" err="1"/>
              <a:t>num_digits</a:t>
            </a:r>
            <a:r>
              <a:rPr lang="en-US" sz="3600" dirty="0" smtClean="0"/>
              <a:t>) </a:t>
            </a:r>
            <a:r>
              <a:rPr lang="th-TH" sz="3600" dirty="0" smtClean="0"/>
              <a:t>ใช้ปัดลงทุกกรณี</a:t>
            </a:r>
          </a:p>
          <a:p>
            <a:pPr lvl="1"/>
            <a:r>
              <a:rPr lang="en-US" sz="3200" dirty="0" smtClean="0"/>
              <a:t>number </a:t>
            </a:r>
            <a:r>
              <a:rPr lang="th-TH" sz="3200" dirty="0" smtClean="0"/>
              <a:t>ตัวเลขหรือเซลล์ที่ต้องการให้ปัดเศษ</a:t>
            </a:r>
          </a:p>
          <a:p>
            <a:pPr lvl="1"/>
            <a:r>
              <a:rPr lang="en-US" sz="3200" dirty="0" err="1" smtClean="0"/>
              <a:t>num_digits</a:t>
            </a:r>
            <a:r>
              <a:rPr lang="en-US" sz="3200" dirty="0" smtClean="0"/>
              <a:t> </a:t>
            </a:r>
            <a:r>
              <a:rPr lang="th-TH" sz="3200" dirty="0" smtClean="0"/>
              <a:t>จำนวนตำแหน่งทศนิยมที่ต้องการ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5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27" y="624110"/>
            <a:ext cx="9731492" cy="1280890"/>
          </a:xfrm>
        </p:spPr>
        <p:txBody>
          <a:bodyPr>
            <a:noAutofit/>
          </a:bodyPr>
          <a:lstStyle/>
          <a:p>
            <a:r>
              <a:rPr lang="th-TH" sz="4000" b="1" dirty="0" smtClean="0"/>
              <a:t>ตัวอย่างการใช้ฟังก์ชัน </a:t>
            </a:r>
            <a:r>
              <a:rPr lang="en-US" sz="4000" b="1" dirty="0"/>
              <a:t>ROUND, ROUNDUP, ROUNDDOWN</a:t>
            </a:r>
            <a:endParaRPr lang="th-TH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360" t="27756" r="33999" b="55282"/>
          <a:stretch/>
        </p:blipFill>
        <p:spPr>
          <a:xfrm>
            <a:off x="1938526" y="1597151"/>
            <a:ext cx="9731493" cy="36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12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แนะนำฟังก์ชัน </a:t>
            </a:r>
            <a:r>
              <a:rPr lang="en-US" sz="4000" b="1" dirty="0" smtClean="0"/>
              <a:t>: SUMPRODUCT</a:t>
            </a:r>
            <a:endParaRPr lang="th-TH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0304"/>
            <a:ext cx="8915400" cy="4240918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เป็นฟังก์ชันสำหรับการหาผลรวมของตัวเลขตั้งแต่ </a:t>
            </a:r>
            <a:r>
              <a:rPr lang="en-US" sz="3200" dirty="0" smtClean="0"/>
              <a:t>2 </a:t>
            </a:r>
            <a:r>
              <a:rPr lang="th-TH" sz="3200" dirty="0" smtClean="0"/>
              <a:t>ชุดมาคูณกัน</a:t>
            </a:r>
          </a:p>
          <a:p>
            <a:r>
              <a:rPr lang="en-US" sz="3200" dirty="0" smtClean="0"/>
              <a:t>=SUMPRODUCT(Array 1, Array 2, Array3,…)</a:t>
            </a:r>
          </a:p>
          <a:p>
            <a:r>
              <a:rPr lang="th-TH" sz="3200" dirty="0" smtClean="0"/>
              <a:t>เช่น </a:t>
            </a:r>
            <a:r>
              <a:rPr lang="en-US" sz="3200" dirty="0"/>
              <a:t>=</a:t>
            </a:r>
            <a:r>
              <a:rPr lang="en-US" sz="3200" dirty="0" smtClean="0"/>
              <a:t>SUMPRODUCT(A1:A5, B1:B5, C1:C5)</a:t>
            </a:r>
          </a:p>
          <a:p>
            <a:pPr lvl="1"/>
            <a:r>
              <a:rPr lang="en-US" sz="3600" dirty="0" smtClean="0"/>
              <a:t>Array </a:t>
            </a:r>
            <a:r>
              <a:rPr lang="th-TH" sz="3600" dirty="0" smtClean="0"/>
              <a:t>คือชุดของข้อมูลที่มีตั้งแต่ </a:t>
            </a:r>
            <a:r>
              <a:rPr lang="en-US" sz="3600" dirty="0" smtClean="0"/>
              <a:t>2 </a:t>
            </a:r>
            <a:r>
              <a:rPr lang="th-TH" sz="3600" dirty="0" smtClean="0"/>
              <a:t>ชุดขึ้นไป โดยข้อมูลแต่ละชุดจะต้องมีจำนวนแถวและคอลัมน์เท่ากัน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7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SUMPRODUCT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97" t="27050" r="33589" b="54929"/>
          <a:stretch/>
        </p:blipFill>
        <p:spPr>
          <a:xfrm>
            <a:off x="2592925" y="2182367"/>
            <a:ext cx="8674722" cy="33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15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7741920" y="4864608"/>
            <a:ext cx="2938272" cy="3048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206240" y="5410199"/>
            <a:ext cx="3983933" cy="853440"/>
          </a:xfrm>
          <a:prstGeom prst="borderCallout1">
            <a:avLst>
              <a:gd name="adj1" fmla="val 50179"/>
              <a:gd name="adj2" fmla="val 100367"/>
              <a:gd name="adj3" fmla="val -31787"/>
              <a:gd name="adj4" fmla="val 135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 SUMPRODUCT(B2:B5,C2:C5)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แนะนำฟังก์ชัน </a:t>
            </a:r>
            <a:r>
              <a:rPr lang="en-US" sz="4400" b="1" dirty="0"/>
              <a:t>: </a:t>
            </a:r>
            <a:r>
              <a:rPr lang="en-US" sz="4400" b="1" dirty="0" smtClean="0"/>
              <a:t>COUNTIF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25" y="1905000"/>
            <a:ext cx="9415463" cy="40062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ใช้นับเฉพาะข้อมูลที่ตรงตามเงื่อนไข เช่น ให้นับเฉพาะข้อมูลที่เท่ากับ </a:t>
            </a:r>
            <a:r>
              <a:rPr lang="en-US" sz="4000" dirty="0" smtClean="0"/>
              <a:t>1 </a:t>
            </a:r>
            <a:r>
              <a:rPr lang="th-TH" sz="4000" dirty="0" smtClean="0"/>
              <a:t>หรือนับเฉพาะข้อมูลที่มีค่ามากกว่าหรือเท่ากับ </a:t>
            </a:r>
            <a:r>
              <a:rPr lang="en-US" sz="4000" dirty="0" smtClean="0"/>
              <a:t>50 </a:t>
            </a:r>
            <a:r>
              <a:rPr lang="th-TH" sz="4000" dirty="0" smtClean="0"/>
              <a:t>เป็นต้น</a:t>
            </a:r>
          </a:p>
          <a:p>
            <a:pPr lvl="1"/>
            <a:r>
              <a:rPr lang="en-US" sz="3600" dirty="0" smtClean="0"/>
              <a:t>= COUNTIF(</a:t>
            </a:r>
            <a:r>
              <a:rPr lang="th-TH" sz="3600" dirty="0" smtClean="0"/>
              <a:t>ขอบเขตข้อมูล,เงื่อนไข</a:t>
            </a:r>
            <a:r>
              <a:rPr lang="en-US" sz="3600" dirty="0" smtClean="0"/>
              <a:t>)</a:t>
            </a:r>
          </a:p>
          <a:p>
            <a:pPr lvl="1"/>
            <a:r>
              <a:rPr lang="th-TH" sz="3600" dirty="0" smtClean="0"/>
              <a:t>เช่น </a:t>
            </a:r>
            <a:r>
              <a:rPr lang="en-US" sz="3600" dirty="0" smtClean="0"/>
              <a:t>COUNTIF(A1:A10, “1”) </a:t>
            </a:r>
            <a:r>
              <a:rPr lang="th-TH" sz="3600" dirty="0" smtClean="0"/>
              <a:t>หรือ </a:t>
            </a:r>
            <a:r>
              <a:rPr lang="en-US" sz="3600" dirty="0" smtClean="0"/>
              <a:t>COUNTIF(B1:B10</a:t>
            </a:r>
            <a:r>
              <a:rPr lang="en-US" sz="3600" dirty="0"/>
              <a:t>, </a:t>
            </a:r>
            <a:r>
              <a:rPr lang="en-US" sz="3600" dirty="0" smtClean="0"/>
              <a:t>“&gt;=50”) 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9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COUNTIF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38" r="64505" b="50210"/>
          <a:stretch/>
        </p:blipFill>
        <p:spPr>
          <a:xfrm>
            <a:off x="2592925" y="1905000"/>
            <a:ext cx="9054426" cy="433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17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472487" y="3356865"/>
            <a:ext cx="2050541" cy="32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7835265" y="1095058"/>
            <a:ext cx="4051935" cy="853440"/>
          </a:xfrm>
          <a:prstGeom prst="borderCallout1">
            <a:avLst>
              <a:gd name="adj1" fmla="val 102076"/>
              <a:gd name="adj2" fmla="val 67783"/>
              <a:gd name="adj3" fmla="val 264530"/>
              <a:gd name="adj4" fmla="val 60073"/>
            </a:avLst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= COUNTIF($B$2:$B$8,D2)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การสร้างกราฟ </a:t>
            </a:r>
            <a:r>
              <a:rPr lang="en-US" sz="4400" b="1" dirty="0"/>
              <a:t>(</a:t>
            </a:r>
            <a:r>
              <a:rPr lang="en-US" sz="4400" b="1" dirty="0" smtClean="0"/>
              <a:t>Chart)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เอกสารที่เกี่ยวข้องกับตัวเลขและข้อมูล มักต้องมีกราฟมาเกี่ยวข้องเสมอ นั่นเป็นเพราะกราฟเป็นสัญลักษณ์ภาพ ที่ช่วยให้เราสามารถวิเคราะห์หรือเปรียบเทียบข้อมูลได้ง่ายกว่าตัวเลขในตาราง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8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องค์ประกอบของกราฟ</a:t>
            </a:r>
            <a:endParaRPr lang="th-TH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91317"/>
              </p:ext>
            </p:extLst>
          </p:nvPr>
        </p:nvGraphicFramePr>
        <p:xfrm>
          <a:off x="1502883" y="2133599"/>
          <a:ext cx="10271442" cy="43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19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886450" y="2261807"/>
            <a:ext cx="2050541" cy="32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7292341" y="970344"/>
            <a:ext cx="2366009" cy="853440"/>
          </a:xfrm>
          <a:prstGeom prst="borderCallout1">
            <a:avLst>
              <a:gd name="adj1" fmla="val 102076"/>
              <a:gd name="adj2" fmla="val 49095"/>
              <a:gd name="adj3" fmla="val 152364"/>
              <a:gd name="adj4" fmla="val 1031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ชื่อกราฟ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8774" y="3284094"/>
            <a:ext cx="285751" cy="125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441083" y="1673467"/>
            <a:ext cx="2063773" cy="819873"/>
          </a:xfrm>
          <a:prstGeom prst="borderCallout1">
            <a:avLst>
              <a:gd name="adj1" fmla="val 102076"/>
              <a:gd name="adj2" fmla="val 49095"/>
              <a:gd name="adj3" fmla="val 195930"/>
              <a:gd name="adj4" fmla="val 65002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ชื่อแกน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5474" y="2591116"/>
            <a:ext cx="285751" cy="27430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260332" y="5565713"/>
            <a:ext cx="2063773" cy="1120837"/>
          </a:xfrm>
          <a:prstGeom prst="borderCallout1">
            <a:avLst>
              <a:gd name="adj1" fmla="val -2483"/>
              <a:gd name="adj2" fmla="val 46326"/>
              <a:gd name="adj3" fmla="val -48396"/>
              <a:gd name="adj4" fmla="val 80233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แกนตั้ง </a:t>
            </a:r>
            <a:r>
              <a:rPr lang="en-US" sz="3600" dirty="0" smtClean="0">
                <a:solidFill>
                  <a:schemeClr val="tx1"/>
                </a:solidFill>
              </a:rPr>
              <a:t>(Vertical Axis)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0006" y="5280536"/>
            <a:ext cx="8764606" cy="3423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Line Callout 1 14"/>
          <p:cNvSpPr/>
          <p:nvPr/>
        </p:nvSpPr>
        <p:spPr>
          <a:xfrm>
            <a:off x="9929812" y="5829300"/>
            <a:ext cx="2063773" cy="922277"/>
          </a:xfrm>
          <a:prstGeom prst="borderCallout1">
            <a:avLst>
              <a:gd name="adj1" fmla="val -2483"/>
              <a:gd name="adj2" fmla="val 46326"/>
              <a:gd name="adj3" fmla="val -21645"/>
              <a:gd name="adj4" fmla="val 11003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แกนนอน </a:t>
            </a:r>
            <a:r>
              <a:rPr lang="en-US" dirty="0" smtClean="0">
                <a:solidFill>
                  <a:schemeClr val="tx1"/>
                </a:solidFill>
              </a:rPr>
              <a:t>(Horizontal Axis)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2087" y="5980939"/>
            <a:ext cx="2664903" cy="44234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Line Callout 1 17"/>
          <p:cNvSpPr/>
          <p:nvPr/>
        </p:nvSpPr>
        <p:spPr>
          <a:xfrm>
            <a:off x="2974848" y="5829300"/>
            <a:ext cx="1646496" cy="817031"/>
          </a:xfrm>
          <a:prstGeom prst="borderCallout1">
            <a:avLst>
              <a:gd name="adj1" fmla="val 51727"/>
              <a:gd name="adj2" fmla="val 99259"/>
              <a:gd name="adj3" fmla="val 41309"/>
              <a:gd name="adj4" fmla="val 13943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คำอธิบายกราฟ </a:t>
            </a:r>
            <a:r>
              <a:rPr lang="en-US" dirty="0" smtClean="0">
                <a:solidFill>
                  <a:schemeClr val="tx1"/>
                </a:solidFill>
              </a:rPr>
              <a:t>(Legend)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4104" y="2803715"/>
            <a:ext cx="9180507" cy="239560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Line Callout 1 19"/>
          <p:cNvSpPr/>
          <p:nvPr/>
        </p:nvSpPr>
        <p:spPr>
          <a:xfrm>
            <a:off x="9929812" y="1484470"/>
            <a:ext cx="2063773" cy="922277"/>
          </a:xfrm>
          <a:prstGeom prst="borderCallout1">
            <a:avLst>
              <a:gd name="adj1" fmla="val 99761"/>
              <a:gd name="adj2" fmla="val 52557"/>
              <a:gd name="adj3" fmla="val 142565"/>
              <a:gd name="adj4" fmla="val -492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พื้นที่ลงจุด</a:t>
            </a:r>
            <a:r>
              <a:rPr lang="en-US" dirty="0" smtClean="0">
                <a:solidFill>
                  <a:schemeClr val="tx1"/>
                </a:solidFill>
              </a:rPr>
              <a:t>                (Plot Area)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สูตรและการคำนวณใน </a:t>
            </a:r>
            <a:r>
              <a:rPr lang="en-US" sz="4000" dirty="0" smtClean="0"/>
              <a:t>Excel</a:t>
            </a:r>
          </a:p>
          <a:p>
            <a:r>
              <a:rPr lang="th-TH" sz="4000" dirty="0" smtClean="0"/>
              <a:t>ฟังก์ชันพื้นฐานใน </a:t>
            </a:r>
            <a:r>
              <a:rPr lang="en-US" sz="4000" dirty="0" smtClean="0"/>
              <a:t>Excel</a:t>
            </a:r>
          </a:p>
          <a:p>
            <a:r>
              <a:rPr lang="th-TH" sz="4000" dirty="0" smtClean="0"/>
              <a:t>การสร้างกราฟ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3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ประเภทของกราฟที่ใช้งานบ่อย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20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24749"/>
              </p:ext>
            </p:extLst>
          </p:nvPr>
        </p:nvGraphicFramePr>
        <p:xfrm>
          <a:off x="1311579" y="1141796"/>
          <a:ext cx="10651963" cy="555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096"/>
                <a:gridCol w="7880867"/>
              </a:tblGrid>
              <a:tr h="791422">
                <a:tc>
                  <a:txBody>
                    <a:bodyPr/>
                    <a:lstStyle/>
                    <a:p>
                      <a:pPr algn="ctr"/>
                      <a:r>
                        <a:rPr lang="th-TH" sz="3500" dirty="0" smtClean="0">
                          <a:solidFill>
                            <a:schemeClr val="tx1"/>
                          </a:solidFill>
                        </a:rPr>
                        <a:t>ประเภทกราฟ</a:t>
                      </a:r>
                      <a:endParaRPr lang="th-TH" sz="35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500" dirty="0" smtClean="0">
                          <a:solidFill>
                            <a:schemeClr val="tx1"/>
                          </a:solidFill>
                        </a:rPr>
                        <a:t>การใช้งาน</a:t>
                      </a:r>
                      <a:endParaRPr lang="th-TH" sz="35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083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กราฟแท่ง </a:t>
                      </a:r>
                      <a:r>
                        <a:rPr lang="en-US" sz="3200" dirty="0" smtClean="0"/>
                        <a:t>(Column) 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/>
                        <a:t>แสดงแท่งกราฟในแนวตั้ง ใช้ในการเทียบข้อมูลแต่ละตัวแปร แกนตั้งแสดงค่าข้อมูล แกนนอนแสดงชุดข้อมูล</a:t>
                      </a: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73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กราฟเส้น </a:t>
                      </a:r>
                      <a:r>
                        <a:rPr lang="en-US" sz="3200" dirty="0" smtClean="0"/>
                        <a:t>(Line)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แสดงแนวโน้มการเปลี่ยนแปลงของข้อมูล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73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พายกราฟ </a:t>
                      </a:r>
                      <a:r>
                        <a:rPr lang="en-US" sz="3200" dirty="0" smtClean="0"/>
                        <a:t>(Pie)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เป็นกราฟวงกลม</a:t>
                      </a:r>
                      <a:r>
                        <a:rPr lang="th-TH" sz="3200" baseline="0" dirty="0" smtClean="0"/>
                        <a:t> แสดงข้อมูลเปรียบเทียบกับผลรวมทั้งหมด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73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กราฟแท่งแนวนอน </a:t>
                      </a:r>
                      <a:r>
                        <a:rPr lang="en-US" sz="3200" dirty="0" smtClean="0"/>
                        <a:t>(Bar)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ใช้เปรียบเทียบข้อมูลแต่ละตัวแปร แกนจะตรงข้ามกับกราฟแท่งแนวตั้ง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083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กราฟ </a:t>
                      </a:r>
                      <a:r>
                        <a:rPr lang="en-US" sz="3200" dirty="0" smtClean="0"/>
                        <a:t>Scatter </a:t>
                      </a:r>
                      <a:r>
                        <a:rPr lang="th-TH" sz="3200" dirty="0" smtClean="0"/>
                        <a:t>หรือ </a:t>
                      </a:r>
                      <a:r>
                        <a:rPr lang="en-US" sz="3200" dirty="0" smtClean="0"/>
                        <a:t>XY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ใช้แสดงความสัมพันธ์ระหว่างเลขจำนวนหลายๆชุดข้อมูล</a:t>
                      </a:r>
                      <a:r>
                        <a:rPr lang="th-TH" sz="3200" baseline="0" dirty="0" smtClean="0"/>
                        <a:t> ปกติจะใช้ทางคณิตศาสตร์ วิทยาศาสตร์ และวิศวกรรมศาสตร์</a:t>
                      </a:r>
                      <a:endParaRPr lang="th-TH" sz="32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การสร้างกราฟ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1638"/>
            <a:ext cx="8915400" cy="4239584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แดรกเมาส์ครอบพื้นที่ตารางที่ต้องการสร้างกราฟ </a:t>
            </a:r>
            <a:r>
              <a:rPr lang="en-US" sz="3600" b="1" dirty="0" smtClean="0">
                <a:solidFill>
                  <a:srgbClr val="FF00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คลิก</a:t>
            </a:r>
            <a:r>
              <a:rPr lang="th-TH" sz="3600" dirty="0" err="1" smtClean="0"/>
              <a:t>แท็บ</a:t>
            </a:r>
            <a:r>
              <a:rPr lang="th-TH" sz="3600" dirty="0" smtClean="0"/>
              <a:t> </a:t>
            </a:r>
            <a:r>
              <a:rPr lang="en-US" sz="3600" dirty="0" smtClean="0"/>
              <a:t>Insert </a:t>
            </a:r>
            <a:r>
              <a:rPr lang="en-US" sz="3600" b="1" dirty="0" smtClean="0">
                <a:solidFill>
                  <a:srgbClr val="FF00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เลือกประเภทของกราฟ หรืออาจเลือก </a:t>
            </a:r>
            <a:r>
              <a:rPr lang="en-US" sz="3600" dirty="0" smtClean="0"/>
              <a:t>Recommended Chart </a:t>
            </a:r>
            <a:r>
              <a:rPr lang="th-TH" sz="3600" dirty="0" smtClean="0"/>
              <a:t>         ก็ได้ โปรแกรมจะเลือกประเภทกราฟที่เหมาะสมให้โดยอัตโนมัติ </a:t>
            </a:r>
            <a:r>
              <a:rPr lang="en-US" sz="3600" b="1" dirty="0" smtClean="0">
                <a:solidFill>
                  <a:srgbClr val="FF00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 กราฟที่เลือกจะถูกสร้างขึ้นมา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32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75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ตัวอย่างกราฟ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5" r="46008" b="28656"/>
          <a:stretch/>
        </p:blipFill>
        <p:spPr>
          <a:xfrm>
            <a:off x="2535774" y="1152907"/>
            <a:ext cx="7865525" cy="554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1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การย้ายกราฟข้ามเวิร์ค</a:t>
            </a:r>
            <a:r>
              <a:rPr lang="th-TH" sz="4400" b="1" dirty="0" err="1" smtClean="0"/>
              <a:t>ชีท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8788"/>
            <a:ext cx="8915400" cy="471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เหมาะสำหรับการแยกกราฟออกจากเวิร์ค</a:t>
            </a:r>
            <a:r>
              <a:rPr lang="th-TH" sz="3600" dirty="0" err="1" smtClean="0"/>
              <a:t>ชีท</a:t>
            </a:r>
            <a:r>
              <a:rPr lang="th-TH" sz="3600" dirty="0" smtClean="0"/>
              <a:t>ที่มีข้อมูลปริมาณมาก               เพื่อป้องกันการสับสน</a:t>
            </a:r>
            <a:endParaRPr lang="en-US" sz="3600" dirty="0" smtClean="0"/>
          </a:p>
          <a:p>
            <a:r>
              <a:rPr lang="th-TH" sz="3600" dirty="0" smtClean="0"/>
              <a:t>คลิกที่กราฟ</a:t>
            </a:r>
          </a:p>
          <a:p>
            <a:r>
              <a:rPr lang="th-TH" sz="3600" dirty="0" smtClean="0"/>
              <a:t>คลิกที่</a:t>
            </a:r>
            <a:r>
              <a:rPr lang="th-TH" sz="3600" dirty="0" err="1" smtClean="0"/>
              <a:t>แท็บ</a:t>
            </a:r>
            <a:r>
              <a:rPr lang="th-TH" sz="3600" dirty="0" smtClean="0"/>
              <a:t> </a:t>
            </a:r>
            <a:r>
              <a:rPr lang="en-US" sz="3600" dirty="0" smtClean="0"/>
              <a:t>Design</a:t>
            </a:r>
          </a:p>
          <a:p>
            <a:r>
              <a:rPr lang="th-TH" sz="3600" dirty="0" smtClean="0"/>
              <a:t>คลิก </a:t>
            </a:r>
            <a:r>
              <a:rPr lang="en-US" sz="3600" dirty="0" smtClean="0"/>
              <a:t>Move Chart</a:t>
            </a:r>
          </a:p>
          <a:p>
            <a:r>
              <a:rPr lang="th-TH" sz="3600" dirty="0" smtClean="0"/>
              <a:t>เลือกเวิร์ค</a:t>
            </a:r>
            <a:r>
              <a:rPr lang="th-TH" sz="3600" dirty="0" err="1" smtClean="0"/>
              <a:t>ชีท</a:t>
            </a:r>
            <a:r>
              <a:rPr lang="th-TH" sz="3600" dirty="0" smtClean="0"/>
              <a:t>ปลายทาง หรือสร้างเวิร์ค</a:t>
            </a:r>
            <a:r>
              <a:rPr lang="th-TH" sz="3600" dirty="0" err="1" smtClean="0"/>
              <a:t>ชีท</a:t>
            </a:r>
            <a:r>
              <a:rPr lang="th-TH" sz="3600" dirty="0" smtClean="0"/>
              <a:t>ใหม่</a:t>
            </a:r>
          </a:p>
          <a:p>
            <a:r>
              <a:rPr lang="th-TH" sz="3600" dirty="0" smtClean="0"/>
              <a:t>หรือใช้วิธี </a:t>
            </a:r>
            <a:r>
              <a:rPr lang="en-US" sz="3600" dirty="0" smtClean="0"/>
              <a:t>Cut &amp; Paste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8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515" y="2133600"/>
            <a:ext cx="9241097" cy="4222230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สามารถปรับแต่งได้ทุกส่วนของกราฟที่</a:t>
            </a:r>
            <a:r>
              <a:rPr lang="th-TH" sz="4000" dirty="0" err="1" smtClean="0"/>
              <a:t>แท็บ</a:t>
            </a:r>
            <a:r>
              <a:rPr lang="th-TH" sz="4000" dirty="0" smtClean="0"/>
              <a:t> </a:t>
            </a:r>
            <a:r>
              <a:rPr lang="en-US" sz="4000" dirty="0" smtClean="0"/>
              <a:t>Design </a:t>
            </a:r>
            <a:r>
              <a:rPr lang="th-TH" sz="4000" dirty="0" smtClean="0"/>
              <a:t>และ </a:t>
            </a:r>
            <a:r>
              <a:rPr lang="en-US" sz="4000" dirty="0" smtClean="0"/>
              <a:t>Format</a:t>
            </a:r>
          </a:p>
          <a:p>
            <a:r>
              <a:rPr lang="th-TH" sz="4000" dirty="0" smtClean="0"/>
              <a:t>ปกติจะปรับแต่ง เพิ่ม</a:t>
            </a:r>
            <a:r>
              <a:rPr lang="en-US" sz="4000" dirty="0" smtClean="0"/>
              <a:t>-</a:t>
            </a:r>
            <a:r>
              <a:rPr lang="th-TH" sz="4000" dirty="0" smtClean="0"/>
              <a:t>ลด ส่วนประกอบของกราฟที่</a:t>
            </a:r>
            <a:r>
              <a:rPr lang="th-TH" sz="4000" dirty="0" err="1" smtClean="0"/>
              <a:t>แท็บ</a:t>
            </a:r>
            <a:r>
              <a:rPr lang="th-TH" sz="4000" dirty="0" smtClean="0"/>
              <a:t> </a:t>
            </a:r>
            <a:r>
              <a:rPr lang="en-US" sz="4000" dirty="0" smtClean="0"/>
              <a:t>Design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th-TH" sz="4000" dirty="0" smtClean="0"/>
              <a:t>ที่เมนู </a:t>
            </a:r>
            <a:r>
              <a:rPr lang="en-US" sz="4000" dirty="0" smtClean="0"/>
              <a:t>Add Chart Element</a:t>
            </a:r>
          </a:p>
          <a:p>
            <a:r>
              <a:rPr lang="th-TH" sz="4000" dirty="0" smtClean="0"/>
              <a:t>ให้นักศึกษาทดลองปรับแต่งกราฟ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/>
              <a:t>สูตรและการคำนวณใน </a:t>
            </a:r>
            <a:r>
              <a:rPr lang="en-US" sz="5300" b="1" dirty="0"/>
              <a:t>Excel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43456"/>
            <a:ext cx="8915400" cy="37776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ทบทวนการป้อนสูตร</a:t>
            </a:r>
          </a:p>
          <a:p>
            <a:pPr marL="0" indent="0">
              <a:buNone/>
            </a:pPr>
            <a:endParaRPr lang="th-TH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62" t="24023" r="37685" b="60341"/>
          <a:stretch/>
        </p:blipFill>
        <p:spPr>
          <a:xfrm>
            <a:off x="2592925" y="2490978"/>
            <a:ext cx="8740852" cy="376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8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8519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ลำดับการคำนวณ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7536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Excel </a:t>
            </a:r>
            <a:r>
              <a:rPr lang="th-TH" sz="2800" dirty="0"/>
              <a:t>จ</a:t>
            </a:r>
            <a:r>
              <a:rPr lang="th-TH" sz="2800" dirty="0" smtClean="0"/>
              <a:t>ะคำนวณสมการในวงเล็บก่อน แล้วไล่ลำดับความสำคัญของเครื่องหมายดังนี้</a:t>
            </a:r>
            <a:endParaRPr lang="th-TH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06108"/>
              </p:ext>
            </p:extLst>
          </p:nvPr>
        </p:nvGraphicFramePr>
        <p:xfrm>
          <a:off x="2068576" y="1469136"/>
          <a:ext cx="840435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192"/>
                <a:gridCol w="2316480"/>
                <a:gridCol w="5059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ลำดับที่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ตัวดำเนินการ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คำอธิบาย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(Colon)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(Single Space)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, (Comma)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ตัวดำเนินการอ้างอิง </a:t>
                      </a:r>
                      <a:r>
                        <a:rPr lang="en-US" sz="2400" dirty="0" smtClean="0"/>
                        <a:t>(Reference </a:t>
                      </a:r>
                      <a:r>
                        <a:rPr lang="en-US" sz="2400" dirty="0" err="1" smtClean="0"/>
                        <a:t>Opeators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r>
                        <a:rPr lang="th-TH" sz="2400" dirty="0" smtClean="0"/>
                        <a:t>เช่น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B5:B15    SUM(B5:B15,D5:D15)  </a:t>
                      </a:r>
                      <a:r>
                        <a:rPr lang="th-TH" sz="2400" baseline="0" dirty="0" smtClean="0"/>
                        <a:t>                     หรือ </a:t>
                      </a:r>
                      <a:r>
                        <a:rPr lang="en-US" sz="2400" baseline="0" dirty="0" smtClean="0"/>
                        <a:t>B7:D7 C6:C8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ค่าติดลบ</a:t>
                      </a:r>
                      <a:r>
                        <a:rPr lang="th-TH" sz="2400" baseline="0" dirty="0" smtClean="0"/>
                        <a:t> เช่น </a:t>
                      </a:r>
                      <a:r>
                        <a:rPr lang="en-US" sz="2400" baseline="0" dirty="0" smtClean="0"/>
                        <a:t>-1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เปอร์เซ็นต์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^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ยกกำลัง เช่น </a:t>
                      </a:r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เขียนเป็น </a:t>
                      </a:r>
                      <a:r>
                        <a:rPr lang="en-US" sz="2400" baseline="0" dirty="0" smtClean="0"/>
                        <a:t>2^2</a:t>
                      </a:r>
                      <a:endParaRPr lang="th-TH" sz="2400" baseline="30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 </a:t>
                      </a:r>
                      <a:r>
                        <a:rPr lang="th-TH" sz="2400" dirty="0" smtClean="0"/>
                        <a:t>และ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/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การคูณและการหาร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และ </a:t>
                      </a:r>
                      <a:r>
                        <a:rPr lang="en-US" sz="2400" baseline="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การบวกและการลบ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การเชื่อมข้อความ</a:t>
                      </a:r>
                      <a:r>
                        <a:rPr lang="th-TH" sz="2400" baseline="0" dirty="0" smtClean="0"/>
                        <a:t> เช่น “</a:t>
                      </a:r>
                      <a:r>
                        <a:rPr lang="en-US" sz="2400" baseline="0" dirty="0" smtClean="0"/>
                        <a:t>ANT” </a:t>
                      </a:r>
                      <a:r>
                        <a:rPr lang="en-US" sz="2400" b="1" baseline="0" dirty="0" smtClean="0"/>
                        <a:t>&amp; “</a:t>
                      </a:r>
                      <a:r>
                        <a:rPr lang="en-US" sz="2400" baseline="0" dirty="0" smtClean="0"/>
                        <a:t>BEE” </a:t>
                      </a:r>
                      <a:r>
                        <a:rPr lang="th-TH" sz="2400" baseline="0" dirty="0" smtClean="0"/>
                        <a:t>เป็น </a:t>
                      </a:r>
                      <a:r>
                        <a:rPr lang="en-US" sz="2400" baseline="0" dirty="0" smtClean="0"/>
                        <a:t>“ANTBEE”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r>
                        <a:rPr lang="en-US" sz="2400" baseline="0" dirty="0" smtClean="0"/>
                        <a:t> &lt; &gt; &gt;= &lt;= &lt;&gt;</a:t>
                      </a:r>
                      <a:endParaRPr lang="th-TH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การเปรียบเทียบ</a:t>
                      </a:r>
                      <a:r>
                        <a:rPr lang="th-TH" sz="2400" baseline="0" dirty="0" smtClean="0"/>
                        <a:t> ให้ผลเป็น </a:t>
                      </a:r>
                      <a:r>
                        <a:rPr lang="en-US" sz="2400" baseline="0" dirty="0" smtClean="0"/>
                        <a:t>true </a:t>
                      </a:r>
                      <a:r>
                        <a:rPr lang="th-TH" sz="2400" baseline="0" dirty="0" smtClean="0"/>
                        <a:t>หรือ </a:t>
                      </a:r>
                      <a:r>
                        <a:rPr lang="en-US" sz="2400" baseline="0" dirty="0" smtClean="0"/>
                        <a:t>false</a:t>
                      </a:r>
                    </a:p>
                    <a:p>
                      <a:r>
                        <a:rPr lang="en-US" sz="2400" i="1" baseline="0" dirty="0" smtClean="0"/>
                        <a:t>&lt;&gt;</a:t>
                      </a:r>
                      <a:r>
                        <a:rPr lang="th-TH" sz="2400" i="1" baseline="0" dirty="0" smtClean="0"/>
                        <a:t> คือ ไม่เท่ากับ</a:t>
                      </a:r>
                      <a:endParaRPr lang="th-TH" sz="2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0546080" y="1765522"/>
            <a:ext cx="1645920" cy="2465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i="1" dirty="0" smtClean="0"/>
              <a:t>ตัวดำเนินการในระดับเดียวกันจะคำนวณจากซ้ายไปขวา</a:t>
            </a:r>
            <a:endParaRPr lang="th-TH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ตัวอย่างการคำนวณสมการ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16608"/>
            <a:ext cx="8915400" cy="44866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(10*15-12)</a:t>
            </a:r>
            <a:r>
              <a:rPr lang="en-US" sz="3200" dirty="0" smtClean="0"/>
              <a:t>/2+3^2		</a:t>
            </a:r>
            <a:r>
              <a:rPr lang="th-TH" sz="3200" dirty="0" smtClean="0"/>
              <a:t>คำนวณในวงเล็บก่อน</a:t>
            </a:r>
          </a:p>
          <a:p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10*15</a:t>
            </a:r>
            <a:r>
              <a:rPr lang="en-US" sz="3200" dirty="0"/>
              <a:t>-12)/</a:t>
            </a:r>
            <a:r>
              <a:rPr lang="en-US" sz="3200" dirty="0" smtClean="0"/>
              <a:t>2+3^2		</a:t>
            </a:r>
            <a:r>
              <a:rPr lang="th-TH" sz="3200" dirty="0" smtClean="0"/>
              <a:t>ในวงเล็บมีคูณกับลบ คำนวณคูณก่อน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(150-12)/</a:t>
            </a:r>
            <a:r>
              <a:rPr lang="en-US" sz="3200" dirty="0" smtClean="0"/>
              <a:t>2+3^2			</a:t>
            </a:r>
            <a:r>
              <a:rPr lang="th-TH" sz="3200" dirty="0" smtClean="0"/>
              <a:t>คำนวณเครื่องหมายลบภายในวงเล็บ</a:t>
            </a:r>
          </a:p>
          <a:p>
            <a:r>
              <a:rPr lang="en-US" sz="3200" dirty="0" smtClean="0"/>
              <a:t>138/2+</a:t>
            </a:r>
            <a:r>
              <a:rPr lang="en-US" sz="3200" dirty="0" smtClean="0">
                <a:solidFill>
                  <a:srgbClr val="FF0000"/>
                </a:solidFill>
              </a:rPr>
              <a:t>3^2	</a:t>
            </a:r>
            <a:r>
              <a:rPr lang="en-US" sz="3200" dirty="0" smtClean="0"/>
              <a:t>		</a:t>
            </a:r>
            <a:r>
              <a:rPr lang="th-TH" sz="3200" dirty="0" smtClean="0"/>
              <a:t>	คำนวณเครื่องหมายยกกำลังก่อนหารและบวก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138/2</a:t>
            </a:r>
            <a:r>
              <a:rPr lang="en-US" sz="3200" dirty="0" smtClean="0"/>
              <a:t>+9				</a:t>
            </a:r>
            <a:r>
              <a:rPr lang="th-TH" sz="3200" dirty="0" smtClean="0"/>
              <a:t>คำนวณเครื่องหมายหารก่อนบวก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69+9</a:t>
            </a:r>
            <a:r>
              <a:rPr lang="en-US" sz="3200" dirty="0" smtClean="0"/>
              <a:t>					</a:t>
            </a:r>
            <a:r>
              <a:rPr lang="th-TH" sz="3200" dirty="0" smtClean="0"/>
              <a:t>คำนวณเครื่องหมายบวก</a:t>
            </a:r>
          </a:p>
          <a:p>
            <a:r>
              <a:rPr lang="en-US" sz="3200" b="1" dirty="0" smtClean="0"/>
              <a:t>78	</a:t>
            </a:r>
            <a:r>
              <a:rPr lang="en-US" sz="3200" dirty="0" smtClean="0"/>
              <a:t>					</a:t>
            </a:r>
            <a:r>
              <a:rPr lang="th-TH" sz="3200" dirty="0" smtClean="0"/>
              <a:t>ผลลัพธ์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 </a:t>
            </a:r>
            <a:r>
              <a:rPr lang="en-US" sz="4400" b="1" dirty="0" smtClean="0"/>
              <a:t>Copy </a:t>
            </a:r>
            <a:r>
              <a:rPr lang="th-TH" sz="4400" b="1" dirty="0" smtClean="0"/>
              <a:t>สูตร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5920"/>
            <a:ext cx="8915400" cy="42653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Copy </a:t>
            </a:r>
            <a:r>
              <a:rPr lang="th-TH" sz="3200" dirty="0" smtClean="0"/>
              <a:t>ด้วย </a:t>
            </a:r>
            <a:r>
              <a:rPr lang="en-US" sz="3200" dirty="0" smtClean="0"/>
              <a:t>Fill handle </a:t>
            </a:r>
            <a:r>
              <a:rPr lang="th-TH" sz="3200" dirty="0" smtClean="0"/>
              <a:t>ถ้าเซลล์อยู่ติดกัน</a:t>
            </a:r>
          </a:p>
          <a:p>
            <a:r>
              <a:rPr lang="en-US" sz="3200" dirty="0" smtClean="0"/>
              <a:t>Copy &amp; Paste </a:t>
            </a:r>
            <a:r>
              <a:rPr lang="th-TH" sz="3200" dirty="0" smtClean="0"/>
              <a:t>ถ้าเซลล์ไม่ได้อยู่ติดกัน</a:t>
            </a:r>
          </a:p>
          <a:p>
            <a:r>
              <a:rPr lang="th-TH" sz="3200" dirty="0" smtClean="0"/>
              <a:t>การอ้างอิงเซลล์เมื่อมีการ </a:t>
            </a:r>
            <a:r>
              <a:rPr lang="en-US" sz="3200" dirty="0" smtClean="0"/>
              <a:t>Copy </a:t>
            </a:r>
            <a:r>
              <a:rPr lang="th-TH" sz="3200" dirty="0" smtClean="0"/>
              <a:t>สูตร สรุปได้ดังนี้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6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88796"/>
              </p:ext>
            </p:extLst>
          </p:nvPr>
        </p:nvGraphicFramePr>
        <p:xfrm>
          <a:off x="1609345" y="3572594"/>
          <a:ext cx="9424416" cy="268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472"/>
                <a:gridCol w="3141472"/>
                <a:gridCol w="3141472"/>
              </a:tblGrid>
              <a:tr h="60888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ตำแหน่งอ้างอิงเซลล์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เมื่อมีการ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Copy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สูตร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A5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$A$5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คอลัมน์ไม่เปลี่ยน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แถวไม่เปลี่ยน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$5</a:t>
                      </a:r>
                      <a:endParaRPr lang="th-TH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แถวไม่เปลี่ยน </a:t>
                      </a:r>
                      <a:r>
                        <a:rPr lang="en-US" sz="2800" dirty="0" smtClean="0"/>
                        <a:t>(</a:t>
                      </a:r>
                      <a:r>
                        <a:rPr lang="th-TH" sz="2800" dirty="0" err="1" smtClean="0"/>
                        <a:t>ล็อค</a:t>
                      </a:r>
                      <a:r>
                        <a:rPr lang="th-TH" sz="2800" dirty="0" smtClean="0"/>
                        <a:t>แถว</a:t>
                      </a:r>
                      <a:r>
                        <a:rPr lang="en-US" sz="2800" dirty="0" smtClean="0"/>
                        <a:t>)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$A</a:t>
                      </a:r>
                      <a:r>
                        <a:rPr lang="en-US" sz="2800" dirty="0" smtClean="0"/>
                        <a:t>5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คอลัมน์ไม่เปลี่ยน</a:t>
                      </a:r>
                      <a:r>
                        <a:rPr lang="th-TH" sz="2800" baseline="0" dirty="0" smtClean="0"/>
                        <a:t> (</a:t>
                      </a:r>
                      <a:r>
                        <a:rPr lang="th-TH" sz="2800" baseline="0" dirty="0" err="1" smtClean="0"/>
                        <a:t>ล็อค</a:t>
                      </a:r>
                      <a:r>
                        <a:rPr lang="th-TH" sz="2800" baseline="0" dirty="0" smtClean="0"/>
                        <a:t>คอลัมน์)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แถวเปลี่ยน</a:t>
                      </a:r>
                      <a:endParaRPr lang="th-TH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 </a:t>
            </a:r>
            <a:r>
              <a:rPr lang="en-US" sz="4400" b="1" dirty="0" smtClean="0"/>
              <a:t>Copy </a:t>
            </a:r>
            <a:r>
              <a:rPr lang="th-TH" sz="4400" b="1" dirty="0" smtClean="0"/>
              <a:t>สูตร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98" t="24929" r="33042" b="42207"/>
          <a:stretch/>
        </p:blipFill>
        <p:spPr>
          <a:xfrm>
            <a:off x="2706624" y="1417320"/>
            <a:ext cx="7315200" cy="495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7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742432" y="5010912"/>
            <a:ext cx="950976" cy="2926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8367682" y="3287321"/>
            <a:ext cx="2544158" cy="853440"/>
          </a:xfrm>
          <a:prstGeom prst="borderCallout1">
            <a:avLst>
              <a:gd name="adj1" fmla="val 50179"/>
              <a:gd name="adj2" fmla="val -747"/>
              <a:gd name="adj3" fmla="val 198214"/>
              <a:gd name="adj4" fmla="val -84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 $B11-$B11*C$10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2544" y="5868871"/>
            <a:ext cx="1018032" cy="2880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9532018" y="4584192"/>
            <a:ext cx="2544158" cy="853440"/>
          </a:xfrm>
          <a:prstGeom prst="borderCallout1">
            <a:avLst>
              <a:gd name="adj1" fmla="val 50179"/>
              <a:gd name="adj2" fmla="val -747"/>
              <a:gd name="adj3" fmla="val 151071"/>
              <a:gd name="adj4" fmla="val -3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 $B14-$B14*E$10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การตรวจสอบเส้นทางการคำนวณในสูตร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66088"/>
            <a:ext cx="8915400" cy="4006222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คลิกเซลล์ที่มีสูตรที่ต้องการดู </a:t>
            </a:r>
            <a:r>
              <a:rPr lang="en-US" sz="3200" dirty="0" smtClean="0"/>
              <a:t>-&gt; </a:t>
            </a:r>
            <a:r>
              <a:rPr lang="th-TH" sz="3200" dirty="0" smtClean="0"/>
              <a:t>เลือกที่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</a:t>
            </a:r>
            <a:r>
              <a:rPr lang="en-US" sz="3200" dirty="0" smtClean="0"/>
              <a:t>Formulas (</a:t>
            </a:r>
            <a:r>
              <a:rPr lang="th-TH" sz="3200" dirty="0" smtClean="0"/>
              <a:t>สูตร</a:t>
            </a:r>
            <a:r>
              <a:rPr lang="en-US" sz="3200" dirty="0" smtClean="0"/>
              <a:t>) -&gt;</a:t>
            </a:r>
            <a:r>
              <a:rPr lang="th-TH" sz="3200" dirty="0" smtClean="0"/>
              <a:t>                            คลิก </a:t>
            </a:r>
            <a:r>
              <a:rPr lang="en-US" sz="3200" dirty="0" smtClean="0"/>
              <a:t>Trace </a:t>
            </a:r>
            <a:r>
              <a:rPr lang="en-US" sz="3200" dirty="0" err="1" smtClean="0"/>
              <a:t>Precedentss</a:t>
            </a:r>
            <a:r>
              <a:rPr lang="en-US" sz="3200" dirty="0" smtClean="0"/>
              <a:t> (</a:t>
            </a:r>
            <a:r>
              <a:rPr lang="th-TH" sz="3200" dirty="0" smtClean="0"/>
              <a:t>ติดตามเซลล์ที่ถูกอ้าง</a:t>
            </a:r>
            <a:r>
              <a:rPr lang="en-US" sz="3200" dirty="0" smtClean="0"/>
              <a:t>)</a:t>
            </a:r>
          </a:p>
          <a:p>
            <a:r>
              <a:rPr lang="th-TH" sz="3200" dirty="0" smtClean="0"/>
              <a:t>หากต้องการนำลูกศรออก คลิก </a:t>
            </a:r>
            <a:r>
              <a:rPr lang="en-US" sz="3200" dirty="0" smtClean="0"/>
              <a:t>remove arrows</a:t>
            </a:r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8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518" t="42969" r="34980" b="41608"/>
          <a:stretch/>
        </p:blipFill>
        <p:spPr>
          <a:xfrm>
            <a:off x="2454917" y="3194304"/>
            <a:ext cx="8763899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5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ฟังก์ชันพื้นฐานใน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712772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ฟังก์ชันต่างจากสูตรตรงที่การใช้ฟังก์ชันนั้นผู้ใช้ไม่จำเป็นต้องสร้างสูตรเอง เพราะ </a:t>
            </a:r>
            <a:r>
              <a:rPr lang="en-US" sz="3600" dirty="0" smtClean="0"/>
              <a:t>Excel </a:t>
            </a:r>
            <a:r>
              <a:rPr lang="th-TH" sz="3600" dirty="0" smtClean="0"/>
              <a:t>ได้เตรียมสูตรสำเร็จรูปเอาไว้ให้ใช้แล้ว เรียกว่า </a:t>
            </a:r>
            <a:r>
              <a:rPr lang="th-TH" sz="3600" b="1" dirty="0" smtClean="0"/>
              <a:t>“ฟังก์ชัน” </a:t>
            </a:r>
            <a:r>
              <a:rPr lang="th-TH" sz="3600" dirty="0" smtClean="0"/>
              <a:t>เช่น การหาผลรวม การนับจำนวนข้อมูล การปัดเศษ         ให้เป็นจำนวนเต็ม เป็นต้น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591</TotalTime>
  <Words>970</Words>
  <Application>Microsoft Office PowerPoint</Application>
  <PresentationFormat>Widescreen</PresentationFormat>
  <Paragraphs>166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Cordia New</vt:lpstr>
      <vt:lpstr>TH SarabunPSK</vt:lpstr>
      <vt:lpstr>Wingdings 3</vt:lpstr>
      <vt:lpstr>Wisp</vt:lpstr>
      <vt:lpstr>Lab 02 : Microsoft Excel 2013 (Part2) ทพ491  เทคโนโลยีสารสนเทศทางการเกษตร</vt:lpstr>
      <vt:lpstr>Outline</vt:lpstr>
      <vt:lpstr>สูตรและการคำนวณใน Excel </vt:lpstr>
      <vt:lpstr>ลำดับการคำนวณ</vt:lpstr>
      <vt:lpstr>ตัวอย่างการคำนวณสมการ</vt:lpstr>
      <vt:lpstr>การ Copy สูตร</vt:lpstr>
      <vt:lpstr>ตัวอย่างการ Copy สูตร</vt:lpstr>
      <vt:lpstr>การตรวจสอบเส้นทางการคำนวณในสูตร</vt:lpstr>
      <vt:lpstr>ฟังก์ชันพื้นฐานใน Excel</vt:lpstr>
      <vt:lpstr>การใช้ฟังก์ชันพื้นฐานด้วย AutoSum </vt:lpstr>
      <vt:lpstr>แนะนำฟังก์ชันใน Excel</vt:lpstr>
      <vt:lpstr>แนะนำฟังก์ชัน: ROUND, ROUNDUP, ROUNDDOWN </vt:lpstr>
      <vt:lpstr>ตัวอย่างการใช้ฟังก์ชัน ROUND, ROUNDUP, ROUNDDOWN</vt:lpstr>
      <vt:lpstr>แนะนำฟังก์ชัน : SUMPRODUCT</vt:lpstr>
      <vt:lpstr>ตัวอย่างการใช้ฟังก์ชัน SUMPRODUCT</vt:lpstr>
      <vt:lpstr>แนะนำฟังก์ชัน : COUNTIF</vt:lpstr>
      <vt:lpstr>ตัวอย่างการใช้ฟังก์ชัน COUNTIF</vt:lpstr>
      <vt:lpstr>การสร้างกราฟ (Chart)</vt:lpstr>
      <vt:lpstr>องค์ประกอบของกราฟ</vt:lpstr>
      <vt:lpstr>ประเภทของกราฟที่ใช้งานบ่อย</vt:lpstr>
      <vt:lpstr>การสร้างกราฟ</vt:lpstr>
      <vt:lpstr>ตัวอย่างกราฟ</vt:lpstr>
      <vt:lpstr>การย้ายกราฟข้ามเวิร์คชีท</vt:lpstr>
      <vt:lpstr>การปรับแต่งกราฟ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62</cp:revision>
  <dcterms:created xsi:type="dcterms:W3CDTF">2015-02-23T02:04:28Z</dcterms:created>
  <dcterms:modified xsi:type="dcterms:W3CDTF">2015-08-31T13:54:16Z</dcterms:modified>
</cp:coreProperties>
</file>