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79267-FF0E-427F-95E0-B80471DF2385}" type="datetimeFigureOut">
              <a:rPr lang="th-TH" smtClean="0"/>
              <a:t>24/08/58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FB4A4-B75B-4496-95FA-53CB6A4EF6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22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FB4A4-B75B-4496-95FA-53CB6A4EF64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4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FB4A4-B75B-4496-95FA-53CB6A4EF64C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44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873C-0769-4A93-9281-639E96350904}" type="datetime1">
              <a:rPr lang="th-TH" smtClean="0"/>
              <a:t>24/08/58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52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158E-A3D8-4318-BD6E-140067919EB6}" type="datetime1">
              <a:rPr lang="th-TH" smtClean="0"/>
              <a:t>24/08/58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61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D1DF-56B3-4850-9C82-C4C32E308B55}" type="datetime1">
              <a:rPr lang="th-TH" smtClean="0"/>
              <a:t>24/08/58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983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C85C-28C5-4199-B72A-09F9048EFE30}" type="datetime1">
              <a:rPr lang="th-TH" smtClean="0"/>
              <a:t>24/08/58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4456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C4D9-B9EC-4A17-A586-B68C60C7B614}" type="datetime1">
              <a:rPr lang="th-TH" smtClean="0"/>
              <a:t>24/08/58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17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BE5B-A977-4F31-9E5A-1FF94DF31168}" type="datetime1">
              <a:rPr lang="th-TH" smtClean="0"/>
              <a:t>24/08/58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62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EB9A-3CF0-451D-9844-E315D53EDC91}" type="datetime1">
              <a:rPr lang="th-TH" smtClean="0"/>
              <a:t>24/08/58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9634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8801-9429-4CE0-9CFC-226652341E67}" type="datetime1">
              <a:rPr lang="th-TH" smtClean="0"/>
              <a:t>24/08/58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368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DD217-0138-4C52-AD90-81FE4B9642E0}" type="datetime1">
              <a:rPr lang="th-TH" smtClean="0"/>
              <a:t>24/08/58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443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376B-ADAE-4075-82BA-CB7EEDEFDA74}" type="datetime1">
              <a:rPr lang="th-TH" smtClean="0"/>
              <a:t>24/08/58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403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DCB1-483C-4518-9A30-23F22E8FAB7C}" type="datetime1">
              <a:rPr lang="th-TH" smtClean="0"/>
              <a:t>24/08/58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90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97F-E766-43BA-A351-4452EF0B2356}" type="datetime1">
              <a:rPr lang="th-TH" smtClean="0"/>
              <a:t>24/08/58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497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F979-4F50-4FC9-9581-BAC631418493}" type="datetime1">
              <a:rPr lang="th-TH" smtClean="0"/>
              <a:t>24/08/58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309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D3D44-25ED-4A48-B174-82C57035178D}" type="datetime1">
              <a:rPr lang="th-TH" smtClean="0"/>
              <a:t>24/08/58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118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D34F-3FBF-414B-9338-AB52C642D415}" type="datetime1">
              <a:rPr lang="th-TH" smtClean="0"/>
              <a:t>24/08/58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72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1183-188C-4C29-B3ED-8A7405BE431F}" type="datetime1">
              <a:rPr lang="th-TH" smtClean="0"/>
              <a:t>24/08/58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01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FDAB-A012-4EE6-822C-AECEA42BB3C2}" type="datetime1">
              <a:rPr lang="th-TH" smtClean="0"/>
              <a:t>24/08/58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6FDF16-B80F-423F-845F-CD98A40A66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489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5988" y="2000250"/>
            <a:ext cx="9572625" cy="2877143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/>
              <a:t>Lab </a:t>
            </a:r>
            <a:r>
              <a:rPr lang="en-US" sz="7200" b="1" dirty="0" smtClean="0"/>
              <a:t>02 </a:t>
            </a:r>
            <a:r>
              <a:rPr lang="en-US" sz="7200" b="1" dirty="0" smtClean="0"/>
              <a:t>: </a:t>
            </a:r>
            <a:r>
              <a:rPr lang="en-US" sz="7200" b="1" dirty="0" smtClean="0"/>
              <a:t>Basic Microsoft </a:t>
            </a:r>
            <a:r>
              <a:rPr lang="en-US" sz="7200" b="1" dirty="0" smtClean="0"/>
              <a:t>Excel 2013 </a:t>
            </a:r>
            <a:r>
              <a:rPr lang="en-US" sz="7200" b="1" dirty="0" smtClean="0"/>
              <a:t>Part1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err="1"/>
              <a:t>ทพ</a:t>
            </a:r>
            <a:r>
              <a:rPr lang="th-TH" dirty="0"/>
              <a:t>491  เทคโนโลยีสารสนเทศทางการเกษตร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338" y="5077417"/>
            <a:ext cx="8915399" cy="1623421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อาจารย์อภิพงศ์  </a:t>
            </a:r>
            <a:r>
              <a:rPr lang="th-TH" sz="3600" dirty="0" err="1" smtClean="0"/>
              <a:t>ปิง</a:t>
            </a:r>
            <a:r>
              <a:rPr lang="th-TH" sz="3600" dirty="0" smtClean="0"/>
              <a:t>ยศ</a:t>
            </a:r>
          </a:p>
          <a:p>
            <a:r>
              <a:rPr lang="en-US" sz="3600" dirty="0" smtClean="0"/>
              <a:t>apipong.ping@gmail.com</a:t>
            </a:r>
            <a:endParaRPr lang="th-TH" sz="3600" dirty="0"/>
          </a:p>
        </p:txBody>
      </p:sp>
      <p:pic>
        <p:nvPicPr>
          <p:cNvPr id="1026" name="Picture 2" descr="http://upload.wikimedia.org/wikipedia/commons/thumb/8/86/Microsoft_Excel_2013_logo.svg/1043px-Microsoft_Excel_2013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71" y="271462"/>
            <a:ext cx="1933675" cy="189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มุมมองใน </a:t>
            </a:r>
            <a:r>
              <a:rPr lang="en-US" sz="4400" b="1" dirty="0"/>
              <a:t>excel 2013 </a:t>
            </a:r>
            <a:r>
              <a:rPr lang="en-US" sz="4400" b="1" dirty="0" smtClean="0"/>
              <a:t>(2)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289" y="1743855"/>
            <a:ext cx="9163077" cy="4327161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มุมมองปกติ </a:t>
            </a:r>
            <a:r>
              <a:rPr lang="en-US" sz="3600" b="1" dirty="0" smtClean="0"/>
              <a:t>(Normal View) - </a:t>
            </a:r>
            <a:r>
              <a:rPr lang="th-TH" sz="3600" dirty="0" smtClean="0"/>
              <a:t>เป็นมุมมองหลักสำหรับการกรอกข้อมูล</a:t>
            </a:r>
          </a:p>
          <a:p>
            <a:r>
              <a:rPr lang="th-TH" sz="3600" b="1" dirty="0" smtClean="0"/>
              <a:t>เค้าโครงหน้ากระดาษ (</a:t>
            </a:r>
            <a:r>
              <a:rPr lang="en-US" sz="3600" b="1" dirty="0" smtClean="0"/>
              <a:t>Page Layout View</a:t>
            </a:r>
            <a:r>
              <a:rPr lang="th-TH" sz="3600" b="1" dirty="0" smtClean="0"/>
              <a:t>) </a:t>
            </a:r>
            <a:r>
              <a:rPr lang="en-US" sz="3600" dirty="0" smtClean="0"/>
              <a:t>– </a:t>
            </a:r>
            <a:r>
              <a:rPr lang="th-TH" sz="3600" dirty="0" smtClean="0"/>
              <a:t>เป็นมุมมองที่เหมือนกับการพิมพ์ลงบนหน้ากระดาษจริงๆ เหมาะสำหรับการตรวจสอบก่อนพิมพ์</a:t>
            </a:r>
          </a:p>
          <a:p>
            <a:r>
              <a:rPr lang="th-TH" sz="3600" b="1" dirty="0" smtClean="0"/>
              <a:t>แสดงตัวอย่างตัวแบ่งหน้า </a:t>
            </a:r>
            <a:r>
              <a:rPr lang="en-US" sz="3600" b="1" dirty="0" smtClean="0"/>
              <a:t>(Page Break View) </a:t>
            </a:r>
            <a:r>
              <a:rPr lang="en-US" sz="3600" dirty="0" smtClean="0"/>
              <a:t>– </a:t>
            </a:r>
            <a:r>
              <a:rPr lang="th-TH" sz="3600" dirty="0" smtClean="0"/>
              <a:t>เป็นมุมมองที่ใช้ตรวจสอบว่าข้อมูลในเซลล์ตกขอบกระดาษหรือไม่ โดยเราสามารถแดรกเมาส์กำหนดขอบเขตหน้ากระดาษได้</a:t>
            </a:r>
            <a:endParaRPr lang="th-TH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47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400" b="1" dirty="0" smtClean="0"/>
              <a:t>คำสั่ง </a:t>
            </a:r>
            <a:r>
              <a:rPr lang="en-US" sz="4400" b="1" dirty="0" smtClean="0"/>
              <a:t>: </a:t>
            </a:r>
            <a:r>
              <a:rPr lang="th-TH" sz="4400" b="1" dirty="0" smtClean="0"/>
              <a:t>ให้นักศึกษาทดลองป้อน </a:t>
            </a:r>
            <a:r>
              <a:rPr lang="en-US" sz="4400" b="1" dirty="0" smtClean="0"/>
              <a:t>– </a:t>
            </a:r>
            <a:r>
              <a:rPr lang="th-TH" sz="4400" b="1" dirty="0" smtClean="0"/>
              <a:t>แก้ไข</a:t>
            </a:r>
            <a:r>
              <a:rPr lang="en-US" sz="4400" b="1" dirty="0" smtClean="0"/>
              <a:t> –</a:t>
            </a:r>
            <a:r>
              <a:rPr lang="th-TH" sz="4400" b="1" dirty="0" smtClean="0"/>
              <a:t> ลบ ข้อมูล                  ภายใน </a:t>
            </a:r>
            <a:r>
              <a:rPr lang="en-US" sz="4400" b="1" dirty="0" smtClean="0"/>
              <a:t>Worksheet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dirty="0" smtClean="0"/>
              <a:t>ทดลองป้อนข้อมูล </a:t>
            </a:r>
            <a:r>
              <a:rPr lang="en-US" sz="4000" dirty="0" smtClean="0"/>
              <a:t>1-10 </a:t>
            </a:r>
            <a:r>
              <a:rPr lang="th-TH" sz="4000" dirty="0" smtClean="0"/>
              <a:t>ลงใน </a:t>
            </a:r>
            <a:r>
              <a:rPr lang="en-US" sz="4000" dirty="0" smtClean="0"/>
              <a:t>1 </a:t>
            </a:r>
            <a:r>
              <a:rPr lang="th-TH" sz="4000" dirty="0" smtClean="0"/>
              <a:t>คอลัมน์</a:t>
            </a:r>
          </a:p>
          <a:p>
            <a:r>
              <a:rPr lang="th-TH" sz="4000" dirty="0" smtClean="0"/>
              <a:t>ทดลองป้อนข้อมูลเดือนทั้ง </a:t>
            </a:r>
            <a:r>
              <a:rPr lang="en-US" sz="4000" dirty="0" smtClean="0"/>
              <a:t>12 </a:t>
            </a:r>
            <a:r>
              <a:rPr lang="th-TH" sz="4000" dirty="0" smtClean="0"/>
              <a:t>เดือน โดยเรียงลำดับตั้งแต่ มกราคม</a:t>
            </a:r>
            <a:r>
              <a:rPr lang="en-US" sz="4000" dirty="0" smtClean="0"/>
              <a:t>-</a:t>
            </a:r>
            <a:r>
              <a:rPr lang="th-TH" sz="4000" dirty="0" smtClean="0"/>
              <a:t>ธันวาคม ลงในแถว </a:t>
            </a:r>
            <a:r>
              <a:rPr lang="en-US" sz="4000" dirty="0" smtClean="0"/>
              <a:t>1 </a:t>
            </a:r>
            <a:r>
              <a:rPr lang="th-TH" sz="4000" dirty="0" smtClean="0"/>
              <a:t>แถว</a:t>
            </a:r>
          </a:p>
          <a:p>
            <a:r>
              <a:rPr lang="th-TH" sz="4000" dirty="0" smtClean="0"/>
              <a:t>แก้ไขข้อมูลโดยการดับเบิลคลิกยังเซลล์ที่ต้องการแก้ไข</a:t>
            </a:r>
          </a:p>
          <a:p>
            <a:r>
              <a:rPr lang="th-TH" sz="4000" dirty="0" smtClean="0"/>
              <a:t>ลบข้อมูลโดยกด </a:t>
            </a:r>
            <a:r>
              <a:rPr lang="en-US" sz="4000" dirty="0" smtClean="0"/>
              <a:t>delete </a:t>
            </a:r>
            <a:r>
              <a:rPr lang="th-TH" sz="4000" dirty="0" smtClean="0"/>
              <a:t>ที่เซลล์ที่ต้องการจะลบ</a:t>
            </a:r>
            <a:endParaRPr lang="en-US" sz="4000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5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b="1" dirty="0" smtClean="0"/>
              <a:t>การป้อนข้อมูลที่มีการเรียงลำดับอัตโนมัติ ด้วย </a:t>
            </a:r>
            <a:r>
              <a:rPr lang="en-US" sz="4400" b="1" dirty="0" smtClean="0"/>
              <a:t>Fill Handle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292" t="21452" r="40266" b="49439"/>
          <a:stretch/>
        </p:blipFill>
        <p:spPr>
          <a:xfrm>
            <a:off x="2416807" y="2309735"/>
            <a:ext cx="4733729" cy="42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12</a:t>
            </a:fld>
            <a:endParaRPr lang="th-TH"/>
          </a:p>
        </p:txBody>
      </p:sp>
      <p:sp>
        <p:nvSpPr>
          <p:cNvPr id="6" name="Line Callout 1 5"/>
          <p:cNvSpPr/>
          <p:nvPr/>
        </p:nvSpPr>
        <p:spPr>
          <a:xfrm>
            <a:off x="531812" y="3238148"/>
            <a:ext cx="1922538" cy="2413144"/>
          </a:xfrm>
          <a:prstGeom prst="borderCallout1">
            <a:avLst>
              <a:gd name="adj1" fmla="val 48002"/>
              <a:gd name="adj2" fmla="val 100765"/>
              <a:gd name="adj3" fmla="val 25104"/>
              <a:gd name="adj4" fmla="val 141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1) </a:t>
            </a:r>
            <a:r>
              <a:rPr lang="th-TH" sz="3600" dirty="0" smtClean="0">
                <a:solidFill>
                  <a:schemeClr val="tx1"/>
                </a:solidFill>
              </a:rPr>
              <a:t>กรอกข้อมูลที่เรียงลำดับอย่างน้อย </a:t>
            </a:r>
            <a:r>
              <a:rPr lang="en-US" sz="3600" dirty="0" smtClean="0">
                <a:solidFill>
                  <a:schemeClr val="tx1"/>
                </a:solidFill>
              </a:rPr>
              <a:t>2 </a:t>
            </a:r>
            <a:r>
              <a:rPr lang="th-TH" sz="3600" dirty="0" smtClean="0">
                <a:solidFill>
                  <a:schemeClr val="tx1"/>
                </a:solidFill>
              </a:rPr>
              <a:t>เซลล์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1172" y="3577962"/>
            <a:ext cx="1036035" cy="5293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4099512" y="3957403"/>
            <a:ext cx="314793" cy="299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5287362" y="2900733"/>
            <a:ext cx="1922538" cy="1326493"/>
          </a:xfrm>
          <a:prstGeom prst="borderCallout1">
            <a:avLst>
              <a:gd name="adj1" fmla="val 50487"/>
              <a:gd name="adj2" fmla="val 2522"/>
              <a:gd name="adj3" fmla="val 70016"/>
              <a:gd name="adj4" fmla="val -52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th-TH" sz="3600" dirty="0" smtClean="0">
                <a:solidFill>
                  <a:schemeClr val="tx1"/>
                </a:solidFill>
              </a:rPr>
              <a:t>เลือกเซลล์ทั้ง </a:t>
            </a:r>
            <a:r>
              <a:rPr lang="en-US" sz="3600" dirty="0" smtClean="0">
                <a:solidFill>
                  <a:schemeClr val="tx1"/>
                </a:solidFill>
              </a:rPr>
              <a:t>2 </a:t>
            </a:r>
            <a:r>
              <a:rPr lang="th-TH" sz="3600" dirty="0" smtClean="0">
                <a:solidFill>
                  <a:schemeClr val="tx1"/>
                </a:solidFill>
              </a:rPr>
              <a:t>เซลล์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1191" y="3577962"/>
            <a:ext cx="1036035" cy="5293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4772122" y="4818224"/>
            <a:ext cx="1922538" cy="1567586"/>
          </a:xfrm>
          <a:prstGeom prst="borderCallout1">
            <a:avLst>
              <a:gd name="adj1" fmla="val 50487"/>
              <a:gd name="adj2" fmla="val 2522"/>
              <a:gd name="adj3" fmla="val -42990"/>
              <a:gd name="adj4" fmla="val -24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3) </a:t>
            </a:r>
            <a:r>
              <a:rPr lang="th-TH" sz="3600" dirty="0" smtClean="0">
                <a:solidFill>
                  <a:schemeClr val="tx1"/>
                </a:solidFill>
              </a:rPr>
              <a:t>แดรกเมาส์ลงมายังเซลล์ที่ต้องการ</a:t>
            </a:r>
            <a:endParaRPr lang="th-TH" sz="36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45374" y="4157407"/>
            <a:ext cx="23342" cy="15439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8400" t="24521" r="39896" b="44632"/>
          <a:stretch/>
        </p:blipFill>
        <p:spPr>
          <a:xfrm>
            <a:off x="7742484" y="2338297"/>
            <a:ext cx="4070004" cy="4151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Wave 16"/>
          <p:cNvSpPr/>
          <p:nvPr/>
        </p:nvSpPr>
        <p:spPr>
          <a:xfrm>
            <a:off x="9505851" y="3577962"/>
            <a:ext cx="1619349" cy="138773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ผลลัพธ์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5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887875" cy="1280890"/>
          </a:xfrm>
        </p:spPr>
        <p:txBody>
          <a:bodyPr>
            <a:noAutofit/>
          </a:bodyPr>
          <a:lstStyle/>
          <a:p>
            <a:r>
              <a:rPr lang="th-TH" sz="4400" b="1" dirty="0" smtClean="0"/>
              <a:t>คำสั่ง </a:t>
            </a:r>
            <a:r>
              <a:rPr lang="en-US" sz="4400" b="1" dirty="0" smtClean="0"/>
              <a:t>: </a:t>
            </a:r>
            <a:r>
              <a:rPr lang="th-TH" sz="4400" b="1" dirty="0" err="1" smtClean="0"/>
              <a:t>ให้น</a:t>
            </a:r>
            <a:r>
              <a:rPr lang="th-TH" sz="4400" b="1" dirty="0" smtClean="0"/>
              <a:t>ศ.ทดลองป้อนข้อมูลด้วยวิธีเมื่อครู่ กับข้อมูลที่เป็นเดือน ในแนวแถว </a:t>
            </a:r>
            <a:r>
              <a:rPr lang="en-US" sz="4400" b="1" dirty="0" smtClean="0"/>
              <a:t>1 </a:t>
            </a:r>
            <a:r>
              <a:rPr lang="th-TH" sz="4400" b="1" dirty="0" smtClean="0"/>
              <a:t>แถว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450" t="24326" r="14085" b="50644"/>
          <a:stretch/>
        </p:blipFill>
        <p:spPr>
          <a:xfrm>
            <a:off x="1727013" y="2590799"/>
            <a:ext cx="10315009" cy="266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13</a:t>
            </a:fld>
            <a:endParaRPr lang="th-TH"/>
          </a:p>
        </p:txBody>
      </p:sp>
      <p:sp>
        <p:nvSpPr>
          <p:cNvPr id="6" name="Wave 5"/>
          <p:cNvSpPr/>
          <p:nvPr/>
        </p:nvSpPr>
        <p:spPr>
          <a:xfrm>
            <a:off x="8674101" y="3527161"/>
            <a:ext cx="1739900" cy="149104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ผลลัพธ์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0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คำสั่ง </a:t>
            </a:r>
            <a:r>
              <a:rPr lang="en-US" b="1" dirty="0"/>
              <a:t>: </a:t>
            </a:r>
            <a:r>
              <a:rPr lang="th-TH" b="1" dirty="0" err="1"/>
              <a:t>ให้น</a:t>
            </a:r>
            <a:r>
              <a:rPr lang="th-TH" b="1" dirty="0"/>
              <a:t>ศ.ทดลองป้อน</a:t>
            </a:r>
            <a:r>
              <a:rPr lang="th-TH" b="1" dirty="0" smtClean="0"/>
              <a:t>ข้อมูล ต้นทุน ราคาขาย และคำนวณกำไร เป็นจำนวน </a:t>
            </a:r>
            <a:r>
              <a:rPr lang="en-US" b="1" dirty="0" smtClean="0"/>
              <a:t>10 </a:t>
            </a:r>
            <a:r>
              <a:rPr lang="th-TH" b="1" dirty="0" smtClean="0"/>
              <a:t>แถว ดังตัวอย่าง </a:t>
            </a:r>
            <a:r>
              <a:rPr lang="th-TH" b="1" dirty="0" smtClean="0">
                <a:solidFill>
                  <a:srgbClr val="00B050"/>
                </a:solidFill>
              </a:rPr>
              <a:t>(ให้ใช้ </a:t>
            </a:r>
            <a:r>
              <a:rPr lang="en-US" b="1" dirty="0" smtClean="0">
                <a:solidFill>
                  <a:srgbClr val="00B050"/>
                </a:solidFill>
              </a:rPr>
              <a:t>fill handle </a:t>
            </a:r>
            <a:r>
              <a:rPr lang="th-TH" b="1" dirty="0" smtClean="0">
                <a:solidFill>
                  <a:srgbClr val="00B050"/>
                </a:solidFill>
              </a:rPr>
              <a:t>เท่านั้น</a:t>
            </a:r>
            <a:r>
              <a:rPr lang="en-US" b="1" dirty="0" smtClean="0">
                <a:solidFill>
                  <a:srgbClr val="00B050"/>
                </a:solidFill>
              </a:rPr>
              <a:t>!!!</a:t>
            </a:r>
            <a:r>
              <a:rPr lang="th-TH" b="1" dirty="0" smtClean="0">
                <a:solidFill>
                  <a:srgbClr val="00B050"/>
                </a:solidFill>
              </a:rPr>
              <a:t>)</a:t>
            </a:r>
            <a:endParaRPr lang="th-TH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451" t="24695" r="39298" b="47330"/>
          <a:stretch/>
        </p:blipFill>
        <p:spPr>
          <a:xfrm>
            <a:off x="2857499" y="2019300"/>
            <a:ext cx="5072981" cy="448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56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พื้นฐานเวิร์ค</a:t>
            </a:r>
            <a:r>
              <a:rPr lang="th-TH" sz="4400" b="1" dirty="0" err="1" smtClean="0"/>
              <a:t>ชีต</a:t>
            </a:r>
            <a:r>
              <a:rPr lang="th-TH" sz="4400" b="1" dirty="0" smtClean="0"/>
              <a:t> (</a:t>
            </a:r>
            <a:r>
              <a:rPr lang="en-US" sz="4400" b="1" dirty="0" smtClean="0"/>
              <a:t>Worksheet)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451" t="58032" r="30548" b="21171"/>
          <a:stretch/>
        </p:blipFill>
        <p:spPr>
          <a:xfrm>
            <a:off x="3077029" y="3948356"/>
            <a:ext cx="7005276" cy="268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15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119086" y="1484073"/>
            <a:ext cx="9056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/>
              <a:t>ใน </a:t>
            </a:r>
            <a:r>
              <a:rPr lang="en-US" sz="4000" dirty="0" smtClean="0"/>
              <a:t>1 </a:t>
            </a:r>
            <a:r>
              <a:rPr lang="th-TH" sz="4000" dirty="0" smtClean="0"/>
              <a:t>เวิร์ค</a:t>
            </a:r>
            <a:r>
              <a:rPr lang="th-TH" sz="4000" dirty="0" err="1" smtClean="0"/>
              <a:t>บุค</a:t>
            </a:r>
            <a:r>
              <a:rPr lang="th-TH" sz="4000" dirty="0" smtClean="0"/>
              <a:t> </a:t>
            </a:r>
            <a:r>
              <a:rPr lang="en-US" sz="4000" dirty="0" smtClean="0"/>
              <a:t>(1 </a:t>
            </a:r>
            <a:r>
              <a:rPr lang="th-TH" sz="4000" dirty="0" smtClean="0"/>
              <a:t>ไฟล์ </a:t>
            </a:r>
            <a:r>
              <a:rPr lang="en-US" sz="4000" dirty="0" smtClean="0"/>
              <a:t>excel) </a:t>
            </a:r>
            <a:r>
              <a:rPr lang="th-TH" sz="4000" dirty="0" smtClean="0"/>
              <a:t>สามารถมีได้หลายเวิร์ค</a:t>
            </a:r>
            <a:r>
              <a:rPr lang="th-TH" sz="4000" dirty="0" err="1" smtClean="0"/>
              <a:t>ชีต</a:t>
            </a:r>
            <a:r>
              <a:rPr lang="th-TH" sz="4000" dirty="0" smtClean="0"/>
              <a:t> คล้ายกับหนังสือ </a:t>
            </a:r>
            <a:r>
              <a:rPr lang="en-US" sz="4000" dirty="0" smtClean="0"/>
              <a:t>1 </a:t>
            </a:r>
            <a:r>
              <a:rPr lang="th-TH" sz="4000" dirty="0" smtClean="0"/>
              <a:t>เล่มก็มีได้หลายหน้าเช่นกัน </a:t>
            </a:r>
          </a:p>
          <a:p>
            <a:r>
              <a:rPr lang="th-TH" sz="4000" dirty="0" smtClean="0"/>
              <a:t>เราสามารถจัดการกับเวิร์ค</a:t>
            </a:r>
            <a:r>
              <a:rPr lang="th-TH" sz="4000" dirty="0" err="1" smtClean="0"/>
              <a:t>ชีต</a:t>
            </a:r>
            <a:r>
              <a:rPr lang="th-TH" sz="4000" dirty="0" smtClean="0"/>
              <a:t>ได้โดยการคลิกขวา แล้วเลือกเมนูที่ต้องการ เช่น ลบ หรือเปลี่ยนชื่อ เป็นต้น</a:t>
            </a:r>
            <a:endParaRPr lang="th-TH" sz="4000" dirty="0"/>
          </a:p>
        </p:txBody>
      </p:sp>
      <p:sp>
        <p:nvSpPr>
          <p:cNvPr id="7" name="Rectangle 6"/>
          <p:cNvSpPr/>
          <p:nvPr/>
        </p:nvSpPr>
        <p:spPr>
          <a:xfrm>
            <a:off x="4194629" y="6270171"/>
            <a:ext cx="4078514" cy="36285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059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การปรับแต่งเซลล์ </a:t>
            </a:r>
            <a:r>
              <a:rPr lang="en-US" sz="4400" b="1" dirty="0" smtClean="0"/>
              <a:t>: </a:t>
            </a:r>
            <a:r>
              <a:rPr lang="th-TH" sz="4400" b="1" dirty="0" smtClean="0"/>
              <a:t>การผสานเซลล์ </a:t>
            </a:r>
            <a:r>
              <a:rPr lang="en-US" sz="4400" b="1" dirty="0" smtClean="0"/>
              <a:t>(1)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288" t="15861" r="25664" b="55113"/>
          <a:stretch/>
        </p:blipFill>
        <p:spPr>
          <a:xfrm>
            <a:off x="2592925" y="2757716"/>
            <a:ext cx="8851607" cy="381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16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970254" y="4637316"/>
            <a:ext cx="1950089" cy="48622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859052" y="4637316"/>
            <a:ext cx="1922538" cy="1567586"/>
          </a:xfrm>
          <a:prstGeom prst="borderCallout1">
            <a:avLst>
              <a:gd name="adj1" fmla="val 57894"/>
              <a:gd name="adj2" fmla="val 99911"/>
              <a:gd name="adj3" fmla="val 29230"/>
              <a:gd name="adj4" fmla="val 157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1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th-TH" sz="3600" dirty="0" smtClean="0">
                <a:solidFill>
                  <a:schemeClr val="tx1"/>
                </a:solidFill>
              </a:rPr>
              <a:t>เลือกเซลล์ที่ต้องการผสาน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8618" y="3103410"/>
            <a:ext cx="1950089" cy="1744361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ine Callout 1 9"/>
          <p:cNvSpPr/>
          <p:nvPr/>
        </p:nvSpPr>
        <p:spPr>
          <a:xfrm>
            <a:off x="6654216" y="4699982"/>
            <a:ext cx="1922538" cy="1567586"/>
          </a:xfrm>
          <a:prstGeom prst="borderCallout1">
            <a:avLst>
              <a:gd name="adj1" fmla="val 57894"/>
              <a:gd name="adj2" fmla="val 99911"/>
              <a:gd name="adj3" fmla="val 10712"/>
              <a:gd name="adj4" fmla="val 163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2) </a:t>
            </a:r>
            <a:r>
              <a:rPr lang="th-TH" sz="3600" dirty="0" smtClean="0">
                <a:solidFill>
                  <a:schemeClr val="tx1"/>
                </a:solidFill>
              </a:rPr>
              <a:t>เลือกรูปแบบการผสานเซลล์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232077"/>
              </p:ext>
            </p:extLst>
          </p:nvPr>
        </p:nvGraphicFramePr>
        <p:xfrm>
          <a:off x="1815383" y="1611086"/>
          <a:ext cx="9686624" cy="5084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656"/>
                <a:gridCol w="2421656"/>
                <a:gridCol w="2421656"/>
                <a:gridCol w="2421656"/>
              </a:tblGrid>
              <a:tr h="911497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คำสั่งในการผสาน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คำอธิบาย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เซลล์ก่อนใช้งาน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ผลลัพธ์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14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Merge</a:t>
                      </a:r>
                      <a:r>
                        <a:rPr lang="en-US" sz="2800" baseline="0" dirty="0" smtClean="0"/>
                        <a:t> &amp; Center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ผสานเซลล์พร้อมจุดข้อมูลให้อยู่กึ่งกลาง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</a:tr>
              <a:tr h="9114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Merge Across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ผสานเซลล์เฉพาะแนวนอน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/>
                    </a:p>
                  </a:txBody>
                  <a:tcPr/>
                </a:tc>
              </a:tr>
              <a:tr h="9114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Merge Cells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ผสานเซลล์โดยกำหนดให้ข้อมูลอยู่ตรงไหนก็ได้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/>
                    </a:p>
                  </a:txBody>
                  <a:tcPr/>
                </a:tc>
              </a:tr>
              <a:tr h="9114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Unmerge Cells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ยกเลิกการผสานเซลล์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17</a:t>
            </a:fld>
            <a:endParaRPr lang="th-TH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การปรับแต่งเซลล์ </a:t>
            </a:r>
            <a:r>
              <a:rPr lang="en-US" sz="4400" b="1" dirty="0" smtClean="0"/>
              <a:t>: </a:t>
            </a:r>
            <a:r>
              <a:rPr lang="th-TH" sz="4400" b="1" dirty="0" smtClean="0"/>
              <a:t>การผสานเซลล์ </a:t>
            </a:r>
            <a:r>
              <a:rPr lang="en-US" sz="4400" b="1" dirty="0" smtClean="0"/>
              <a:t>(2)</a:t>
            </a:r>
            <a:endParaRPr lang="th-TH" sz="4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8400" t="27596" r="42272" b="62769"/>
          <a:stretch/>
        </p:blipFill>
        <p:spPr>
          <a:xfrm>
            <a:off x="6710301" y="2495434"/>
            <a:ext cx="2375641" cy="949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8400" t="27596" r="42272" b="62769"/>
          <a:stretch/>
        </p:blipFill>
        <p:spPr>
          <a:xfrm>
            <a:off x="6710302" y="3445089"/>
            <a:ext cx="2375640" cy="949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400" t="27596" r="42272" b="62769"/>
          <a:stretch/>
        </p:blipFill>
        <p:spPr>
          <a:xfrm>
            <a:off x="6696091" y="4626969"/>
            <a:ext cx="2328729" cy="9309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8186" t="28125" r="42366" b="62630"/>
          <a:stretch/>
        </p:blipFill>
        <p:spPr>
          <a:xfrm>
            <a:off x="9085941" y="2493340"/>
            <a:ext cx="2507893" cy="949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8176" t="27600" r="42367" b="62564"/>
          <a:stretch/>
        </p:blipFill>
        <p:spPr>
          <a:xfrm>
            <a:off x="9085940" y="3432579"/>
            <a:ext cx="2498556" cy="1005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8400" t="28452" r="42120" b="62173"/>
          <a:stretch/>
        </p:blipFill>
        <p:spPr>
          <a:xfrm>
            <a:off x="9100454" y="4653435"/>
            <a:ext cx="2422922" cy="927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48400" t="28452" r="42120" b="62173"/>
          <a:stretch/>
        </p:blipFill>
        <p:spPr>
          <a:xfrm>
            <a:off x="6696092" y="5785254"/>
            <a:ext cx="2389848" cy="9146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8400" t="27596" r="42272" b="62769"/>
          <a:stretch/>
        </p:blipFill>
        <p:spPr>
          <a:xfrm>
            <a:off x="9085940" y="5721253"/>
            <a:ext cx="2418672" cy="966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14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400" b="1" dirty="0"/>
              <a:t>การปรับแต่งเซลล์ </a:t>
            </a:r>
            <a:r>
              <a:rPr lang="en-US" sz="4400" b="1" dirty="0"/>
              <a:t>: </a:t>
            </a:r>
            <a:r>
              <a:rPr lang="th-TH" sz="4400" b="1" dirty="0" smtClean="0"/>
              <a:t>เปลี่ยนรูปแบบอัตโนมัติตามข้อมูลในเซลล์</a:t>
            </a:r>
            <a:br>
              <a:rPr lang="th-TH" sz="4400" b="1" dirty="0" smtClean="0"/>
            </a:br>
            <a:r>
              <a:rPr lang="th-TH" sz="4400" b="1" dirty="0"/>
              <a:t>	</a:t>
            </a:r>
            <a:r>
              <a:rPr lang="th-TH" sz="4400" b="1" dirty="0" smtClean="0"/>
              <a:t>					</a:t>
            </a:r>
            <a:r>
              <a:rPr lang="en-US" sz="4400" b="1" dirty="0" smtClean="0"/>
              <a:t>(Conditional Formatting)</a:t>
            </a:r>
            <a:endParaRPr lang="th-TH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18</a:t>
            </a:fld>
            <a:endParaRPr lang="th-TH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78" r="29849" b="41134"/>
          <a:stretch/>
        </p:blipFill>
        <p:spPr>
          <a:xfrm>
            <a:off x="1877347" y="2071687"/>
            <a:ext cx="9460513" cy="421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9554523" y="2343151"/>
            <a:ext cx="1783337" cy="364331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ine Callout 1 9"/>
          <p:cNvSpPr/>
          <p:nvPr/>
        </p:nvSpPr>
        <p:spPr>
          <a:xfrm>
            <a:off x="6607603" y="4229099"/>
            <a:ext cx="1758142" cy="1757363"/>
          </a:xfrm>
          <a:prstGeom prst="borderCallout1">
            <a:avLst>
              <a:gd name="adj1" fmla="val 57894"/>
              <a:gd name="adj2" fmla="val 99911"/>
              <a:gd name="adj3" fmla="val 42131"/>
              <a:gd name="adj4" fmla="val 164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เมนูเลือกรูปแบบต่างๆ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2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900" b="1" dirty="0" smtClean="0"/>
              <a:t>การเปลี่ยน</a:t>
            </a:r>
            <a:r>
              <a:rPr lang="th-TH" sz="4900" b="1" dirty="0"/>
              <a:t>รูปแบบอัตโนมัติตามข้อมูลใน</a:t>
            </a:r>
            <a:r>
              <a:rPr lang="th-TH" sz="4900" b="1" dirty="0" smtClean="0"/>
              <a:t>เซลล์ (</a:t>
            </a:r>
            <a:r>
              <a:rPr lang="en-US" sz="4900" b="1" dirty="0" smtClean="0"/>
              <a:t>1</a:t>
            </a:r>
            <a:r>
              <a:rPr lang="th-TH" sz="4900" b="1" dirty="0" smtClean="0"/>
              <a:t>)</a:t>
            </a:r>
            <a:r>
              <a:rPr lang="th-TH" b="1" dirty="0"/>
              <a:t/>
            </a:r>
            <a:br>
              <a:rPr lang="th-TH" b="1" dirty="0"/>
            </a:br>
            <a:r>
              <a:rPr lang="th-TH" b="1" dirty="0"/>
              <a:t>				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3928"/>
            <a:ext cx="8915400" cy="4795447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ใช้เพื่อปรับแต่งเซลล์ให้แสดงผลความแตกต่างของข้อมูลอย่างชัดเจน</a:t>
            </a:r>
            <a:endParaRPr lang="en-US" sz="3600" dirty="0" smtClean="0"/>
          </a:p>
          <a:p>
            <a:r>
              <a:rPr lang="en-US" sz="3600" b="1" dirty="0" smtClean="0"/>
              <a:t>Highlight Cells Rules </a:t>
            </a:r>
            <a:r>
              <a:rPr lang="en-US" sz="3600" dirty="0" smtClean="0"/>
              <a:t>– </a:t>
            </a:r>
            <a:r>
              <a:rPr lang="th-TH" sz="3600" dirty="0" smtClean="0"/>
              <a:t>ปรับแต่งตามเงื่อนไขทางคณิตศาสตร์ เช่น ถ้าข้อมูลใดต่ำกว่า </a:t>
            </a:r>
            <a:r>
              <a:rPr lang="en-US" sz="3600" dirty="0" smtClean="0"/>
              <a:t>50 </a:t>
            </a:r>
            <a:r>
              <a:rPr lang="th-TH" sz="3600" dirty="0" smtClean="0"/>
              <a:t>ให้เซลล์เปลี่ยนเป็นสีแดง</a:t>
            </a:r>
          </a:p>
          <a:p>
            <a:r>
              <a:rPr lang="en-US" sz="3600" b="1" dirty="0" smtClean="0"/>
              <a:t>Top/Bottom Rules </a:t>
            </a:r>
            <a:r>
              <a:rPr lang="en-US" sz="3600" dirty="0" smtClean="0"/>
              <a:t>– </a:t>
            </a:r>
            <a:r>
              <a:rPr lang="th-TH" sz="3600" dirty="0" smtClean="0"/>
              <a:t>ปรับแต่งเซลล์ตามลำดับแรกหรือสุดท้าย เช่น ถ้าข้อมูลใดเกินค่าเฉลี่ย ให้เซลล์เปลี่ยนเป็นสีเขียว</a:t>
            </a:r>
          </a:p>
          <a:p>
            <a:r>
              <a:rPr lang="en-US" sz="3600" b="1" dirty="0" smtClean="0"/>
              <a:t>Data Bars </a:t>
            </a:r>
            <a:r>
              <a:rPr lang="en-US" sz="3600" dirty="0" smtClean="0"/>
              <a:t>– </a:t>
            </a:r>
            <a:r>
              <a:rPr lang="th-TH" sz="3600" dirty="0" smtClean="0"/>
              <a:t>ใช้ความยาวของบาร์เป็นตัวบอกค่าของข้อมูล เช่น ข้อมูลใดมีค่าน้อย บาร์ก็จะสั้น หากข้อมูลใดมีค่ามาก บาร์ก็จะยาว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19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219" r="92350" b="40429"/>
          <a:stretch/>
        </p:blipFill>
        <p:spPr>
          <a:xfrm>
            <a:off x="424013" y="1264555"/>
            <a:ext cx="995363" cy="258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4641" r="92128" b="40934"/>
          <a:stretch/>
        </p:blipFill>
        <p:spPr>
          <a:xfrm>
            <a:off x="1410449" y="3962241"/>
            <a:ext cx="1024172" cy="251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4231" r="92128" b="40318"/>
          <a:stretch/>
        </p:blipFill>
        <p:spPr>
          <a:xfrm>
            <a:off x="10867039" y="4076545"/>
            <a:ext cx="1024172" cy="259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83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Outline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76400"/>
            <a:ext cx="8915400" cy="4738688"/>
          </a:xfrm>
        </p:spPr>
        <p:txBody>
          <a:bodyPr>
            <a:noAutofit/>
          </a:bodyPr>
          <a:lstStyle/>
          <a:p>
            <a:r>
              <a:rPr lang="th-TH" sz="4000" dirty="0" smtClean="0"/>
              <a:t>แนะนำ </a:t>
            </a:r>
            <a:r>
              <a:rPr lang="en-US" sz="4000" dirty="0" smtClean="0"/>
              <a:t>Excel 2013</a:t>
            </a:r>
          </a:p>
          <a:p>
            <a:r>
              <a:rPr lang="th-TH" sz="4000" dirty="0" smtClean="0"/>
              <a:t>เริ่มใช้งาน </a:t>
            </a:r>
            <a:r>
              <a:rPr lang="en-US" sz="4000" dirty="0" smtClean="0"/>
              <a:t>Excel 2013</a:t>
            </a:r>
          </a:p>
          <a:p>
            <a:r>
              <a:rPr lang="th-TH" sz="4000" dirty="0" smtClean="0"/>
              <a:t>มุมมองและพื้นฐานของ </a:t>
            </a:r>
            <a:r>
              <a:rPr lang="en-US" sz="4000" dirty="0" smtClean="0"/>
              <a:t>Excel</a:t>
            </a:r>
          </a:p>
          <a:p>
            <a:r>
              <a:rPr lang="th-TH" sz="4000" dirty="0" smtClean="0"/>
              <a:t>พื้นฐาน </a:t>
            </a:r>
            <a:r>
              <a:rPr lang="en-US" sz="4000" dirty="0" smtClean="0"/>
              <a:t>worksheet</a:t>
            </a:r>
          </a:p>
          <a:p>
            <a:r>
              <a:rPr lang="th-TH" sz="4000" dirty="0" smtClean="0"/>
              <a:t>การปรับแต่งเซลล์</a:t>
            </a:r>
          </a:p>
          <a:p>
            <a:r>
              <a:rPr lang="th-TH" sz="4000" dirty="0" smtClean="0"/>
              <a:t>การสร้างตาราง </a:t>
            </a:r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60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การเปลี่ยนรูปแบบอัตโนมัติตามข้อมูลในเซลล์ </a:t>
            </a:r>
            <a:r>
              <a:rPr lang="th-TH" sz="4400" b="1" dirty="0" smtClean="0"/>
              <a:t>(</a:t>
            </a:r>
            <a:r>
              <a:rPr lang="en-US" sz="4400" b="1" dirty="0"/>
              <a:t>2</a:t>
            </a:r>
            <a:r>
              <a:rPr lang="th-TH" sz="4400" b="1" dirty="0" smtClean="0"/>
              <a:t>)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Color Scales </a:t>
            </a:r>
            <a:r>
              <a:rPr lang="en-US" sz="3600" dirty="0" smtClean="0"/>
              <a:t>– </a:t>
            </a:r>
            <a:r>
              <a:rPr lang="th-TH" sz="3600" dirty="0" smtClean="0"/>
              <a:t>ใช้สเกลของสีเป็นตัวบอกค่าข้อมูล เช่น สีแดงแสดงถึงข้อมูลที่น้อยกว่าสีเหลืองและเขียวตามลำดับ</a:t>
            </a:r>
          </a:p>
          <a:p>
            <a:r>
              <a:rPr lang="en-US" sz="3600" b="1" dirty="0" smtClean="0"/>
              <a:t>Icon Sets </a:t>
            </a:r>
            <a:r>
              <a:rPr lang="en-US" sz="3600" dirty="0" smtClean="0"/>
              <a:t>– </a:t>
            </a:r>
            <a:r>
              <a:rPr lang="th-TH" sz="3600" dirty="0" smtClean="0"/>
              <a:t>ใช้ไอคอนบอกว่าข้อมูลใดมาก</a:t>
            </a:r>
            <a:r>
              <a:rPr lang="en-US" sz="3600" dirty="0" smtClean="0"/>
              <a:t>-</a:t>
            </a:r>
            <a:r>
              <a:rPr lang="th-TH" sz="3600" dirty="0" smtClean="0"/>
              <a:t>น้อย หรือปานกลาง โดยใช้ลูกศรหรือสัญลักษณ์บอกความหมาย</a:t>
            </a:r>
          </a:p>
          <a:p>
            <a:endParaRPr lang="th-TH" sz="3600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*** </a:t>
            </a:r>
            <a:r>
              <a:rPr lang="th-TH" sz="3600" dirty="0" smtClean="0">
                <a:solidFill>
                  <a:srgbClr val="0070C0"/>
                </a:solidFill>
              </a:rPr>
              <a:t>หากต้องการยกเลิกให้เลือก </a:t>
            </a:r>
            <a:r>
              <a:rPr lang="en-US" sz="3600" dirty="0" smtClean="0">
                <a:solidFill>
                  <a:srgbClr val="0070C0"/>
                </a:solidFill>
              </a:rPr>
              <a:t>Clear Rules ***</a:t>
            </a:r>
            <a:endParaRPr lang="th-TH" sz="3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20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3" t="25051" r="92244" b="40318"/>
          <a:stretch/>
        </p:blipFill>
        <p:spPr>
          <a:xfrm>
            <a:off x="524257" y="1515256"/>
            <a:ext cx="1154243" cy="3146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4231" r="91783" b="40114"/>
          <a:stretch/>
        </p:blipFill>
        <p:spPr>
          <a:xfrm>
            <a:off x="1678500" y="3782567"/>
            <a:ext cx="1184621" cy="289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75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การสร้างตารางอย่างรวดเร็วจาก </a:t>
            </a:r>
            <a:r>
              <a:rPr lang="en-US" sz="4400" b="1" dirty="0" smtClean="0"/>
              <a:t>Table Style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725" y="1547812"/>
            <a:ext cx="9150887" cy="377762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เป็นวิธีการสร้างตารางสำเร็จรูป มีข้อดีคือความรวดเร็วและความสวยงาม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21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6691" r="72752" b="24129"/>
          <a:stretch/>
        </p:blipFill>
        <p:spPr>
          <a:xfrm>
            <a:off x="4343400" y="2171834"/>
            <a:ext cx="4529137" cy="459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7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754" y="632318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วิธีการสร้างตาราง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48" r="2690" b="11261"/>
          <a:stretch/>
        </p:blipFill>
        <p:spPr>
          <a:xfrm>
            <a:off x="1543703" y="1514474"/>
            <a:ext cx="10345047" cy="490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22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701256" y="2728911"/>
            <a:ext cx="2327819" cy="2914652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432508" y="787782"/>
            <a:ext cx="2024942" cy="1757363"/>
          </a:xfrm>
          <a:prstGeom prst="borderCallout1">
            <a:avLst>
              <a:gd name="adj1" fmla="val 57894"/>
              <a:gd name="adj2" fmla="val 99911"/>
              <a:gd name="adj3" fmla="val 109611"/>
              <a:gd name="adj4" fmla="val 154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1) </a:t>
            </a:r>
            <a:r>
              <a:rPr lang="th-TH" sz="3600" dirty="0" smtClean="0">
                <a:solidFill>
                  <a:schemeClr val="tx1"/>
                </a:solidFill>
              </a:rPr>
              <a:t>เลือกเซลล์ที่ต้องการจะสร้างตาราง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2438" y="1514474"/>
            <a:ext cx="620657" cy="58001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5556958" y="274225"/>
            <a:ext cx="2024942" cy="1757363"/>
          </a:xfrm>
          <a:prstGeom prst="borderCallout1">
            <a:avLst>
              <a:gd name="adj1" fmla="val 57894"/>
              <a:gd name="adj2" fmla="val 99911"/>
              <a:gd name="adj3" fmla="val 69774"/>
              <a:gd name="adj4" fmla="val 140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th-TH" sz="3600" dirty="0" smtClean="0">
                <a:solidFill>
                  <a:schemeClr val="tx1"/>
                </a:solidFill>
              </a:rPr>
              <a:t>เลือก </a:t>
            </a:r>
            <a:r>
              <a:rPr lang="en-US" sz="3600" dirty="0" smtClean="0">
                <a:solidFill>
                  <a:schemeClr val="tx1"/>
                </a:solidFill>
              </a:rPr>
              <a:t>format as Table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72438" y="2124642"/>
            <a:ext cx="3816312" cy="381895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5386388" y="3340957"/>
            <a:ext cx="2324250" cy="2302606"/>
          </a:xfrm>
          <a:prstGeom prst="borderCallout1">
            <a:avLst>
              <a:gd name="adj1" fmla="val 57894"/>
              <a:gd name="adj2" fmla="val 99911"/>
              <a:gd name="adj3" fmla="val 33291"/>
              <a:gd name="adj4" fmla="val 117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3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th-TH" sz="3600" dirty="0" smtClean="0">
                <a:solidFill>
                  <a:schemeClr val="tx1"/>
                </a:solidFill>
              </a:rPr>
              <a:t>เลือกรูปแบบตารางที่ต้องการ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ผลลัพธ์จากการสร้างตาราง</a:t>
            </a:r>
            <a:endParaRPr lang="th-TH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23</a:t>
            </a:fld>
            <a:endParaRPr lang="th-T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691" r="72752" b="24129"/>
          <a:stretch/>
        </p:blipFill>
        <p:spPr>
          <a:xfrm>
            <a:off x="1311579" y="1869196"/>
            <a:ext cx="4735625" cy="480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11578" y="1869196"/>
            <a:ext cx="4735625" cy="30437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7168400" y="811066"/>
            <a:ext cx="2024942" cy="1757363"/>
          </a:xfrm>
          <a:prstGeom prst="borderCallout1">
            <a:avLst>
              <a:gd name="adj1" fmla="val 49764"/>
              <a:gd name="adj2" fmla="val 425"/>
              <a:gd name="adj3" fmla="val 64896"/>
              <a:gd name="adj4" fmla="val -5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เลือกรูปแบบการจัดเรียงได้จากหัวตาราง</a:t>
            </a:r>
            <a:endParaRPr lang="th-TH" sz="36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4027" r="72773" b="23514"/>
          <a:stretch/>
        </p:blipFill>
        <p:spPr>
          <a:xfrm>
            <a:off x="7842958" y="2545145"/>
            <a:ext cx="3917273" cy="424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1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การวาดเส้นตาราง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21" r="73184" b="22983"/>
          <a:stretch/>
        </p:blipFill>
        <p:spPr>
          <a:xfrm>
            <a:off x="1311579" y="1485899"/>
            <a:ext cx="3417583" cy="533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24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570076" y="3457574"/>
            <a:ext cx="3159086" cy="321468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4987659" y="4469161"/>
            <a:ext cx="2324250" cy="1343025"/>
          </a:xfrm>
          <a:prstGeom prst="borderCallout1">
            <a:avLst>
              <a:gd name="adj1" fmla="val 50448"/>
              <a:gd name="adj2" fmla="val 942"/>
              <a:gd name="adj3" fmla="val 91471"/>
              <a:gd name="adj4" fmla="val -39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1) </a:t>
            </a:r>
            <a:r>
              <a:rPr lang="th-TH" sz="3600" dirty="0" smtClean="0">
                <a:solidFill>
                  <a:schemeClr val="tx1"/>
                </a:solidFill>
              </a:rPr>
              <a:t>เลือกพื้นที่ที่ต้องการวาดเส้น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8415" y="2124073"/>
            <a:ext cx="506374" cy="31909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4630512" y="1915670"/>
            <a:ext cx="2324250" cy="1541903"/>
          </a:xfrm>
          <a:prstGeom prst="borderCallout1">
            <a:avLst>
              <a:gd name="adj1" fmla="val 50448"/>
              <a:gd name="adj2" fmla="val 942"/>
              <a:gd name="adj3" fmla="val 33705"/>
              <a:gd name="adj4" fmla="val -26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th-TH" sz="3600" dirty="0" smtClean="0">
                <a:solidFill>
                  <a:schemeClr val="tx1"/>
                </a:solidFill>
              </a:rPr>
              <a:t>เลือกรูปแบบการวาดเส้นตาราง</a:t>
            </a:r>
            <a:endParaRPr lang="th-TH" sz="36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68" t="23617" r="72658" b="23924"/>
          <a:stretch/>
        </p:blipFill>
        <p:spPr>
          <a:xfrm>
            <a:off x="7206830" y="1261007"/>
            <a:ext cx="4618588" cy="503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Line Callout 1 10"/>
          <p:cNvSpPr/>
          <p:nvPr/>
        </p:nvSpPr>
        <p:spPr>
          <a:xfrm>
            <a:off x="6954762" y="446818"/>
            <a:ext cx="1520988" cy="814189"/>
          </a:xfrm>
          <a:prstGeom prst="borderCallout1">
            <a:avLst>
              <a:gd name="adj1" fmla="val 55309"/>
              <a:gd name="adj2" fmla="val 100909"/>
              <a:gd name="adj3" fmla="val 197849"/>
              <a:gd name="adj4" fmla="val 145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ผลลัพธ์</a:t>
            </a:r>
            <a:endParaRPr lang="th-TH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9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676" y="329899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แนะนำ </a:t>
            </a:r>
            <a:r>
              <a:rPr lang="en-US" sz="4400" b="1" dirty="0" smtClean="0"/>
              <a:t>Excel 2013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676" y="1609344"/>
            <a:ext cx="8915400" cy="377762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เป็นโปรแกรมตารางคำนวณ </a:t>
            </a:r>
            <a:r>
              <a:rPr lang="en-US" sz="3600" dirty="0" smtClean="0"/>
              <a:t>(Spreadsheet) </a:t>
            </a:r>
            <a:r>
              <a:rPr lang="th-TH" sz="3600" dirty="0" smtClean="0"/>
              <a:t>นิยมใช้จัดเก็บข้อมูลเกี่ยวกับตัวเลขที่มีปริมาณมาก เพื่อนำข้อมูลเหล่านั้นมาวิเคราะห์หรือคำนวณผล โดยใช้สมการทางคณิตศาสตร์และสถิติตั้งแต่ขั้นพื้นฐานจนถึงขั้นซับซ้อน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3</a:t>
            </a:fld>
            <a:endParaRPr lang="th-TH"/>
          </a:p>
        </p:txBody>
      </p:sp>
      <p:pic>
        <p:nvPicPr>
          <p:cNvPr id="2054" name="Picture 6" descr="http://cdn2.free-power-point-templates.com/articles/wp-content/uploads/2013/05/Wedding-Budget-Template-for-Excel-2013-2-580x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11" y="3577323"/>
            <a:ext cx="5782851" cy="309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900" b="1" dirty="0"/>
              <a:t>เริ่มใช้งาน </a:t>
            </a:r>
            <a:r>
              <a:rPr lang="en-US" sz="4900" b="1" dirty="0"/>
              <a:t>Excel 2013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คลิกที่ปุ่ม </a:t>
            </a:r>
            <a:r>
              <a:rPr lang="en-US" sz="2800" dirty="0" smtClean="0"/>
              <a:t>windows                     </a:t>
            </a:r>
            <a:r>
              <a:rPr lang="th-TH" sz="2800" dirty="0" smtClean="0"/>
              <a:t>หรือปุ่ม </a:t>
            </a:r>
            <a:r>
              <a:rPr lang="en-US" sz="2800" dirty="0" smtClean="0"/>
              <a:t>windows </a:t>
            </a:r>
            <a:r>
              <a:rPr lang="th-TH" sz="2800" dirty="0" smtClean="0"/>
              <a:t>บนคีย์บอร์ด</a:t>
            </a:r>
          </a:p>
          <a:p>
            <a:r>
              <a:rPr lang="th-TH" sz="2800" dirty="0" smtClean="0"/>
              <a:t> </a:t>
            </a:r>
            <a:r>
              <a:rPr lang="en-US" sz="2800" dirty="0" smtClean="0"/>
              <a:t> </a:t>
            </a:r>
            <a:r>
              <a:rPr lang="th-TH" sz="2800" dirty="0" smtClean="0"/>
              <a:t>ค้นหาโปรแกรม </a:t>
            </a:r>
            <a:r>
              <a:rPr lang="en-US" sz="2800" dirty="0" smtClean="0"/>
              <a:t>Microsoft Excel </a:t>
            </a:r>
            <a:r>
              <a:rPr lang="th-TH" sz="2800" dirty="0" smtClean="0"/>
              <a:t>โดยการกรอกคำว่า </a:t>
            </a:r>
            <a:r>
              <a:rPr lang="en-US" sz="2800" dirty="0" smtClean="0"/>
              <a:t>“Excel” </a:t>
            </a:r>
            <a:r>
              <a:rPr lang="th-TH" sz="2800" dirty="0" smtClean="0"/>
              <a:t>ลงไป</a:t>
            </a:r>
          </a:p>
          <a:p>
            <a:r>
              <a:rPr lang="th-TH" sz="2800" dirty="0" smtClean="0"/>
              <a:t>เปิดโปรแกรม </a:t>
            </a:r>
            <a:r>
              <a:rPr lang="en-US" sz="2800" dirty="0" smtClean="0"/>
              <a:t>Microsoft Excel 2013 </a:t>
            </a:r>
            <a:r>
              <a:rPr lang="th-TH" sz="2800" dirty="0" smtClean="0"/>
              <a:t>เลือก </a:t>
            </a:r>
            <a:r>
              <a:rPr lang="en-US" sz="2800" dirty="0" smtClean="0"/>
              <a:t>“Blank workbook”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4</a:t>
            </a:fld>
            <a:endParaRPr lang="th-TH"/>
          </a:p>
        </p:txBody>
      </p:sp>
      <p:pic>
        <p:nvPicPr>
          <p:cNvPr id="3074" name="Picture 2" descr="http://www.geek.com/wp-content/uploads/2012/11/335158-windows-8-win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80" y="1715008"/>
            <a:ext cx="1152921" cy="115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jervisdabreo.com/thetechcorner/wp-content/uploads/2013/03/windows-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852" y="1200016"/>
            <a:ext cx="2109276" cy="153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8780" t="11240" r="895" b="19176"/>
          <a:stretch/>
        </p:blipFill>
        <p:spPr>
          <a:xfrm>
            <a:off x="4413504" y="3767989"/>
            <a:ext cx="5517877" cy="2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5852160" y="4230624"/>
            <a:ext cx="1060704" cy="107289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395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538" y="2133600"/>
            <a:ext cx="9490074" cy="3777622"/>
          </a:xfrm>
        </p:spPr>
        <p:txBody>
          <a:bodyPr/>
          <a:lstStyle/>
          <a:p>
            <a:r>
              <a:rPr lang="th-TH" sz="5400" b="1" dirty="0"/>
              <a:t>คำสั่ง </a:t>
            </a:r>
            <a:r>
              <a:rPr lang="en-US" sz="5400" b="1" dirty="0"/>
              <a:t>: </a:t>
            </a:r>
            <a:r>
              <a:rPr lang="th-TH" sz="5400" b="1" dirty="0"/>
              <a:t>ให้นักศึกษาทำ</a:t>
            </a:r>
            <a:r>
              <a:rPr lang="th-TH" sz="5400" b="1" dirty="0" smtClean="0"/>
              <a:t>ตามตัวอย่างทุก</a:t>
            </a:r>
            <a:r>
              <a:rPr lang="th-TH" sz="5400" b="1" dirty="0"/>
              <a:t>ขั้นตอน </a:t>
            </a:r>
            <a:endParaRPr lang="th-TH" sz="5400" b="1" dirty="0" smtClean="0"/>
          </a:p>
          <a:p>
            <a:pPr marL="0" indent="0">
              <a:buNone/>
            </a:pPr>
            <a:r>
              <a:rPr lang="th-TH" sz="5400" b="1" dirty="0" smtClean="0"/>
              <a:t>โดย</a:t>
            </a:r>
            <a:r>
              <a:rPr lang="th-TH" sz="5400" b="1" dirty="0"/>
              <a:t>ไม่ต้องลบข้อมูล</a:t>
            </a:r>
            <a:r>
              <a:rPr lang="th-TH" sz="5400" b="1" dirty="0" smtClean="0"/>
              <a:t>ใดๆที่</a:t>
            </a:r>
            <a:r>
              <a:rPr lang="th-TH" sz="5400" b="1" dirty="0"/>
              <a:t>ทำแล้วออกทั้งสิ้น</a:t>
            </a:r>
          </a:p>
          <a:p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283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29899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ส่วนประกอบของ </a:t>
            </a:r>
            <a:r>
              <a:rPr lang="en-US" sz="4400" b="1" dirty="0" smtClean="0"/>
              <a:t>Excel 2013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086" t="9922" b="18894"/>
          <a:stretch/>
        </p:blipFill>
        <p:spPr>
          <a:xfrm>
            <a:off x="1609343" y="1255775"/>
            <a:ext cx="10109343" cy="536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6</a:t>
            </a:fld>
            <a:endParaRPr lang="th-TH"/>
          </a:p>
        </p:txBody>
      </p:sp>
      <p:sp>
        <p:nvSpPr>
          <p:cNvPr id="6" name="Line Callout 2 5"/>
          <p:cNvSpPr/>
          <p:nvPr/>
        </p:nvSpPr>
        <p:spPr>
          <a:xfrm>
            <a:off x="366959" y="1828800"/>
            <a:ext cx="1109472" cy="585216"/>
          </a:xfrm>
          <a:prstGeom prst="borderCallout2">
            <a:avLst>
              <a:gd name="adj1" fmla="val 54167"/>
              <a:gd name="adj2" fmla="val 98260"/>
              <a:gd name="adj3" fmla="val 18750"/>
              <a:gd name="adj4" fmla="val 111904"/>
              <a:gd name="adj5" fmla="val -50000"/>
              <a:gd name="adj6" fmla="val 133553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err="1" smtClean="0"/>
              <a:t>แท็บ</a:t>
            </a:r>
            <a:endParaRPr lang="th-TH" dirty="0"/>
          </a:p>
        </p:txBody>
      </p:sp>
      <p:sp>
        <p:nvSpPr>
          <p:cNvPr id="7" name="Line Callout 2 6"/>
          <p:cNvSpPr/>
          <p:nvPr/>
        </p:nvSpPr>
        <p:spPr>
          <a:xfrm>
            <a:off x="366959" y="1037764"/>
            <a:ext cx="1109472" cy="693499"/>
          </a:xfrm>
          <a:prstGeom prst="borderCallout2">
            <a:avLst>
              <a:gd name="adj1" fmla="val 54167"/>
              <a:gd name="adj2" fmla="val 98260"/>
              <a:gd name="adj3" fmla="val 52083"/>
              <a:gd name="adj4" fmla="val 119596"/>
              <a:gd name="adj5" fmla="val 47916"/>
              <a:gd name="adj6" fmla="val 122563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ปุ่มคำสั่งที่ใช้งานบ่อย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1658111" y="1255775"/>
            <a:ext cx="1255777" cy="1584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1658111" y="1610789"/>
            <a:ext cx="10060575" cy="7293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Line Callout 1 11"/>
          <p:cNvSpPr/>
          <p:nvPr/>
        </p:nvSpPr>
        <p:spPr>
          <a:xfrm>
            <a:off x="9973056" y="633984"/>
            <a:ext cx="1072896" cy="518923"/>
          </a:xfrm>
          <a:prstGeom prst="borderCallout1">
            <a:avLst>
              <a:gd name="adj1" fmla="val 53992"/>
              <a:gd name="adj2" fmla="val -2651"/>
              <a:gd name="adj3" fmla="val 194732"/>
              <a:gd name="adj4" fmla="val -66742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ริบบอน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9212" y="2340148"/>
            <a:ext cx="8911688" cy="1965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Line Callout 1 12"/>
          <p:cNvSpPr/>
          <p:nvPr/>
        </p:nvSpPr>
        <p:spPr>
          <a:xfrm>
            <a:off x="5724144" y="3069507"/>
            <a:ext cx="1383792" cy="518923"/>
          </a:xfrm>
          <a:prstGeom prst="borderCallout1">
            <a:avLst>
              <a:gd name="adj1" fmla="val 53992"/>
              <a:gd name="adj2" fmla="val -2651"/>
              <a:gd name="adj3" fmla="val -110701"/>
              <a:gd name="adj4" fmla="val -164734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แถบสมการ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8111" y="2340148"/>
            <a:ext cx="798189" cy="19651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1633726" y="1414272"/>
            <a:ext cx="4317369" cy="1965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Line Callout 2 15"/>
          <p:cNvSpPr/>
          <p:nvPr/>
        </p:nvSpPr>
        <p:spPr>
          <a:xfrm>
            <a:off x="359404" y="2743752"/>
            <a:ext cx="1109472" cy="585216"/>
          </a:xfrm>
          <a:prstGeom prst="borderCallout2">
            <a:avLst>
              <a:gd name="adj1" fmla="val 54167"/>
              <a:gd name="adj2" fmla="val 98260"/>
              <a:gd name="adj3" fmla="val 18750"/>
              <a:gd name="adj4" fmla="val 111904"/>
              <a:gd name="adj5" fmla="val -37193"/>
              <a:gd name="adj6" fmla="val 122744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ชื่อเซลล์</a:t>
            </a:r>
            <a:endParaRPr lang="th-TH" dirty="0"/>
          </a:p>
        </p:txBody>
      </p:sp>
      <p:sp>
        <p:nvSpPr>
          <p:cNvPr id="17" name="Rectangle 16"/>
          <p:cNvSpPr/>
          <p:nvPr/>
        </p:nvSpPr>
        <p:spPr>
          <a:xfrm>
            <a:off x="1857195" y="4291364"/>
            <a:ext cx="8911688" cy="1965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Line Callout 1 17"/>
          <p:cNvSpPr/>
          <p:nvPr/>
        </p:nvSpPr>
        <p:spPr>
          <a:xfrm>
            <a:off x="4992127" y="5020723"/>
            <a:ext cx="1383792" cy="518923"/>
          </a:xfrm>
          <a:prstGeom prst="borderCallout1">
            <a:avLst>
              <a:gd name="adj1" fmla="val 53992"/>
              <a:gd name="adj2" fmla="val -2651"/>
              <a:gd name="adj3" fmla="val -110701"/>
              <a:gd name="adj4" fmla="val -164734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แถว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194" y="2635409"/>
            <a:ext cx="599105" cy="36154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Line Callout 1 19"/>
          <p:cNvSpPr/>
          <p:nvPr/>
        </p:nvSpPr>
        <p:spPr>
          <a:xfrm>
            <a:off x="305204" y="4535467"/>
            <a:ext cx="1217872" cy="744717"/>
          </a:xfrm>
          <a:prstGeom prst="borderCallout1">
            <a:avLst>
              <a:gd name="adj1" fmla="val 49966"/>
              <a:gd name="adj2" fmla="val 99409"/>
              <a:gd name="adj3" fmla="val 50329"/>
              <a:gd name="adj4" fmla="val 123086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คอลัมน์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6299" y="6179635"/>
            <a:ext cx="961458" cy="2594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Line Callout 1 21"/>
          <p:cNvSpPr/>
          <p:nvPr/>
        </p:nvSpPr>
        <p:spPr>
          <a:xfrm>
            <a:off x="299407" y="5952839"/>
            <a:ext cx="1217872" cy="596117"/>
          </a:xfrm>
          <a:prstGeom prst="borderCallout1">
            <a:avLst>
              <a:gd name="adj1" fmla="val 49966"/>
              <a:gd name="adj2" fmla="val 99409"/>
              <a:gd name="adj3" fmla="val 75475"/>
              <a:gd name="adj4" fmla="val 176013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err="1" smtClean="0">
                <a:solidFill>
                  <a:schemeClr val="tx1"/>
                </a:solidFill>
              </a:rPr>
              <a:t>ชีท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49359" y="6439096"/>
            <a:ext cx="2169327" cy="2131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Line Callout 1 23"/>
          <p:cNvSpPr/>
          <p:nvPr/>
        </p:nvSpPr>
        <p:spPr>
          <a:xfrm>
            <a:off x="8192240" y="5337824"/>
            <a:ext cx="1217872" cy="744717"/>
          </a:xfrm>
          <a:prstGeom prst="borderCallout1">
            <a:avLst>
              <a:gd name="adj1" fmla="val 49966"/>
              <a:gd name="adj2" fmla="val 99409"/>
              <a:gd name="adj3" fmla="val 144934"/>
              <a:gd name="adj4" fmla="val 140318"/>
            </a:avLst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เปลี่ยนมุมมอง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ทดลองกรอกข้อมูล และคำนวณอย่างง่าย </a:t>
            </a:r>
            <a:r>
              <a:rPr lang="en-US" sz="4400" b="1" dirty="0" smtClean="0"/>
              <a:t>(1)</a:t>
            </a:r>
            <a:endParaRPr lang="th-TH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7</a:t>
            </a:fld>
            <a:endParaRPr lang="th-TH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470" t="24211" r="36398" b="52328"/>
          <a:stretch/>
        </p:blipFill>
        <p:spPr>
          <a:xfrm>
            <a:off x="2023669" y="1905000"/>
            <a:ext cx="7542967" cy="452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Line Callout 1 7"/>
          <p:cNvSpPr/>
          <p:nvPr/>
        </p:nvSpPr>
        <p:spPr>
          <a:xfrm>
            <a:off x="6820525" y="1905000"/>
            <a:ext cx="1304144" cy="403485"/>
          </a:xfrm>
          <a:prstGeom prst="borderCallout1">
            <a:avLst>
              <a:gd name="adj1" fmla="val 18750"/>
              <a:gd name="adj2" fmla="val -8333"/>
              <a:gd name="adj3" fmla="val 407837"/>
              <a:gd name="adj4" fmla="val -109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1) </a:t>
            </a:r>
            <a:r>
              <a:rPr lang="th-TH" sz="3600" dirty="0" smtClean="0">
                <a:solidFill>
                  <a:schemeClr val="tx1"/>
                </a:solidFill>
              </a:rPr>
              <a:t>คลิก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7467601" y="2984147"/>
            <a:ext cx="1976202" cy="403485"/>
          </a:xfrm>
          <a:prstGeom prst="borderCallout1">
            <a:avLst>
              <a:gd name="adj1" fmla="val 18750"/>
              <a:gd name="adj2" fmla="val -8333"/>
              <a:gd name="adj3" fmla="val 140345"/>
              <a:gd name="adj4" fmla="val -73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2) </a:t>
            </a:r>
            <a:r>
              <a:rPr lang="th-TH" sz="3600" dirty="0" smtClean="0">
                <a:solidFill>
                  <a:schemeClr val="tx1"/>
                </a:solidFill>
              </a:rPr>
              <a:t>กรอก “</a:t>
            </a:r>
            <a:r>
              <a:rPr lang="en-US" sz="3600" b="1" dirty="0" smtClean="0">
                <a:solidFill>
                  <a:schemeClr val="tx1"/>
                </a:solidFill>
              </a:rPr>
              <a:t>=</a:t>
            </a:r>
            <a:r>
              <a:rPr lang="th-TH" sz="3600" dirty="0" smtClean="0">
                <a:solidFill>
                  <a:schemeClr val="tx1"/>
                </a:solidFill>
              </a:rPr>
              <a:t>”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1347030" y="4395721"/>
            <a:ext cx="1811310" cy="403485"/>
          </a:xfrm>
          <a:prstGeom prst="borderCallout1">
            <a:avLst>
              <a:gd name="adj1" fmla="val 3889"/>
              <a:gd name="adj2" fmla="val 98426"/>
              <a:gd name="adj3" fmla="val -164300"/>
              <a:gd name="adj4" fmla="val 90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</a:t>
            </a:r>
            <a:r>
              <a:rPr lang="en-US" sz="3600" b="1" dirty="0" smtClean="0">
                <a:solidFill>
                  <a:schemeClr val="tx1"/>
                </a:solidFill>
              </a:rPr>
              <a:t>) </a:t>
            </a:r>
            <a:r>
              <a:rPr lang="th-TH" sz="3600" dirty="0" smtClean="0">
                <a:solidFill>
                  <a:schemeClr val="tx1"/>
                </a:solidFill>
              </a:rPr>
              <a:t>คลิกที่ </a:t>
            </a:r>
            <a:r>
              <a:rPr lang="en-US" sz="3600" dirty="0" smtClean="0">
                <a:solidFill>
                  <a:schemeClr val="tx1"/>
                </a:solidFill>
              </a:rPr>
              <a:t>A2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8387" y="3361782"/>
            <a:ext cx="1440768" cy="3557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Line Callout 1 11"/>
          <p:cNvSpPr/>
          <p:nvPr/>
        </p:nvSpPr>
        <p:spPr>
          <a:xfrm>
            <a:off x="3657600" y="4508772"/>
            <a:ext cx="1811310" cy="403485"/>
          </a:xfrm>
          <a:prstGeom prst="borderCallout1">
            <a:avLst>
              <a:gd name="adj1" fmla="val 7604"/>
              <a:gd name="adj2" fmla="val 48771"/>
              <a:gd name="adj3" fmla="val -194021"/>
              <a:gd name="adj4" fmla="val 4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5</a:t>
            </a:r>
            <a:r>
              <a:rPr lang="en-US" sz="3600" b="1" dirty="0" smtClean="0">
                <a:solidFill>
                  <a:schemeClr val="tx1"/>
                </a:solidFill>
              </a:rPr>
              <a:t>) </a:t>
            </a:r>
            <a:r>
              <a:rPr lang="th-TH" sz="3600" dirty="0" smtClean="0">
                <a:solidFill>
                  <a:schemeClr val="tx1"/>
                </a:solidFill>
              </a:rPr>
              <a:t>คลิกที่ </a:t>
            </a:r>
            <a:r>
              <a:rPr lang="en-US" sz="3600" dirty="0" smtClean="0">
                <a:solidFill>
                  <a:schemeClr val="tx1"/>
                </a:solidFill>
              </a:rPr>
              <a:t>B</a:t>
            </a:r>
            <a:r>
              <a:rPr lang="en-US" sz="3600" dirty="0">
                <a:solidFill>
                  <a:schemeClr val="tx1"/>
                </a:solidFill>
              </a:rPr>
              <a:t>2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9155" y="3361783"/>
            <a:ext cx="1272452" cy="3557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Line Callout 1 13"/>
          <p:cNvSpPr/>
          <p:nvPr/>
        </p:nvSpPr>
        <p:spPr>
          <a:xfrm>
            <a:off x="6820106" y="4188837"/>
            <a:ext cx="2458387" cy="1043354"/>
          </a:xfrm>
          <a:prstGeom prst="borderCallout1">
            <a:avLst>
              <a:gd name="adj1" fmla="val 47485"/>
              <a:gd name="adj2" fmla="val 204"/>
              <a:gd name="adj3" fmla="val -48476"/>
              <a:gd name="adj4" fmla="val -37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</a:t>
            </a:r>
            <a:r>
              <a:rPr lang="en-US" sz="3600" b="1" dirty="0" smtClean="0">
                <a:solidFill>
                  <a:schemeClr val="tx1"/>
                </a:solidFill>
              </a:rPr>
              <a:t>) </a:t>
            </a:r>
            <a:r>
              <a:rPr lang="th-TH" sz="3600" dirty="0" smtClean="0">
                <a:solidFill>
                  <a:schemeClr val="tx1"/>
                </a:solidFill>
              </a:rPr>
              <a:t>กรอก “</a:t>
            </a:r>
            <a:r>
              <a:rPr lang="en-US" sz="3600" b="1" dirty="0" smtClean="0">
                <a:solidFill>
                  <a:schemeClr val="tx1"/>
                </a:solidFill>
              </a:rPr>
              <a:t>-</a:t>
            </a:r>
            <a:r>
              <a:rPr lang="th-TH" sz="3600" dirty="0" smtClean="0">
                <a:solidFill>
                  <a:schemeClr val="tx1"/>
                </a:solidFill>
              </a:rPr>
              <a:t>” (เครื่องหมายลบ)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895084" y="5343391"/>
            <a:ext cx="1854832" cy="690005"/>
          </a:xfrm>
          <a:prstGeom prst="borderCallout1">
            <a:avLst>
              <a:gd name="adj1" fmla="val 47485"/>
              <a:gd name="adj2" fmla="val 204"/>
              <a:gd name="adj3" fmla="val -235842"/>
              <a:gd name="adj4" fmla="val -12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6) </a:t>
            </a:r>
            <a:r>
              <a:rPr lang="th-TH" sz="3600" dirty="0" smtClean="0">
                <a:solidFill>
                  <a:schemeClr val="tx1"/>
                </a:solidFill>
              </a:rPr>
              <a:t>กด </a:t>
            </a:r>
            <a:r>
              <a:rPr lang="en-US" sz="3600" dirty="0" smtClean="0">
                <a:solidFill>
                  <a:schemeClr val="tx1"/>
                </a:solidFill>
              </a:rPr>
              <a:t>enter</a:t>
            </a:r>
            <a:endParaRPr lang="th-TH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/>
              <a:t>ทดลองกรอกข้อมูล และคำนวณอย่างง่าย </a:t>
            </a:r>
            <a:r>
              <a:rPr lang="en-US" sz="4400" b="1" dirty="0" smtClean="0"/>
              <a:t>(2)</a:t>
            </a:r>
            <a:endParaRPr lang="th-TH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638" t="23342" r="35053" b="53197"/>
          <a:stretch/>
        </p:blipFill>
        <p:spPr>
          <a:xfrm>
            <a:off x="2968051" y="1904999"/>
            <a:ext cx="7644965" cy="425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8</a:t>
            </a:fld>
            <a:endParaRPr lang="th-TH"/>
          </a:p>
        </p:txBody>
      </p:sp>
      <p:sp>
        <p:nvSpPr>
          <p:cNvPr id="6" name="Line Callout 1 5"/>
          <p:cNvSpPr/>
          <p:nvPr/>
        </p:nvSpPr>
        <p:spPr>
          <a:xfrm>
            <a:off x="9171895" y="1611287"/>
            <a:ext cx="2754257" cy="581262"/>
          </a:xfrm>
          <a:prstGeom prst="borderCallout1">
            <a:avLst>
              <a:gd name="adj1" fmla="val 103256"/>
              <a:gd name="adj2" fmla="val 805"/>
              <a:gd name="adj3" fmla="val 133654"/>
              <a:gd name="adj4" fmla="val -10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สมการที่กรอก</a:t>
            </a:r>
            <a:endParaRPr lang="th-TH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5239" y="2192549"/>
            <a:ext cx="1648917" cy="3857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Line Callout 1 7"/>
          <p:cNvSpPr/>
          <p:nvPr/>
        </p:nvSpPr>
        <p:spPr>
          <a:xfrm>
            <a:off x="4793055" y="4491981"/>
            <a:ext cx="1922538" cy="679626"/>
          </a:xfrm>
          <a:prstGeom prst="borderCallout1">
            <a:avLst>
              <a:gd name="adj1" fmla="val 3889"/>
              <a:gd name="adj2" fmla="val 98426"/>
              <a:gd name="adj3" fmla="val -102542"/>
              <a:gd name="adj4" fmla="val 92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ผลลัพธ์ที่ได้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4412" y="3458041"/>
            <a:ext cx="1230906" cy="34946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67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มุมมองใน </a:t>
            </a:r>
            <a:r>
              <a:rPr lang="en-US" sz="4400" b="1" dirty="0" smtClean="0"/>
              <a:t>excel 2013 (1)</a:t>
            </a:r>
            <a:endParaRPr lang="th-TH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FDF16-B80F-423F-845F-CD98A40A6658}" type="slidenum">
              <a:rPr lang="th-TH" smtClean="0"/>
              <a:t>9</a:t>
            </a:fld>
            <a:endParaRPr lang="th-T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66" t="28186" r="-1" b="18894"/>
          <a:stretch/>
        </p:blipFill>
        <p:spPr>
          <a:xfrm>
            <a:off x="2143595" y="1545236"/>
            <a:ext cx="9521414" cy="3791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Line Callout 1 5"/>
          <p:cNvSpPr/>
          <p:nvPr/>
        </p:nvSpPr>
        <p:spPr>
          <a:xfrm>
            <a:off x="8270773" y="6088399"/>
            <a:ext cx="2102420" cy="612204"/>
          </a:xfrm>
          <a:prstGeom prst="borderCallout1">
            <a:avLst>
              <a:gd name="adj1" fmla="val 3889"/>
              <a:gd name="adj2" fmla="val 98426"/>
              <a:gd name="adj3" fmla="val -102542"/>
              <a:gd name="adj4" fmla="val 92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ปุ่มเลือกมุมมอง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82130" y="5021705"/>
            <a:ext cx="1095995" cy="31479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020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763</TotalTime>
  <Words>875</Words>
  <Application>Microsoft Office PowerPoint</Application>
  <PresentationFormat>Widescreen</PresentationFormat>
  <Paragraphs>125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Cordia New</vt:lpstr>
      <vt:lpstr>TH SarabunPSK</vt:lpstr>
      <vt:lpstr>Wingdings 3</vt:lpstr>
      <vt:lpstr>Wisp</vt:lpstr>
      <vt:lpstr>Lab 02 : Basic Microsoft Excel 2013 Part1 ทพ491  เทคโนโลยีสารสนเทศทางการเกษตร</vt:lpstr>
      <vt:lpstr>Outline</vt:lpstr>
      <vt:lpstr>แนะนำ Excel 2013</vt:lpstr>
      <vt:lpstr>เริ่มใช้งาน Excel 2013 </vt:lpstr>
      <vt:lpstr>PowerPoint Presentation</vt:lpstr>
      <vt:lpstr>ส่วนประกอบของ Excel 2013</vt:lpstr>
      <vt:lpstr>ทดลองกรอกข้อมูล และคำนวณอย่างง่าย (1)</vt:lpstr>
      <vt:lpstr>ทดลองกรอกข้อมูล และคำนวณอย่างง่าย (2)</vt:lpstr>
      <vt:lpstr>มุมมองใน excel 2013 (1)</vt:lpstr>
      <vt:lpstr>มุมมองใน excel 2013 (2)</vt:lpstr>
      <vt:lpstr>คำสั่ง : ให้นักศึกษาทดลองป้อน – แก้ไข – ลบ ข้อมูล                  ภายใน Worksheet</vt:lpstr>
      <vt:lpstr>การป้อนข้อมูลที่มีการเรียงลำดับอัตโนมัติ ด้วย Fill Handle</vt:lpstr>
      <vt:lpstr>คำสั่ง : ให้นศ.ทดลองป้อนข้อมูลด้วยวิธีเมื่อครู่ กับข้อมูลที่เป็นเดือน ในแนวแถว 1 แถว</vt:lpstr>
      <vt:lpstr>คำสั่ง : ให้นศ.ทดลองป้อนข้อมูล ต้นทุน ราคาขาย และคำนวณกำไร เป็นจำนวน 10 แถว ดังตัวอย่าง (ให้ใช้ fill handle เท่านั้น!!!)</vt:lpstr>
      <vt:lpstr>พื้นฐานเวิร์คชีต (Worksheet)</vt:lpstr>
      <vt:lpstr>การปรับแต่งเซลล์ : การผสานเซลล์ (1)</vt:lpstr>
      <vt:lpstr>การปรับแต่งเซลล์ : การผสานเซลล์ (2)</vt:lpstr>
      <vt:lpstr>การปรับแต่งเซลล์ : เปลี่ยนรูปแบบอัตโนมัติตามข้อมูลในเซลล์       (Conditional Formatting)</vt:lpstr>
      <vt:lpstr>การเปลี่ยนรูปแบบอัตโนมัติตามข้อมูลในเซลล์ (1)     </vt:lpstr>
      <vt:lpstr>การเปลี่ยนรูปแบบอัตโนมัติตามข้อมูลในเซลล์ (2)</vt:lpstr>
      <vt:lpstr>การสร้างตารางอย่างรวดเร็วจาก Table Style</vt:lpstr>
      <vt:lpstr>วิธีการสร้างตาราง</vt:lpstr>
      <vt:lpstr>ผลลัพธ์จากการสร้างตาราง</vt:lpstr>
      <vt:lpstr>การวาดเส้นตาราง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04 : Microsoft Excel 2013        (Part1) พท 260 เทคโนโลยีสารสนเทศและการสื่อสารทางการท่องเที่ยว</dc:title>
  <dc:creator>Apipong Pingyod</dc:creator>
  <cp:lastModifiedBy>Apipong Pingyod</cp:lastModifiedBy>
  <cp:revision>64</cp:revision>
  <dcterms:created xsi:type="dcterms:W3CDTF">2015-02-13T07:01:50Z</dcterms:created>
  <dcterms:modified xsi:type="dcterms:W3CDTF">2015-08-24T13:35:04Z</dcterms:modified>
</cp:coreProperties>
</file>