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2"/>
  </p:notesMasterIdLst>
  <p:sldIdLst>
    <p:sldId id="257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67443-5DAA-42E5-8CCE-820F211F6589}" type="datetimeFigureOut">
              <a:rPr lang="th-TH" smtClean="0"/>
              <a:t>16/11/58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0DDD7-DAD1-4C8D-8B64-C45D249F38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9485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08CF0-0903-4E4C-9193-7138CB83A7E4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00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1302-20C5-4699-AA37-5CC15D3E094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8683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7EDC-3BDD-4006-837D-5609400487F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3829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2BFB-2FED-4E87-8A81-E3BA000A272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985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8D00-6CD1-4EA2-ABC7-66B4919F13D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8985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23F3-D2A4-4506-9B18-88E4C3C9AE9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029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8CC0-6C3E-403E-B2ED-48E583FE091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423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1D6-6229-4983-811A-6EA36B4FBE0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2365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9AEF-DF7E-4880-B90B-C5D02A46D0F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6324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09" y="446088"/>
            <a:ext cx="6772323" cy="976312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1376" y="1680466"/>
            <a:ext cx="4562856" cy="4257039"/>
          </a:xfrm>
        </p:spPr>
        <p:txBody>
          <a:bodyPr anchor="t"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65A5-6ED5-4B8B-B69A-36699514B6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1941909" y="1680466"/>
            <a:ext cx="2127171" cy="4257039"/>
          </a:xfrm>
        </p:spPr>
        <p:txBody>
          <a:bodyPr anchor="t"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5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8395-9DBD-4B37-B59B-D664D10E5A6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5113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593F-76D9-4439-9068-0F80B84EF5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458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8E04-C254-4E4D-8B22-209315DB785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396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AE09-5540-44C4-BA18-12D1E4F8340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115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7715-CCA5-4731-A900-0BA53AA70A7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3009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7371-B77E-4041-B37D-3C11A255978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0422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65A5-6ED5-4B8B-B69A-36699514B6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3771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488D-3CF2-4B85-BFB0-4B62ADEE7D7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2642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97CC3-C6CE-428B-AC25-296E897519E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4587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68" r:id="rId17"/>
  </p:sldLayoutIdLst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2353" y="2857500"/>
            <a:ext cx="7461647" cy="1803798"/>
          </a:xfrm>
        </p:spPr>
        <p:txBody>
          <a:bodyPr>
            <a:normAutofit/>
          </a:bodyPr>
          <a:lstStyle/>
          <a:p>
            <a:r>
              <a:rPr lang="th-TH" sz="4500" b="1" dirty="0"/>
              <a:t>บทที่ </a:t>
            </a:r>
            <a:r>
              <a:rPr lang="en-US" sz="4500" b="1" dirty="0"/>
              <a:t>8</a:t>
            </a:r>
            <a:r>
              <a:rPr lang="en-US" sz="4500" b="1" dirty="0" smtClean="0"/>
              <a:t> </a:t>
            </a:r>
            <a:r>
              <a:rPr lang="en-US" sz="4500" b="1" dirty="0"/>
              <a:t>: </a:t>
            </a:r>
            <a:r>
              <a:rPr lang="th-TH" sz="4500" b="1" dirty="0" smtClean="0"/>
              <a:t>การป้องกัน</a:t>
            </a:r>
            <a:r>
              <a:rPr lang="th-TH" sz="4500" b="1" dirty="0" err="1" smtClean="0"/>
              <a:t>ไวรัส</a:t>
            </a:r>
            <a:r>
              <a:rPr lang="en-US" sz="4500" b="1" dirty="0" smtClean="0"/>
              <a:t> </a:t>
            </a:r>
            <a:r>
              <a:rPr lang="en-US" sz="4500" b="1" dirty="0" smtClean="0"/>
              <a:t>Part4</a:t>
            </a:r>
            <a:r>
              <a:rPr lang="en-US" sz="4950" dirty="0"/>
              <a:t/>
            </a:r>
            <a:br>
              <a:rPr lang="en-US" sz="4950" dirty="0"/>
            </a:br>
            <a:r>
              <a:rPr lang="th-TH" sz="3000" dirty="0" err="1"/>
              <a:t>สธ</a:t>
            </a:r>
            <a:r>
              <a:rPr lang="en-US" sz="3000" dirty="0"/>
              <a:t>412</a:t>
            </a:r>
            <a:r>
              <a:rPr lang="th-TH" sz="3000" dirty="0"/>
              <a:t> ความมั่นคงของระบบสารสนเทศ</a:t>
            </a:r>
            <a:endParaRPr lang="th-TH" sz="3975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0905" y="4847478"/>
            <a:ext cx="6686549" cy="949676"/>
          </a:xfrm>
        </p:spPr>
        <p:txBody>
          <a:bodyPr>
            <a:noAutofit/>
          </a:bodyPr>
          <a:lstStyle/>
          <a:p>
            <a:r>
              <a:rPr lang="th-TH" sz="2700" dirty="0"/>
              <a:t>อาจารย์อภิพงศ์  </a:t>
            </a:r>
            <a:r>
              <a:rPr lang="th-TH" sz="2700" dirty="0" err="1"/>
              <a:t>ปิง</a:t>
            </a:r>
            <a:r>
              <a:rPr lang="th-TH" sz="2700" dirty="0"/>
              <a:t>ยศ</a:t>
            </a:r>
          </a:p>
          <a:p>
            <a:r>
              <a:rPr lang="en-US" sz="2700" dirty="0"/>
              <a:t>apipong.ping@gmail.com</a:t>
            </a:r>
            <a:endParaRPr lang="th-TH" sz="2700" dirty="0"/>
          </a:p>
          <a:p>
            <a:endParaRPr lang="th-TH" sz="1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121" y="226833"/>
            <a:ext cx="4635356" cy="30183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4963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นโยบาย ระเบียบปฏิบัติ และข้อควร</a:t>
            </a:r>
            <a:r>
              <a:rPr lang="th-TH" dirty="0" smtClean="0"/>
              <a:t>ระวัง </a:t>
            </a:r>
            <a:r>
              <a:rPr lang="en-US" dirty="0" smtClean="0"/>
              <a:t>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นโยบายการเข้าถึงเครือข่ายจากบ้าน</a:t>
            </a:r>
          </a:p>
          <a:p>
            <a:r>
              <a:rPr lang="th-TH" dirty="0" smtClean="0"/>
              <a:t>นโยบายเข้าถึงเครือข่ายของผู้มาเยี่ยม</a:t>
            </a:r>
          </a:p>
          <a:p>
            <a:r>
              <a:rPr lang="th-TH" dirty="0" smtClean="0"/>
              <a:t>นโยบายการใช้งาน</a:t>
            </a:r>
            <a:r>
              <a:rPr lang="th-TH" dirty="0" err="1" smtClean="0"/>
              <a:t>ไวร์เลสแลน</a:t>
            </a:r>
            <a:endParaRPr lang="th-TH" dirty="0" smtClean="0"/>
          </a:p>
          <a:p>
            <a:r>
              <a:rPr lang="th-TH" dirty="0" smtClean="0"/>
              <a:t>นโยบายการอัพเดต</a:t>
            </a:r>
            <a:r>
              <a:rPr lang="th-TH" dirty="0" err="1" smtClean="0"/>
              <a:t>แพตช์</a:t>
            </a:r>
            <a:endParaRPr lang="th-TH" dirty="0" smtClean="0"/>
          </a:p>
          <a:p>
            <a:r>
              <a:rPr lang="th-TH" dirty="0" smtClean="0"/>
              <a:t>การแยกกำหนดนโยบายตามการจัดระดับความเสี่ยง</a:t>
            </a:r>
          </a:p>
          <a:p>
            <a:r>
              <a:rPr lang="th-TH" dirty="0" smtClean="0"/>
              <a:t>การฝึกอบรมและอัพเดตความรู้ใหม่ๆ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10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94814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557338"/>
            <a:ext cx="6591985" cy="4900612"/>
          </a:xfrm>
        </p:spPr>
        <p:txBody>
          <a:bodyPr>
            <a:normAutofit/>
          </a:bodyPr>
          <a:lstStyle/>
          <a:p>
            <a:r>
              <a:rPr lang="th-TH" sz="3600" dirty="0" smtClean="0"/>
              <a:t>การ</a:t>
            </a:r>
            <a:r>
              <a:rPr lang="th-TH" sz="3600" dirty="0" smtClean="0"/>
              <a:t>ป้องกัน</a:t>
            </a:r>
            <a:r>
              <a:rPr lang="th-TH" sz="3600" dirty="0" err="1" smtClean="0"/>
              <a:t>ไวรัส</a:t>
            </a:r>
            <a:endParaRPr lang="th-TH" sz="3600" dirty="0" smtClean="0"/>
          </a:p>
          <a:p>
            <a:pPr lvl="1"/>
            <a:r>
              <a:rPr lang="th-TH" dirty="0" smtClean="0"/>
              <a:t>การป้องกัน</a:t>
            </a:r>
            <a:r>
              <a:rPr lang="th-TH" dirty="0" err="1" smtClean="0"/>
              <a:t>ไวรัส</a:t>
            </a:r>
            <a:r>
              <a:rPr lang="th-TH" dirty="0" smtClean="0"/>
              <a:t>ที่ไคลเอนต์</a:t>
            </a:r>
          </a:p>
          <a:p>
            <a:pPr lvl="1"/>
            <a:r>
              <a:rPr lang="th-TH" dirty="0" smtClean="0"/>
              <a:t>การติดตั้งแอพพลิเคชั่น</a:t>
            </a:r>
          </a:p>
          <a:p>
            <a:pPr lvl="1"/>
            <a:r>
              <a:rPr lang="th-TH" b="1" dirty="0" smtClean="0">
                <a:solidFill>
                  <a:schemeClr val="accent2"/>
                </a:solidFill>
              </a:rPr>
              <a:t>การป้องกัน</a:t>
            </a:r>
            <a:r>
              <a:rPr lang="th-TH" b="1" dirty="0" err="1" smtClean="0">
                <a:solidFill>
                  <a:schemeClr val="accent2"/>
                </a:solidFill>
              </a:rPr>
              <a:t>ไวรัส</a:t>
            </a:r>
            <a:r>
              <a:rPr lang="th-TH" b="1" dirty="0" smtClean="0">
                <a:solidFill>
                  <a:schemeClr val="accent2"/>
                </a:solidFill>
              </a:rPr>
              <a:t>ที่เซิร์ฟเวอร์ </a:t>
            </a:r>
            <a:r>
              <a:rPr lang="en-US" b="1" dirty="0" smtClean="0">
                <a:solidFill>
                  <a:schemeClr val="accent2"/>
                </a:solidFill>
              </a:rPr>
              <a:t>(Part4)</a:t>
            </a:r>
            <a:endParaRPr lang="th-TH" b="1" dirty="0" smtClean="0">
              <a:solidFill>
                <a:schemeClr val="accent2"/>
              </a:solidFill>
            </a:endParaRPr>
          </a:p>
          <a:p>
            <a:pPr lvl="1"/>
            <a:r>
              <a:rPr lang="th-TH" b="1" dirty="0" smtClean="0">
                <a:solidFill>
                  <a:schemeClr val="accent2"/>
                </a:solidFill>
              </a:rPr>
              <a:t>การป้องกัน</a:t>
            </a:r>
            <a:r>
              <a:rPr lang="th-TH" b="1" dirty="0" err="1" smtClean="0">
                <a:solidFill>
                  <a:schemeClr val="accent2"/>
                </a:solidFill>
              </a:rPr>
              <a:t>ไวรัส</a:t>
            </a:r>
            <a:r>
              <a:rPr lang="th-TH" b="1" dirty="0" smtClean="0">
                <a:solidFill>
                  <a:schemeClr val="accent2"/>
                </a:solidFill>
              </a:rPr>
              <a:t>ในระดับเครือข่าย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(Part4)</a:t>
            </a:r>
            <a:endParaRPr lang="th-TH" b="1" dirty="0" smtClean="0">
              <a:solidFill>
                <a:schemeClr val="accent2"/>
              </a:solidFill>
            </a:endParaRPr>
          </a:p>
          <a:p>
            <a:pPr lvl="1"/>
            <a:r>
              <a:rPr lang="th-TH" b="1" dirty="0" smtClean="0">
                <a:solidFill>
                  <a:schemeClr val="accent2"/>
                </a:solidFill>
              </a:rPr>
              <a:t>การป้องกันทางกายภาพ</a:t>
            </a:r>
            <a:r>
              <a:rPr lang="en-US" b="1" dirty="0">
                <a:solidFill>
                  <a:schemeClr val="accent2"/>
                </a:solidFill>
              </a:rPr>
              <a:t> (Part4)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</a:t>
            </a:fld>
            <a:endParaRPr lang="th-TH" dirty="0"/>
          </a:p>
        </p:txBody>
      </p:sp>
      <p:pic>
        <p:nvPicPr>
          <p:cNvPr id="5" name="Picture 2" descr="http://techringer.com/wp-content/uploads/2015/05/shield-antivirus-and-laptop-abstract-done-in-3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48" y="1"/>
            <a:ext cx="3905251" cy="29289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83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การป้องกัน</a:t>
            </a:r>
            <a:r>
              <a:rPr lang="th-TH" dirty="0" err="1" smtClean="0"/>
              <a:t>ไวรัส</a:t>
            </a:r>
            <a:r>
              <a:rPr lang="th-TH" dirty="0" smtClean="0"/>
              <a:t>ที่เซิร์ฟเวอร์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514475"/>
            <a:ext cx="6930123" cy="5072063"/>
          </a:xfrm>
        </p:spPr>
        <p:txBody>
          <a:bodyPr>
            <a:normAutofit/>
          </a:bodyPr>
          <a:lstStyle/>
          <a:p>
            <a:r>
              <a:rPr lang="th-TH" dirty="0" smtClean="0"/>
              <a:t>จุดประสงค์หลักคือ</a:t>
            </a:r>
            <a:r>
              <a:rPr lang="th-TH" i="1" dirty="0" smtClean="0"/>
              <a:t>การปกป้องระบบให้สามารถทำงานได้เป็นปกติ</a:t>
            </a:r>
          </a:p>
          <a:p>
            <a:r>
              <a:rPr lang="th-TH" dirty="0" smtClean="0"/>
              <a:t>กระบวนการทำให้เซิร์ฟเวอร์มีความปลอดภัยสูงขึ้นจะเรียกว่า </a:t>
            </a:r>
            <a:r>
              <a:rPr lang="en-US" dirty="0" smtClean="0"/>
              <a:t>Hardening </a:t>
            </a:r>
            <a:r>
              <a:rPr lang="th-TH" dirty="0" smtClean="0"/>
              <a:t>ซึ่งก็จะคล้ายกับการป้องกัน</a:t>
            </a:r>
            <a:r>
              <a:rPr lang="th-TH" dirty="0" err="1" smtClean="0"/>
              <a:t>ไวรัส</a:t>
            </a:r>
            <a:r>
              <a:rPr lang="th-TH" dirty="0" smtClean="0"/>
              <a:t>ที่เครื่องไคลเอนต์ ประกอบไปด้วย</a:t>
            </a:r>
          </a:p>
          <a:p>
            <a:pPr lvl="1"/>
            <a:r>
              <a:rPr lang="th-TH" dirty="0" smtClean="0"/>
              <a:t>ลดช่องทางการถูกโจมตี</a:t>
            </a:r>
          </a:p>
          <a:p>
            <a:pPr lvl="1"/>
            <a:r>
              <a:rPr lang="th-TH" dirty="0" smtClean="0"/>
              <a:t>อัพเดต</a:t>
            </a:r>
            <a:r>
              <a:rPr lang="th-TH" dirty="0" err="1" smtClean="0"/>
              <a:t>แพตช์</a:t>
            </a:r>
            <a:endParaRPr lang="th-TH" dirty="0" smtClean="0"/>
          </a:p>
          <a:p>
            <a:pPr lvl="1"/>
            <a:r>
              <a:rPr lang="th-TH" dirty="0" smtClean="0"/>
              <a:t>ติดตั้ง</a:t>
            </a:r>
            <a:r>
              <a:rPr lang="th-TH" dirty="0" err="1" smtClean="0"/>
              <a:t>โฮสต์</a:t>
            </a:r>
            <a:r>
              <a:rPr lang="th-TH" dirty="0" smtClean="0"/>
              <a:t>เบส</a:t>
            </a:r>
            <a:r>
              <a:rPr lang="th-TH" dirty="0" err="1" smtClean="0"/>
              <a:t>ไฟร์วอลล์</a:t>
            </a:r>
            <a:endParaRPr lang="th-TH" dirty="0" smtClean="0"/>
          </a:p>
          <a:p>
            <a:pPr lvl="1"/>
            <a:r>
              <a:rPr lang="th-TH" dirty="0" smtClean="0"/>
              <a:t>สแกนหาช่องโหว่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36105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การป้องกัน</a:t>
            </a:r>
            <a:r>
              <a:rPr lang="th-TH" dirty="0" err="1"/>
              <a:t>ไวรัส</a:t>
            </a:r>
            <a:r>
              <a:rPr lang="th-TH" dirty="0"/>
              <a:t>ที่</a:t>
            </a:r>
            <a:r>
              <a:rPr lang="th-TH" dirty="0" smtClean="0"/>
              <a:t>เซิร์ฟเวอร์ </a:t>
            </a:r>
            <a:r>
              <a:rPr lang="en-US" dirty="0" smtClean="0"/>
              <a:t>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3243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dirty="0" smtClean="0"/>
              <a:t>ประเด็นที่ควรพิจารณาเมื่อต้องเลือกซอฟต์แวร์ป้องกัน</a:t>
            </a:r>
            <a:r>
              <a:rPr lang="th-TH" dirty="0" err="1" smtClean="0"/>
              <a:t>ไวรัส</a:t>
            </a:r>
            <a:r>
              <a:rPr lang="th-TH" dirty="0" smtClean="0"/>
              <a:t>สำหรับเซิร์ฟเวอร์ ประกอบไปด้วย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CPU Utilization </a:t>
            </a:r>
            <a:r>
              <a:rPr lang="th-TH" dirty="0" smtClean="0"/>
              <a:t>ประสิทธิภาพและโหลดของ </a:t>
            </a:r>
            <a:r>
              <a:rPr lang="en-US" dirty="0" smtClean="0"/>
              <a:t>CPU</a:t>
            </a:r>
            <a:endParaRPr lang="th-TH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Application Reliability </a:t>
            </a:r>
            <a:r>
              <a:rPr lang="th-TH" dirty="0" smtClean="0"/>
              <a:t>ต้องไม่ส่งผลต่อการให้บริการ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Management Overhead </a:t>
            </a:r>
            <a:r>
              <a:rPr lang="th-TH" dirty="0" smtClean="0"/>
              <a:t>ต้องจัดการได้โดยอัตโนมัติ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Application Interoperability </a:t>
            </a:r>
            <a:r>
              <a:rPr lang="th-TH" dirty="0" smtClean="0"/>
              <a:t>ควรตรวจสอบก่อนว่าซอฟต์แวร์ป้องกัน</a:t>
            </a:r>
            <a:r>
              <a:rPr lang="th-TH" dirty="0" err="1" smtClean="0"/>
              <a:t>ไวรัส</a:t>
            </a:r>
            <a:r>
              <a:rPr lang="th-TH" dirty="0" smtClean="0"/>
              <a:t>สามารถใช้งานร่วมกับโปรแกรมที่ใช้อยู่ได้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57708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การป้องกัน</a:t>
            </a:r>
            <a:r>
              <a:rPr lang="th-TH" dirty="0" err="1"/>
              <a:t>ไวรัส</a:t>
            </a:r>
            <a:r>
              <a:rPr lang="th-TH" dirty="0"/>
              <a:t>ที่เซิร์ฟเวอร์ </a:t>
            </a:r>
            <a:r>
              <a:rPr lang="en-US" dirty="0" smtClean="0"/>
              <a:t>[</a:t>
            </a:r>
            <a:r>
              <a:rPr lang="en-US" dirty="0"/>
              <a:t>3</a:t>
            </a:r>
            <a:r>
              <a:rPr lang="en-US" dirty="0" smtClean="0"/>
              <a:t>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38" y="1617873"/>
            <a:ext cx="7100887" cy="486865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Web Server </a:t>
            </a:r>
            <a:r>
              <a:rPr lang="th-TH" dirty="0" smtClean="0"/>
              <a:t>เป็นเป้าหมายที่นิยมถูกโจมตี ควรใช้ซอฟต์แวร์เฉพาะทางในการป้องกัน</a:t>
            </a:r>
            <a:r>
              <a:rPr lang="en-US" dirty="0" smtClean="0"/>
              <a:t> </a:t>
            </a:r>
            <a:r>
              <a:rPr lang="th-TH" dirty="0" smtClean="0"/>
              <a:t>และต้องอาศัยการคอนฟิกเพื่อปิดพอร์ตต่างๆที่อาจเป็นอันตราย</a:t>
            </a:r>
            <a:r>
              <a:rPr lang="en-US" dirty="0" smtClean="0"/>
              <a:t> </a:t>
            </a:r>
            <a:r>
              <a:rPr lang="th-TH" u="sng" dirty="0" smtClean="0"/>
              <a:t>ส่วนใหญ่จะใช้ </a:t>
            </a:r>
            <a:r>
              <a:rPr lang="en-US" u="sng" dirty="0" smtClean="0"/>
              <a:t>CentOS </a:t>
            </a:r>
            <a:r>
              <a:rPr lang="th-TH" u="sng" dirty="0" smtClean="0"/>
              <a:t>เป็น </a:t>
            </a:r>
            <a:r>
              <a:rPr lang="en-US" u="sng" dirty="0" smtClean="0"/>
              <a:t>Web Server OS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Mail Server </a:t>
            </a:r>
            <a:r>
              <a:rPr lang="th-TH" dirty="0" smtClean="0"/>
              <a:t>ต้องป้องกัน </a:t>
            </a:r>
            <a:r>
              <a:rPr lang="en-US" dirty="0" smtClean="0"/>
              <a:t>2 </a:t>
            </a:r>
            <a:r>
              <a:rPr lang="th-TH" dirty="0" smtClean="0"/>
              <a:t>อย่าง คือปกป้องเซิร์ฟเวอร์</a:t>
            </a:r>
            <a:r>
              <a:rPr lang="th-TH" dirty="0" err="1" smtClean="0"/>
              <a:t>จากมัลแวร์</a:t>
            </a:r>
            <a:r>
              <a:rPr lang="th-TH" dirty="0" smtClean="0"/>
              <a:t>และหยุดยั้งไม่ให้</a:t>
            </a:r>
            <a:r>
              <a:rPr lang="th-TH" dirty="0" err="1" smtClean="0"/>
              <a:t>มัลแวร์</a:t>
            </a:r>
            <a:r>
              <a:rPr lang="th-TH" dirty="0" smtClean="0"/>
              <a:t>ถูกส่งไปยัง</a:t>
            </a:r>
            <a:r>
              <a:rPr lang="th-TH" dirty="0" err="1" smtClean="0"/>
              <a:t>เมลบ็อกซ์</a:t>
            </a:r>
            <a:r>
              <a:rPr lang="th-TH" dirty="0" smtClean="0"/>
              <a:t>ของผู้ใช้ ดังนั้นซอฟต์แวร์ป้องกัน</a:t>
            </a:r>
            <a:r>
              <a:rPr lang="th-TH" dirty="0" err="1" smtClean="0"/>
              <a:t>ไวรัส</a:t>
            </a:r>
            <a:r>
              <a:rPr lang="th-TH" dirty="0" smtClean="0"/>
              <a:t>ต้องสามารถทำหน้าที่สองอย่างนี้ได้ </a:t>
            </a:r>
            <a:r>
              <a:rPr lang="th-TH" u="sng" dirty="0" smtClean="0"/>
              <a:t>ในม.แม่</a:t>
            </a:r>
            <a:r>
              <a:rPr lang="th-TH" u="sng" dirty="0" err="1" smtClean="0"/>
              <a:t>โจ้</a:t>
            </a:r>
            <a:r>
              <a:rPr lang="th-TH" u="sng" dirty="0" smtClean="0"/>
              <a:t>จะใช้ </a:t>
            </a:r>
            <a:r>
              <a:rPr lang="en-US" u="sng" dirty="0" smtClean="0"/>
              <a:t>Microsoft Exchange Server </a:t>
            </a:r>
            <a:r>
              <a:rPr lang="th-TH" u="sng" dirty="0" smtClean="0"/>
              <a:t>เป็น </a:t>
            </a:r>
            <a:r>
              <a:rPr lang="en-US" u="sng" dirty="0" smtClean="0"/>
              <a:t>Mail Server</a:t>
            </a:r>
            <a:endParaRPr lang="th-TH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5</a:t>
            </a:fld>
            <a:endParaRPr lang="th-TH" dirty="0"/>
          </a:p>
        </p:txBody>
      </p:sp>
      <p:pic>
        <p:nvPicPr>
          <p:cNvPr id="1026" name="Picture 2" descr="http://zdnet2.cbsistatic.com/hub/i/r/2014/09/05/2e51d7ee-34df-11e4-9e6a-00505685119a/thumbnail/770x578/3103444d0e3a6a35f51ee928f7f27349/red-hat-reveals-centos-plans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32" b="22859"/>
          <a:stretch/>
        </p:blipFill>
        <p:spPr bwMode="auto">
          <a:xfrm>
            <a:off x="6591395" y="127228"/>
            <a:ext cx="2552605" cy="99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iternity.com/files/bilder/logos/Exchange-Server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5629275"/>
            <a:ext cx="2115977" cy="121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920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การป้องกัน</a:t>
            </a:r>
            <a:r>
              <a:rPr lang="th-TH" dirty="0" err="1"/>
              <a:t>ไวรัส</a:t>
            </a:r>
            <a:r>
              <a:rPr lang="th-TH" dirty="0"/>
              <a:t>ที่เซิร์ฟเวอร์ </a:t>
            </a:r>
            <a:r>
              <a:rPr lang="en-US" dirty="0" smtClean="0"/>
              <a:t>[4]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133600"/>
            <a:ext cx="7172325" cy="3777622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Database Server </a:t>
            </a:r>
            <a:r>
              <a:rPr lang="th-TH" dirty="0" smtClean="0"/>
              <a:t>จะต้องปกป้อง </a:t>
            </a:r>
            <a:r>
              <a:rPr lang="en-US" dirty="0" smtClean="0"/>
              <a:t>4 </a:t>
            </a:r>
            <a:r>
              <a:rPr lang="th-TH" dirty="0" smtClean="0"/>
              <a:t>ส่วนหลักคือ </a:t>
            </a:r>
            <a:r>
              <a:rPr lang="en-US" dirty="0" smtClean="0"/>
              <a:t>Host, Database Service, Data Storage, Data Communication </a:t>
            </a:r>
            <a:r>
              <a:rPr lang="th-TH" u="sng" dirty="0" smtClean="0"/>
              <a:t>ในวงการ </a:t>
            </a:r>
            <a:r>
              <a:rPr lang="en-US" u="sng" dirty="0" smtClean="0"/>
              <a:t>Admin </a:t>
            </a:r>
            <a:r>
              <a:rPr lang="th-TH" u="sng" dirty="0" smtClean="0"/>
              <a:t>ส่วนใหญ่จะใช้ </a:t>
            </a:r>
            <a:r>
              <a:rPr lang="en-US" u="sng" dirty="0" err="1" smtClean="0"/>
              <a:t>Redhat</a:t>
            </a:r>
            <a:r>
              <a:rPr lang="en-US" u="sng" dirty="0" smtClean="0"/>
              <a:t> </a:t>
            </a:r>
            <a:r>
              <a:rPr lang="th-TH" u="sng" dirty="0" smtClean="0"/>
              <a:t>เป็น </a:t>
            </a:r>
            <a:r>
              <a:rPr lang="en-US" u="sng" dirty="0" smtClean="0"/>
              <a:t>DB Server OS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File Server </a:t>
            </a:r>
            <a:r>
              <a:rPr lang="th-TH" dirty="0" smtClean="0"/>
              <a:t>เป็นเซิร์ฟเวอร์ที่มีจุดอ่อนค่อนข้างมากเพราะผู้ใช้มีการถ่ายโอนไฟล์ระหว่างเซิร์ฟเวอร์อยู่ตลอดเวลา ควรมีนโยบายให้ผู้ใช้ทำการสแกนไฟล์ก่อนรับ</a:t>
            </a:r>
            <a:r>
              <a:rPr lang="en-US" dirty="0" smtClean="0"/>
              <a:t>-</a:t>
            </a:r>
            <a:r>
              <a:rPr lang="th-TH" dirty="0" smtClean="0"/>
              <a:t>ส่งเสมอ </a:t>
            </a:r>
            <a:r>
              <a:rPr lang="th-TH" u="sng" dirty="0"/>
              <a:t>ในวงการ </a:t>
            </a:r>
            <a:r>
              <a:rPr lang="en-US" u="sng" dirty="0"/>
              <a:t>Admin </a:t>
            </a:r>
            <a:r>
              <a:rPr lang="th-TH" u="sng" dirty="0"/>
              <a:t>ส่วนใหญ่จะใช้ </a:t>
            </a:r>
            <a:r>
              <a:rPr lang="en-US" u="sng" dirty="0" smtClean="0"/>
              <a:t>Ubuntu </a:t>
            </a:r>
            <a:r>
              <a:rPr lang="th-TH" u="sng" dirty="0" smtClean="0"/>
              <a:t>เป็น </a:t>
            </a:r>
            <a:r>
              <a:rPr lang="en-US" u="sng" dirty="0" smtClean="0"/>
              <a:t>File Server </a:t>
            </a:r>
            <a:r>
              <a:rPr lang="en-US" u="sng" dirty="0"/>
              <a:t>OS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6</a:t>
            </a:fld>
            <a:endParaRPr lang="th-TH" dirty="0"/>
          </a:p>
        </p:txBody>
      </p:sp>
      <p:pic>
        <p:nvPicPr>
          <p:cNvPr id="2050" name="Picture 2" descr="http://cdn3.colocationamerica.com/images/red-hat-enterprise-linux-serv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4" y="1264555"/>
            <a:ext cx="3024186" cy="970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blogs.salleurl.edu/nice-rack/files/2014/03/Ubuntu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638" y="5821425"/>
            <a:ext cx="3971924" cy="103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732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การป้องกัน</a:t>
            </a:r>
            <a:r>
              <a:rPr lang="th-TH" dirty="0" err="1" smtClean="0"/>
              <a:t>ไวรัส</a:t>
            </a:r>
            <a:r>
              <a:rPr lang="th-TH" dirty="0" smtClean="0"/>
              <a:t>ในระดับเครือข่าย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599"/>
            <a:ext cx="6944410" cy="4481513"/>
          </a:xfrm>
        </p:spPr>
        <p:txBody>
          <a:bodyPr>
            <a:normAutofit/>
          </a:bodyPr>
          <a:lstStyle/>
          <a:p>
            <a:r>
              <a:rPr lang="th-TH" dirty="0" smtClean="0"/>
              <a:t>เป็นการป้องกันที่ยากเพราะส่วนใหญ่จะมีการ</a:t>
            </a:r>
            <a:r>
              <a:rPr lang="th-TH" dirty="0" err="1" smtClean="0"/>
              <a:t>ประณี</a:t>
            </a:r>
            <a:r>
              <a:rPr lang="th-TH" dirty="0" smtClean="0"/>
              <a:t>ประนอมระหว่างความต้องการของผู้ใช้และระดับความเสี่ยงที่องค์กรยอมรับได้ การป้องกันจะต้องทำหลายวิธีควบคู่กันไป ประกอบไปด้วย</a:t>
            </a:r>
          </a:p>
          <a:p>
            <a:pPr lvl="1"/>
            <a:r>
              <a:rPr lang="th-TH" dirty="0" smtClean="0"/>
              <a:t>การติดตั้ง </a:t>
            </a:r>
            <a:r>
              <a:rPr lang="en-US" dirty="0" smtClean="0"/>
              <a:t>NIDS</a:t>
            </a:r>
          </a:p>
          <a:p>
            <a:pPr lvl="1"/>
            <a:r>
              <a:rPr lang="th-TH" dirty="0" smtClean="0"/>
              <a:t>การกรองข้อมูลในระดับแอพพลิเคชั่นโดย</a:t>
            </a:r>
            <a:r>
              <a:rPr lang="th-TH" dirty="0" err="1" smtClean="0"/>
              <a:t>ไฟร์วอลล์</a:t>
            </a:r>
            <a:endParaRPr lang="th-TH" dirty="0" smtClean="0"/>
          </a:p>
          <a:p>
            <a:pPr lvl="1"/>
            <a:r>
              <a:rPr lang="th-TH" dirty="0" smtClean="0"/>
              <a:t>การบล็อกเว็บไซต์ที่อาจเป็นอันตราย</a:t>
            </a:r>
          </a:p>
          <a:p>
            <a:pPr lvl="1"/>
            <a:r>
              <a:rPr lang="th-TH" dirty="0" smtClean="0"/>
              <a:t>การสร้างเครือข่ายกักกันโดยเฉพาะ</a:t>
            </a:r>
            <a:r>
              <a:rPr lang="en-US" dirty="0" smtClean="0"/>
              <a:t> (Quarantine Network)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7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0835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การป้องกันทางกายภาพ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930123" cy="44529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dirty="0" smtClean="0"/>
              <a:t>ส่วนที่สำคัญและจำเป็นต้องมีแผนป้องกัน ประกอบไปด้วย</a:t>
            </a:r>
          </a:p>
          <a:p>
            <a:r>
              <a:rPr lang="th-TH" dirty="0" smtClean="0"/>
              <a:t>สถานที่</a:t>
            </a:r>
          </a:p>
          <a:p>
            <a:r>
              <a:rPr lang="th-TH" dirty="0" smtClean="0"/>
              <a:t>บุคคล</a:t>
            </a:r>
          </a:p>
          <a:p>
            <a:r>
              <a:rPr lang="th-TH" dirty="0" smtClean="0"/>
              <a:t>ควบคุมการเข้าถึงเครือข่าย</a:t>
            </a:r>
          </a:p>
          <a:p>
            <a:r>
              <a:rPr lang="th-TH" dirty="0" smtClean="0"/>
              <a:t>เครื่องเซิร์ฟเวอร์</a:t>
            </a:r>
          </a:p>
          <a:p>
            <a:r>
              <a:rPr lang="th-TH" dirty="0" smtClean="0"/>
              <a:t>เครื่องไคลเอนต์</a:t>
            </a:r>
          </a:p>
          <a:p>
            <a:r>
              <a:rPr lang="th-TH" dirty="0" smtClean="0"/>
              <a:t>คอมพิวเตอร์และอุปกรณ์เคลื่อนที่</a:t>
            </a:r>
          </a:p>
          <a:p>
            <a:pPr marL="0" indent="0">
              <a:buNone/>
            </a:pPr>
            <a:r>
              <a:rPr lang="th-TH" dirty="0" smtClean="0"/>
              <a:t>อาจมีการใช้วิธีการระบุตัวตนเช่น การสแกนนิ้วมือ หรือ </a:t>
            </a:r>
            <a:r>
              <a:rPr lang="en-US" dirty="0" smtClean="0"/>
              <a:t>Smart Card 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8</a:t>
            </a:fld>
            <a:endParaRPr lang="th-TH" dirty="0"/>
          </a:p>
        </p:txBody>
      </p:sp>
      <p:pic>
        <p:nvPicPr>
          <p:cNvPr id="3074" name="Picture 2" descr="http://www.popsci.com/sites/popsci.com/files/styles/large_1x_/public/import/2013/images/2010/05/800px-Fingerprint_scanner_identification.jpg?itok=aREV3p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286" y="2857500"/>
            <a:ext cx="3032125" cy="22740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3470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นโยบาย ระเบียบปฏิบัติ และข้อควรระวัง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การสแกน</a:t>
            </a:r>
            <a:r>
              <a:rPr lang="th-TH" dirty="0" err="1" smtClean="0"/>
              <a:t>ไวรัส</a:t>
            </a:r>
            <a:r>
              <a:rPr lang="th-TH" dirty="0" smtClean="0"/>
              <a:t>เป็นประจำ เช่น สัปดาห์ละครั้ง เป็นต้น</a:t>
            </a:r>
          </a:p>
          <a:p>
            <a:r>
              <a:rPr lang="th-TH" dirty="0" smtClean="0"/>
              <a:t>การอัพเดต</a:t>
            </a:r>
            <a:r>
              <a:rPr lang="th-TH" dirty="0" err="1" smtClean="0"/>
              <a:t>ไวรัสซิกเนเจอร์</a:t>
            </a:r>
            <a:r>
              <a:rPr lang="th-TH" dirty="0" smtClean="0"/>
              <a:t>เป็นประจำ</a:t>
            </a:r>
          </a:p>
          <a:p>
            <a:r>
              <a:rPr lang="th-TH" dirty="0" smtClean="0"/>
              <a:t>แอพพลิเคชั่นและเซอร์วิสที่อนุญาตและไม่อนุญาต</a:t>
            </a:r>
          </a:p>
          <a:p>
            <a:r>
              <a:rPr lang="th-TH" dirty="0" smtClean="0"/>
              <a:t>การควบคุมการเปลี่ยนแปลงค่าคอนฟิก</a:t>
            </a:r>
          </a:p>
          <a:p>
            <a:r>
              <a:rPr lang="th-TH" dirty="0" smtClean="0"/>
              <a:t>การมอนิเตอร์เครือข่าย</a:t>
            </a:r>
          </a:p>
          <a:p>
            <a:r>
              <a:rPr lang="th-TH" dirty="0" smtClean="0"/>
              <a:t>แผนปฏิบัติเมื่อถูกโจมตี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9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31177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Sarabun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5152</TotalTime>
  <Words>567</Words>
  <Application>Microsoft Office PowerPoint</Application>
  <PresentationFormat>On-screen Show (4:3)</PresentationFormat>
  <Paragraphs>68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Cordia New</vt:lpstr>
      <vt:lpstr>TH SarabunPSK</vt:lpstr>
      <vt:lpstr>Wingdings 3</vt:lpstr>
      <vt:lpstr>Wisp</vt:lpstr>
      <vt:lpstr>บทที่ 8 : การป้องกันไวรัส Part4 สธ412 ความมั่นคงของระบบสารสนเทศ</vt:lpstr>
      <vt:lpstr>Outline</vt:lpstr>
      <vt:lpstr>การป้องกันไวรัสที่เซิร์ฟเวอร์</vt:lpstr>
      <vt:lpstr>การป้องกันไวรัสที่เซิร์ฟเวอร์ [2]</vt:lpstr>
      <vt:lpstr>การป้องกันไวรัสที่เซิร์ฟเวอร์ [3]</vt:lpstr>
      <vt:lpstr>การป้องกันไวรัสที่เซิร์ฟเวอร์ [4]</vt:lpstr>
      <vt:lpstr>การป้องกันไวรัสในระดับเครือข่าย</vt:lpstr>
      <vt:lpstr>การป้องกันทางกายภาพ</vt:lpstr>
      <vt:lpstr>นโยบาย ระเบียบปฏิบัติ และข้อควรระวัง</vt:lpstr>
      <vt:lpstr>นโยบาย ระเบียบปฏิบัติ และข้อควรระวัง [2]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Apipong Pingyod</dc:creator>
  <cp:lastModifiedBy>Apipong Pingyod</cp:lastModifiedBy>
  <cp:revision>691</cp:revision>
  <dcterms:created xsi:type="dcterms:W3CDTF">2015-08-08T14:30:10Z</dcterms:created>
  <dcterms:modified xsi:type="dcterms:W3CDTF">2015-11-16T16:01:13Z</dcterms:modified>
</cp:coreProperties>
</file>