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26/10/58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68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82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8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98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2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2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36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32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6772323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376" y="1680466"/>
            <a:ext cx="4562856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941909" y="1680466"/>
            <a:ext cx="2127171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11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5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9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115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00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042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377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64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587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353" y="2857500"/>
            <a:ext cx="7461647" cy="1803798"/>
          </a:xfrm>
        </p:spPr>
        <p:txBody>
          <a:bodyPr>
            <a:normAutofit/>
          </a:bodyPr>
          <a:lstStyle/>
          <a:p>
            <a:r>
              <a:rPr lang="th-TH" sz="4500" b="1" dirty="0"/>
              <a:t>บทที่ </a:t>
            </a:r>
            <a:r>
              <a:rPr lang="en-US" sz="4500" b="1" dirty="0"/>
              <a:t>7</a:t>
            </a:r>
            <a:r>
              <a:rPr lang="en-US" sz="4500" b="1" dirty="0" smtClean="0"/>
              <a:t> </a:t>
            </a:r>
            <a:r>
              <a:rPr lang="en-US" sz="4500" b="1" dirty="0"/>
              <a:t>: </a:t>
            </a:r>
            <a:r>
              <a:rPr lang="th-TH" sz="4500" b="1" dirty="0" smtClean="0"/>
              <a:t>การป้องกัน</a:t>
            </a:r>
            <a:r>
              <a:rPr lang="th-TH" sz="4500" b="1" dirty="0" err="1" smtClean="0"/>
              <a:t>ไวรัส</a:t>
            </a:r>
            <a:r>
              <a:rPr lang="en-US" sz="4500" b="1" dirty="0" smtClean="0"/>
              <a:t> </a:t>
            </a:r>
            <a:r>
              <a:rPr lang="en-US" sz="4500" b="1" dirty="0" smtClean="0"/>
              <a:t>Part1</a:t>
            </a:r>
            <a:r>
              <a:rPr lang="en-US" sz="4950" dirty="0"/>
              <a:t/>
            </a:r>
            <a:br>
              <a:rPr lang="en-US" sz="4950" dirty="0"/>
            </a:br>
            <a:r>
              <a:rPr lang="th-TH" sz="3000" dirty="0" err="1"/>
              <a:t>สธ</a:t>
            </a:r>
            <a:r>
              <a:rPr lang="en-US" sz="3000" dirty="0"/>
              <a:t>412</a:t>
            </a:r>
            <a:r>
              <a:rPr lang="th-TH" sz="3000" dirty="0"/>
              <a:t> ความมั่นคงของระบบสารสนเทศ</a:t>
            </a:r>
            <a:endParaRPr lang="th-TH" sz="39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905" y="4847478"/>
            <a:ext cx="6686549" cy="949676"/>
          </a:xfrm>
        </p:spPr>
        <p:txBody>
          <a:bodyPr>
            <a:noAutofit/>
          </a:bodyPr>
          <a:lstStyle/>
          <a:p>
            <a:r>
              <a:rPr lang="th-TH" sz="2700" dirty="0"/>
              <a:t>อาจารย์อภิพงศ์  </a:t>
            </a:r>
            <a:r>
              <a:rPr lang="th-TH" sz="2700" dirty="0" err="1"/>
              <a:t>ปิง</a:t>
            </a:r>
            <a:r>
              <a:rPr lang="th-TH" sz="2700" dirty="0"/>
              <a:t>ยศ</a:t>
            </a:r>
          </a:p>
          <a:p>
            <a:r>
              <a:rPr lang="en-US" sz="2700" dirty="0"/>
              <a:t>apipong.ping@gmail.com</a:t>
            </a:r>
            <a:endParaRPr lang="th-TH" sz="2700" dirty="0"/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21" y="226833"/>
            <a:ext cx="4635356" cy="301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(Malware) : </a:t>
            </a:r>
            <a:r>
              <a:rPr lang="en-US" sz="3600" dirty="0" smtClean="0">
                <a:solidFill>
                  <a:schemeClr val="accent2"/>
                </a:solidFill>
              </a:rPr>
              <a:t>Virus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7087285" cy="3777622"/>
          </a:xfrm>
        </p:spPr>
        <p:txBody>
          <a:bodyPr/>
          <a:lstStyle/>
          <a:p>
            <a:r>
              <a:rPr lang="th-TH" dirty="0" err="1" smtClean="0"/>
              <a:t>เป็นมัลแวร์</a:t>
            </a:r>
            <a:r>
              <a:rPr lang="th-TH" dirty="0" smtClean="0"/>
              <a:t>ที่ก็อปปี้ตัวเองให้เป็นส่วนหนึ่งของไฟล์ </a:t>
            </a:r>
            <a:r>
              <a:rPr lang="th-TH" dirty="0" err="1" smtClean="0"/>
              <a:t>หรือบูตเซกเตอร์</a:t>
            </a:r>
            <a:r>
              <a:rPr lang="th-TH" dirty="0" smtClean="0"/>
              <a:t>ของดิสก์เพื่อแพร่กระจายตัวเอง</a:t>
            </a:r>
          </a:p>
          <a:p>
            <a:r>
              <a:rPr lang="th-TH" dirty="0" err="1" smtClean="0"/>
              <a:t>ไวรัส</a:t>
            </a:r>
            <a:r>
              <a:rPr lang="th-TH" dirty="0" smtClean="0"/>
              <a:t>ต้อง</a:t>
            </a:r>
            <a:r>
              <a:rPr lang="th-TH" b="1" dirty="0" smtClean="0"/>
              <a:t>อาศัยพาหะ</a:t>
            </a:r>
            <a:r>
              <a:rPr lang="th-TH" dirty="0" smtClean="0"/>
              <a:t>ในการกระจายตัวเอง เช่น ไฟล์ อีเมล์           </a:t>
            </a:r>
            <a:r>
              <a:rPr lang="th-TH" dirty="0" err="1" smtClean="0"/>
              <a:t>บูตเซกเตอร์</a:t>
            </a:r>
            <a:r>
              <a:rPr lang="th-TH" dirty="0" smtClean="0"/>
              <a:t>บนดิสก์ เป็นต้น</a:t>
            </a:r>
            <a:endParaRPr lang="en-US" dirty="0" smtClean="0"/>
          </a:p>
          <a:p>
            <a:r>
              <a:rPr lang="th-TH" dirty="0" err="1" smtClean="0"/>
              <a:t>ไวรัส</a:t>
            </a:r>
            <a:r>
              <a:rPr lang="th-TH" dirty="0" smtClean="0"/>
              <a:t>อาจทำให้ไฟล์ข้อมูลใช้งานไม่ได้ ใช้พื้นที่ในการจัดเก็บ ใช้ทรัพยากรของระบบ และใช้</a:t>
            </a:r>
            <a:r>
              <a:rPr lang="th-TH" dirty="0" err="1" smtClean="0"/>
              <a:t>แบนด์วิดธ์</a:t>
            </a:r>
            <a:r>
              <a:rPr lang="th-TH" dirty="0" smtClean="0"/>
              <a:t>ของเครือข่ายในการแพร่กระจายตัวเอง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7170" name="Picture 2" descr="http://www.diskdoctors.com/ArticleImages/Some-Virus-Malware-Infection-on-My-Thumb-dr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99785"/>
            <a:ext cx="2519363" cy="19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โปรแกรมที่ไม่จัดเป็น</a:t>
            </a:r>
            <a:r>
              <a:rPr lang="th-TH" dirty="0" err="1" smtClean="0"/>
              <a:t>มัลแวร์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1637"/>
            <a:ext cx="6591985" cy="4886325"/>
          </a:xfrm>
        </p:spPr>
        <p:txBody>
          <a:bodyPr/>
          <a:lstStyle/>
          <a:p>
            <a:r>
              <a:rPr lang="th-TH" dirty="0" smtClean="0"/>
              <a:t>มีโปรแกรมบางประเภทที่ถือว่าเป็นภัยอันตรายแต่ไม่จัดว่า</a:t>
            </a:r>
            <a:r>
              <a:rPr lang="th-TH" dirty="0" err="1" smtClean="0"/>
              <a:t>เป็นมัลแวร์</a:t>
            </a:r>
            <a:r>
              <a:rPr lang="th-TH" dirty="0" smtClean="0"/>
              <a:t> เนื่องจากไม่ได้เขียนมาเพื่อทำลาย แต่อาจสร้างความรำคาญให้แก่ผู้ใช้ อาจกระทบต่อระบบรักษาความปลอดภัย หรือมีมูลค่าความเสียหาเข้ามาเกี่ยวข้อง</a:t>
            </a:r>
            <a:endParaRPr lang="en-US" dirty="0" smtClean="0"/>
          </a:p>
          <a:p>
            <a:r>
              <a:rPr lang="th-TH" dirty="0" smtClean="0"/>
              <a:t>โปรแกรมประเภทนี้ ได้แก่ </a:t>
            </a:r>
            <a:r>
              <a:rPr lang="en-US" dirty="0" smtClean="0"/>
              <a:t>Joke Application, Hoaxes, Scams, Spam, Spyware, Adware </a:t>
            </a:r>
            <a:r>
              <a:rPr lang="th-TH" dirty="0" smtClean="0"/>
              <a:t>และ</a:t>
            </a:r>
            <a:r>
              <a:rPr lang="en-US" dirty="0" smtClean="0"/>
              <a:t> Internet Cookies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201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770174" cy="1280890"/>
          </a:xfrm>
        </p:spPr>
        <p:txBody>
          <a:bodyPr>
            <a:normAutofit/>
          </a:bodyPr>
          <a:lstStyle/>
          <a:p>
            <a:r>
              <a:rPr lang="th-TH" dirty="0"/>
              <a:t>โปรแกรมที่ไม่จัดเป็น</a:t>
            </a:r>
            <a:r>
              <a:rPr lang="th-TH" dirty="0" err="1" smtClean="0"/>
              <a:t>มัลแวร์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en-US" sz="3600" dirty="0" smtClean="0">
                <a:solidFill>
                  <a:schemeClr val="accent2"/>
                </a:solidFill>
              </a:rPr>
              <a:t>Joke Application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ออกแบบมาเพื่อสร้างความสนุกสนาน หรือทำให้เสียเวลา</a:t>
            </a:r>
          </a:p>
          <a:p>
            <a:r>
              <a:rPr lang="th-TH" dirty="0" smtClean="0"/>
              <a:t>มีตั้งแต่การแสดงภาพตลกๆ หรือบางครั้งก็เป็นเกมสนุกๆ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8194" name="Picture 2" descr="https://lh3.googleusercontent.com/pXgSkbQFtIrLedu4LFfuzDKeFw1vMqfbpv8U3jnUddCw6-WGKn22w6ODFja5tQR5BQ=h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40" y="3476281"/>
            <a:ext cx="1791681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-media-cache-ak0.pinimg.com/originals/84/01/01/84010124d88a00865940e8a6bd4538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13" y="3324571"/>
            <a:ext cx="2539462" cy="33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2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โปรแกรมที่ไม่จัดเป็น</a:t>
            </a:r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sz="3600" dirty="0" smtClean="0">
                <a:solidFill>
                  <a:schemeClr val="accent2"/>
                </a:solidFill>
              </a:rPr>
              <a:t>Hoaxes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3777622"/>
          </a:xfrm>
        </p:spPr>
        <p:txBody>
          <a:bodyPr/>
          <a:lstStyle/>
          <a:p>
            <a:r>
              <a:rPr lang="th-TH" dirty="0" smtClean="0"/>
              <a:t>เป็นโปรแกรมที่หลอกให้ผู้ใช้ทำบางอย่างให้ โดยใช้เทคนิคทางวิศวกรรมสังคม</a:t>
            </a:r>
          </a:p>
          <a:p>
            <a:r>
              <a:rPr lang="th-TH" dirty="0" smtClean="0"/>
              <a:t>เช่น การส่งอีเมล์เพื่อหลอกกว่ามี</a:t>
            </a:r>
            <a:r>
              <a:rPr lang="th-TH" dirty="0" err="1" smtClean="0"/>
              <a:t>ไวรัส</a:t>
            </a:r>
            <a:r>
              <a:rPr lang="th-TH" dirty="0" smtClean="0"/>
              <a:t>ตัวใหม่กำลังระบาด และหลอกให้ส่งต่ออีเมล์นี้ไปเรื่อยๆ</a:t>
            </a:r>
            <a:r>
              <a:rPr lang="en-US" dirty="0"/>
              <a:t> </a:t>
            </a:r>
            <a:r>
              <a:rPr lang="th-TH" dirty="0" smtClean="0"/>
              <a:t>ทำให้ผู้ใช้เสียเวลา เกิดความรำคาญ</a:t>
            </a:r>
            <a:r>
              <a:rPr lang="en-US" dirty="0" smtClean="0"/>
              <a:t> </a:t>
            </a:r>
            <a:r>
              <a:rPr lang="th-TH" dirty="0" smtClean="0"/>
              <a:t>หรือตื่นตระหนก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9220" name="Picture 4" descr="http://i2.cdn.turner.com/cnnnext/dam/assets/131203182846-tom-cruise-hoax-horizontal-large-gall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0" y="4539439"/>
            <a:ext cx="4060772" cy="22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2.gstatic.com/images?q=tbn:ANd9GcR2ianA-tA5XeELvfMIetNTzN7W9HwTlvfS2RARp5OClGuzCsY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87" y="4640446"/>
            <a:ext cx="2800351" cy="20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6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โปรแกรมที่ไม่จัดเป็น</a:t>
            </a:r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sz="3600" dirty="0" smtClean="0">
                <a:solidFill>
                  <a:schemeClr val="accent2"/>
                </a:solidFill>
              </a:rPr>
              <a:t>Scams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76387"/>
            <a:ext cx="6591985" cy="3777622"/>
          </a:xfrm>
        </p:spPr>
        <p:txBody>
          <a:bodyPr/>
          <a:lstStyle/>
          <a:p>
            <a:r>
              <a:rPr lang="th-TH" dirty="0" smtClean="0"/>
              <a:t>คือการใช้ช่องทางการสื่อสารโดยอาชญากรเพื่อพยายามหลอกให้คนอื่นช่วยเหลือตนเองในการทำอาชญากรรมบนอินเทอร์เน็ต</a:t>
            </a:r>
          </a:p>
          <a:p>
            <a:r>
              <a:rPr lang="th-TH" dirty="0" smtClean="0"/>
              <a:t>มีชื่อเรียกอีกชื่อหนึ่งว่า </a:t>
            </a:r>
            <a:r>
              <a:rPr lang="en-US" dirty="0" smtClean="0"/>
              <a:t>Phishing </a:t>
            </a:r>
            <a:r>
              <a:rPr lang="th-TH" dirty="0" smtClean="0"/>
              <a:t>ซึ่งเป็นการหลอกเอาข้อมูลส่วนตัวจากผู้ใช้ไปทำการที่ผิดกฎหมาย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10242" name="Picture 2" descr="http://www.cacag.org/wp-content/uploads/2015/06/shutterstock_54520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5" y="4233233"/>
            <a:ext cx="3940491" cy="26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6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โปรแกรมที่ไม่จัดเป็น</a:t>
            </a:r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sz="3600" dirty="0" smtClean="0">
                <a:solidFill>
                  <a:schemeClr val="accent2"/>
                </a:solidFill>
              </a:rPr>
              <a:t>Spam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690687"/>
            <a:ext cx="6591985" cy="3777622"/>
          </a:xfrm>
        </p:spPr>
        <p:txBody>
          <a:bodyPr/>
          <a:lstStyle/>
          <a:p>
            <a:r>
              <a:rPr lang="th-TH" dirty="0" smtClean="0"/>
              <a:t>คือการส่งอี</a:t>
            </a:r>
            <a:r>
              <a:rPr lang="th-TH" dirty="0" err="1" smtClean="0"/>
              <a:t>เมล</a:t>
            </a:r>
            <a:r>
              <a:rPr lang="th-TH" dirty="0" smtClean="0"/>
              <a:t>ไปยังผู้ใช้จำนวนมาก โดยมีวัตถุประสงค์เพื่อการโฆษณาสินค้าหรือบริการ</a:t>
            </a:r>
          </a:p>
          <a:p>
            <a:r>
              <a:rPr lang="th-TH" dirty="0" smtClean="0"/>
              <a:t>จัดอยู่ในประเภทสิ่งที่ก่อความน่ารำคาญ แต่ไม่ใช่</a:t>
            </a:r>
            <a:r>
              <a:rPr lang="th-TH" dirty="0" err="1" smtClean="0"/>
              <a:t>มัลแวร์</a:t>
            </a:r>
            <a:endParaRPr lang="th-TH" dirty="0" smtClean="0"/>
          </a:p>
          <a:p>
            <a:r>
              <a:rPr lang="th-TH" dirty="0" smtClean="0"/>
              <a:t>ข้อเสียอย่างร้ายแรงคือการเพิ่มโหลดให้กับ</a:t>
            </a:r>
            <a:r>
              <a:rPr lang="th-TH" dirty="0" err="1" smtClean="0"/>
              <a:t>เมล</a:t>
            </a:r>
            <a:r>
              <a:rPr lang="th-TH" dirty="0" smtClean="0"/>
              <a:t>เซิร์ฟเวอร์</a:t>
            </a:r>
          </a:p>
          <a:p>
            <a:r>
              <a:rPr lang="th-TH" dirty="0" smtClean="0"/>
              <a:t>ผู้ไม่ประสงค์ดีอาจ</a:t>
            </a:r>
            <a:r>
              <a:rPr lang="th-TH" dirty="0" err="1" smtClean="0"/>
              <a:t>ใช้ส</a:t>
            </a:r>
            <a:r>
              <a:rPr lang="th-TH" dirty="0" smtClean="0"/>
              <a:t>แปมเพื่อการกระจาย</a:t>
            </a:r>
            <a:r>
              <a:rPr lang="th-TH" dirty="0" err="1" smtClean="0"/>
              <a:t>มัลแวร์</a:t>
            </a:r>
            <a:r>
              <a:rPr lang="th-TH" dirty="0" smtClean="0"/>
              <a:t>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11266" name="Picture 2" descr="http://www.prosoftemailmarketing.com/FileSystem/Image/rainny/20130125/spam_mail_28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4" y="4632983"/>
            <a:ext cx="3090301" cy="22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dnetworksolutions.co.uk/wp-content/uploads/2015/04/sp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17" y="4632983"/>
            <a:ext cx="3334695" cy="22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5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โปรแกรมที่ไม่จัดเป็น</a:t>
            </a:r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sz="3600" dirty="0" smtClean="0">
                <a:solidFill>
                  <a:schemeClr val="accent2"/>
                </a:solidFill>
              </a:rPr>
              <a:t>Spyware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28775"/>
            <a:ext cx="6591985" cy="4282447"/>
          </a:xfrm>
        </p:spPr>
        <p:txBody>
          <a:bodyPr/>
          <a:lstStyle/>
          <a:p>
            <a:r>
              <a:rPr lang="th-TH" dirty="0" smtClean="0"/>
              <a:t>เป็นโปรแกรมที่ใช้บางอย่างเพื่อลวงตาแต่แอบทำกิจกรรมบางอย่างในคอมพิวเตอร์โดยที่ไม่ได้รับอนุญาตจากผู้ใช้</a:t>
            </a:r>
          </a:p>
          <a:p>
            <a:r>
              <a:rPr lang="th-TH" dirty="0" smtClean="0"/>
              <a:t>เช่น การเก็บข้อมูลส่วนตัวของผู้ใช้ การเปลี่ยนแปลงค่าใน</a:t>
            </a:r>
            <a:r>
              <a:rPr lang="th-TH" dirty="0" err="1" smtClean="0"/>
              <a:t>เว็บเบ</a:t>
            </a:r>
            <a:r>
              <a:rPr lang="th-TH" dirty="0" smtClean="0"/>
              <a:t>รา</a:t>
            </a:r>
            <a:r>
              <a:rPr lang="th-TH" dirty="0" err="1" smtClean="0"/>
              <a:t>เซอร์</a:t>
            </a:r>
            <a:endParaRPr lang="th-TH" dirty="0" smtClean="0"/>
          </a:p>
          <a:p>
            <a:r>
              <a:rPr lang="th-TH" dirty="0" smtClean="0"/>
              <a:t>เทคนิคการหลอกล่อให้ผู้ใช้ติดตั้งสปาย</a:t>
            </a:r>
            <a:r>
              <a:rPr lang="th-TH" dirty="0" err="1" smtClean="0"/>
              <a:t>แวร์</a:t>
            </a:r>
            <a:r>
              <a:rPr lang="th-TH" dirty="0" smtClean="0"/>
              <a:t> เช่น ให้คลิกปุ่มบางปุ่ม</a:t>
            </a:r>
            <a:r>
              <a:rPr lang="th-TH" dirty="0" err="1" smtClean="0"/>
              <a:t>บนป็</a:t>
            </a:r>
            <a:r>
              <a:rPr lang="th-TH" dirty="0" smtClean="0"/>
              <a:t>อปอัพ หรือมาพร้อมกับโปรแกรมที่ให้ดาวน์โหลดได้ฟรี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12290" name="Picture 2" descr="http://s.hswstatic.com/gif/spywar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5092072"/>
            <a:ext cx="3810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echczargroup.com/wp-content/uploads/2015/07/Prevent-Being-Cheated-by-Spywa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" y="4900612"/>
            <a:ext cx="1957386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7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โปรแกรมที่ไม่จัดเป็น</a:t>
            </a:r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sz="3600" dirty="0" smtClean="0">
                <a:solidFill>
                  <a:schemeClr val="accent2"/>
                </a:solidFill>
              </a:rPr>
              <a:t>Adware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833562"/>
            <a:ext cx="6591985" cy="1824038"/>
          </a:xfrm>
        </p:spPr>
        <p:txBody>
          <a:bodyPr/>
          <a:lstStyle/>
          <a:p>
            <a:r>
              <a:rPr lang="th-TH" dirty="0" smtClean="0"/>
              <a:t>เป็นโปรแกรมโฆษณาสินค้าซึ่งจะ</a:t>
            </a:r>
            <a:r>
              <a:rPr lang="th-TH" dirty="0" err="1" smtClean="0"/>
              <a:t>เปิดป็</a:t>
            </a:r>
            <a:r>
              <a:rPr lang="th-TH" dirty="0" smtClean="0"/>
              <a:t>อปอัพขึ้นมา ส่วนใหญ่จะอยู่ในฟรี</a:t>
            </a:r>
            <a:r>
              <a:rPr lang="th-TH" dirty="0" err="1" smtClean="0"/>
              <a:t>แวร์</a:t>
            </a:r>
            <a:r>
              <a:rPr lang="th-TH" dirty="0" smtClean="0"/>
              <a:t> ซึ่งจะติดตั้งได้ก็ต่อเมื่อผู้ใช้ยินยอมเท่านั้น จึงไม่ใช่โปรแกรมผิดกฎหมายแต่อย่างใด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13314" name="Picture 2" descr="http://s.culturacion.com/wp-content/uploads/2012/03/figura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6" y="37719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log.mitechmate.com/wp-content/uploads/2014/08/Dolphin-Deals-Ads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2" y="3957638"/>
            <a:ext cx="4633449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7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784462" cy="1280890"/>
          </a:xfrm>
        </p:spPr>
        <p:txBody>
          <a:bodyPr/>
          <a:lstStyle/>
          <a:p>
            <a:r>
              <a:rPr lang="th-TH" dirty="0"/>
              <a:t>โปรแกรมที่ไม่จัดเป็น</a:t>
            </a:r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sz="3600" dirty="0" smtClean="0">
                <a:solidFill>
                  <a:schemeClr val="accent2"/>
                </a:solidFill>
              </a:rPr>
              <a:t>Internet Cookies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43075"/>
            <a:ext cx="6591985" cy="4168147"/>
          </a:xfrm>
        </p:spPr>
        <p:txBody>
          <a:bodyPr/>
          <a:lstStyle/>
          <a:p>
            <a:r>
              <a:rPr lang="th-TH" dirty="0" smtClean="0"/>
              <a:t>เป็น </a:t>
            </a:r>
            <a:r>
              <a:rPr lang="en-US" dirty="0" smtClean="0"/>
              <a:t>Text </a:t>
            </a:r>
            <a:r>
              <a:rPr lang="en-US" dirty="0"/>
              <a:t>F</a:t>
            </a:r>
            <a:r>
              <a:rPr lang="en-US" dirty="0" smtClean="0"/>
              <a:t>ile </a:t>
            </a:r>
            <a:r>
              <a:rPr lang="th-TH" dirty="0" smtClean="0"/>
              <a:t>ที่เก็บข้อมูลการเข้าชมเว็บไซต์ไว้ที่เครื่องของผู้ใช้เอง เพื่อการเข้าชมครั้งต่อไปจะได้เรียกใช้หน้าเว็บได้อย่างต่อเนื่อง</a:t>
            </a:r>
          </a:p>
          <a:p>
            <a:r>
              <a:rPr lang="th-TH" dirty="0" smtClean="0"/>
              <a:t>แต่ละเว็บไซต์ควรจะเรียกดูคุกกี้จากเว็บตัวเองเท่านั้น ถ้าเว็บไซต์ใดเรียกดูคุกกี้ของเว็บไซต์อื่น อาจะเป็นการละเมิดสิทธิส่วนบุคคลได้ มีหลายเว็บไซต์ที่พยายามละเมิดการเรียกใช้คุกกี้โดยที่ไม่แจ้งให้ผู้ใช้รู้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14338" name="Picture 2" descr="http://iheartblank.net/wp-content/uploads/2014/02/internet-cook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429690"/>
            <a:ext cx="3438525" cy="14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linkmailer.de/wp-content/uploads/2014/09/cookies-entfern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60387"/>
            <a:ext cx="2786062" cy="1897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3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57338"/>
            <a:ext cx="6591985" cy="4900612"/>
          </a:xfrm>
        </p:spPr>
        <p:txBody>
          <a:bodyPr>
            <a:normAutofit/>
          </a:bodyPr>
          <a:lstStyle/>
          <a:p>
            <a:r>
              <a:rPr lang="th-TH" dirty="0" smtClean="0"/>
              <a:t>วิวัฒนาการของ</a:t>
            </a:r>
            <a:r>
              <a:rPr lang="th-TH" dirty="0" err="1" smtClean="0"/>
              <a:t>ไวรัส</a:t>
            </a:r>
            <a:r>
              <a:rPr lang="th-TH" dirty="0" smtClean="0"/>
              <a:t>คอมพิวเตอร์</a:t>
            </a:r>
            <a:endParaRPr lang="en-US" dirty="0" smtClean="0"/>
          </a:p>
          <a:p>
            <a:r>
              <a:rPr lang="th-TH" dirty="0" err="1" smtClean="0"/>
              <a:t>มัลแวร์</a:t>
            </a:r>
            <a:r>
              <a:rPr lang="th-TH" dirty="0" smtClean="0"/>
              <a:t> </a:t>
            </a:r>
            <a:r>
              <a:rPr lang="en-US" dirty="0" smtClean="0"/>
              <a:t>(Malware)</a:t>
            </a:r>
            <a:endParaRPr lang="en-US" dirty="0" smtClean="0"/>
          </a:p>
          <a:p>
            <a:r>
              <a:rPr lang="th-TH" dirty="0" smtClean="0"/>
              <a:t>โปรแกรมที่ไม่จัดเป็น</a:t>
            </a:r>
            <a:r>
              <a:rPr lang="th-TH" dirty="0" err="1" smtClean="0"/>
              <a:t>มัลแวร์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28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วิวัฒนาการของ</a:t>
            </a:r>
            <a:r>
              <a:rPr lang="th-TH" dirty="0" err="1"/>
              <a:t>ไวรัส</a:t>
            </a:r>
            <a:r>
              <a:rPr lang="th-TH" dirty="0" smtClean="0"/>
              <a:t>คอมพิวเตอร์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238625"/>
          </a:xfrm>
        </p:spPr>
        <p:txBody>
          <a:bodyPr>
            <a:normAutofit/>
          </a:bodyPr>
          <a:lstStyle/>
          <a:p>
            <a:r>
              <a:rPr lang="th-TH" dirty="0" err="1" smtClean="0"/>
              <a:t>ไวรัส</a:t>
            </a:r>
            <a:r>
              <a:rPr lang="th-TH" dirty="0" smtClean="0"/>
              <a:t>คอมพิวเตอร์เริ่มมีมาตั้งแต่ทศวรรษ</a:t>
            </a:r>
            <a:r>
              <a:rPr lang="en-US" dirty="0" smtClean="0"/>
              <a:t> 1980 </a:t>
            </a:r>
            <a:r>
              <a:rPr lang="th-TH" dirty="0" smtClean="0"/>
              <a:t>โดยเป็น</a:t>
            </a:r>
            <a:r>
              <a:rPr lang="th-TH" dirty="0" err="1" smtClean="0"/>
              <a:t>ไวรัส</a:t>
            </a:r>
            <a:r>
              <a:rPr lang="th-TH" dirty="0" smtClean="0"/>
              <a:t>ที่พัฒนาเพื่อใช้ในห้องทดลองเท่านั้น ซึ่งลักษณะของ</a:t>
            </a:r>
            <a:r>
              <a:rPr lang="th-TH" dirty="0" err="1" smtClean="0"/>
              <a:t>ไวรัส</a:t>
            </a:r>
            <a:r>
              <a:rPr lang="th-TH" dirty="0" smtClean="0"/>
              <a:t>ก็เป็นแค่การ</a:t>
            </a:r>
            <a:r>
              <a:rPr lang="th-TH" dirty="0" err="1" smtClean="0"/>
              <a:t>ก๊อป</a:t>
            </a:r>
            <a:r>
              <a:rPr lang="th-TH" dirty="0" smtClean="0"/>
              <a:t>ปี้ตัวเองไปเรื่อยๆ และแสดงข้อความตลกๆเท่านั้น</a:t>
            </a:r>
          </a:p>
          <a:p>
            <a:r>
              <a:rPr lang="th-TH" dirty="0" smtClean="0"/>
              <a:t>ในปี </a:t>
            </a:r>
            <a:r>
              <a:rPr lang="en-US" dirty="0" smtClean="0"/>
              <a:t>1986 </a:t>
            </a:r>
            <a:r>
              <a:rPr lang="th-TH" dirty="0" smtClean="0"/>
              <a:t>มีรายงานว่ามี</a:t>
            </a:r>
            <a:r>
              <a:rPr lang="th-TH" dirty="0" err="1" smtClean="0"/>
              <a:t>ไวรัส</a:t>
            </a:r>
            <a:r>
              <a:rPr lang="th-TH" dirty="0" smtClean="0"/>
              <a:t>โจมตีคอมพิวเตอร์ในระบบ </a:t>
            </a:r>
            <a:r>
              <a:rPr lang="en-US" dirty="0" smtClean="0"/>
              <a:t>MS-DOS </a:t>
            </a:r>
            <a:r>
              <a:rPr lang="th-TH" dirty="0" smtClean="0"/>
              <a:t>เป็นครั้งแรก ชื่อว่า</a:t>
            </a:r>
            <a:r>
              <a:rPr lang="th-TH" dirty="0" err="1" smtClean="0"/>
              <a:t>ไวรัสเบรน</a:t>
            </a:r>
            <a:r>
              <a:rPr lang="th-TH" dirty="0" smtClean="0"/>
              <a:t> </a:t>
            </a:r>
            <a:r>
              <a:rPr lang="en-US" dirty="0" smtClean="0"/>
              <a:t>(Brain Virus) </a:t>
            </a:r>
            <a:r>
              <a:rPr lang="th-TH" dirty="0" smtClean="0"/>
              <a:t>และโทรจันตัวแรกมีชื่อว่า </a:t>
            </a:r>
            <a:r>
              <a:rPr lang="en-US" dirty="0" smtClean="0"/>
              <a:t>PC-Write </a:t>
            </a:r>
            <a:r>
              <a:rPr lang="th-TH" dirty="0" smtClean="0"/>
              <a:t>ซึ่งอยู่ในรูปแบบของโปรแกรมประมวลผลคำ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https://campaigns.f-secure.com/brain/images/lightbox/IMG_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97" y="293251"/>
            <a:ext cx="2240929" cy="1492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.amazonaws.com/s3-blogs.mentor.com/colinwalls/files/2014/11/6a00d8345170df69e20168e559d34d970c-200w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6" y="4200525"/>
            <a:ext cx="1905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2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วิวัฒนาการของ</a:t>
            </a:r>
            <a:r>
              <a:rPr lang="th-TH" dirty="0" err="1"/>
              <a:t>ไวรัส</a:t>
            </a:r>
            <a:r>
              <a:rPr lang="th-TH" dirty="0" smtClean="0"/>
              <a:t>คอมพิวเตอร์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281488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ในปี </a:t>
            </a:r>
            <a:r>
              <a:rPr lang="en-US" dirty="0" smtClean="0"/>
              <a:t>1988 </a:t>
            </a:r>
            <a:r>
              <a:rPr lang="th-TH" dirty="0" smtClean="0"/>
              <a:t>อินเทอร์เน็ต</a:t>
            </a:r>
            <a:r>
              <a:rPr lang="th-TH" dirty="0" err="1" smtClean="0"/>
              <a:t>เวิร์ม</a:t>
            </a:r>
            <a:r>
              <a:rPr lang="th-TH" dirty="0" smtClean="0"/>
              <a:t>ตัวแรกได้ปรากฏขึ้น มีชื่อว่า </a:t>
            </a:r>
            <a:r>
              <a:rPr lang="en-US" dirty="0" smtClean="0"/>
              <a:t>Morris Worm </a:t>
            </a:r>
            <a:r>
              <a:rPr lang="th-TH" dirty="0" smtClean="0"/>
              <a:t>มีผลทำให้อินเทอร์เน็ตช้าลงอย่างมาก</a:t>
            </a:r>
          </a:p>
          <a:p>
            <a:r>
              <a:rPr lang="th-TH" dirty="0" smtClean="0"/>
              <a:t>เมื่อมีการระบาดของ</a:t>
            </a:r>
            <a:r>
              <a:rPr lang="th-TH" dirty="0" err="1" smtClean="0"/>
              <a:t>ไวรัส</a:t>
            </a:r>
            <a:r>
              <a:rPr lang="th-TH" dirty="0" smtClean="0"/>
              <a:t>มากขึ้น จึงได้มีการตั้งศูนย์ประสานงาน </a:t>
            </a:r>
            <a:r>
              <a:rPr lang="en-US" dirty="0" smtClean="0"/>
              <a:t>CERT (Computer Emergency Response Team) </a:t>
            </a:r>
            <a:r>
              <a:rPr lang="th-TH" dirty="0" smtClean="0"/>
              <a:t>เพื่อช่วยเหลือข้อมูลด้าน</a:t>
            </a:r>
            <a:r>
              <a:rPr lang="th-TH" dirty="0" err="1" smtClean="0"/>
              <a:t>ไวรัส</a:t>
            </a:r>
            <a:r>
              <a:rPr lang="th-TH" dirty="0" smtClean="0"/>
              <a:t>ที่แพร่กระจายบนอินเทอร์เน็ต</a:t>
            </a:r>
          </a:p>
          <a:p>
            <a:r>
              <a:rPr lang="th-TH" dirty="0" smtClean="0"/>
              <a:t>ปี </a:t>
            </a:r>
            <a:r>
              <a:rPr lang="en-US" dirty="0" smtClean="0"/>
              <a:t>1990 </a:t>
            </a:r>
            <a:r>
              <a:rPr lang="th-TH" dirty="0" smtClean="0"/>
              <a:t>เกิด</a:t>
            </a:r>
            <a:r>
              <a:rPr lang="th-TH" dirty="0" err="1" smtClean="0"/>
              <a:t>ไวรัส</a:t>
            </a:r>
            <a:r>
              <a:rPr lang="th-TH" dirty="0" smtClean="0"/>
              <a:t>ประเภท </a:t>
            </a:r>
            <a:r>
              <a:rPr lang="en-US" dirty="0" smtClean="0"/>
              <a:t>Polymorphic Virus </a:t>
            </a:r>
            <a:r>
              <a:rPr lang="th-TH" dirty="0" smtClean="0"/>
              <a:t>ขึ้นตัวแรก ซึ่งมีความสามารถในการเปลี่ยนแปลงตัวเองในทุกๆการแบ่งตัว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2050" name="Picture 2" descr="https://c2.staticflickr.com/4/3464/3391448404_f1cf6eee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" y="1800225"/>
            <a:ext cx="1921201" cy="25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2.connectseward.org/shs/students/students15/Q3/ZackeryCordonier/Virus%20and%20Malware%20Protection%20Website/polymor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6" y="4553600"/>
            <a:ext cx="1600575" cy="19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วิวัฒนาการของ</a:t>
            </a:r>
            <a:r>
              <a:rPr lang="th-TH" dirty="0" err="1"/>
              <a:t>ไวรัส</a:t>
            </a:r>
            <a:r>
              <a:rPr lang="th-TH" dirty="0"/>
              <a:t>คอมพิวเตอร์ </a:t>
            </a:r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310063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หลังจากนั้น</a:t>
            </a:r>
            <a:r>
              <a:rPr lang="th-TH" dirty="0" err="1" smtClean="0"/>
              <a:t>ไวรัส</a:t>
            </a:r>
            <a:r>
              <a:rPr lang="th-TH" dirty="0" smtClean="0"/>
              <a:t>ก็มีพัฒนาการเรื่อยมา </a:t>
            </a:r>
            <a:r>
              <a:rPr lang="th-TH" dirty="0" err="1" smtClean="0"/>
              <a:t>ไวรัส</a:t>
            </a:r>
            <a:r>
              <a:rPr lang="th-TH" dirty="0" smtClean="0"/>
              <a:t>บางตัวสามารถส่งอีเมล์เองได้ สามารถแฝงตัวไปกับไฟล์ประเภทออฟฟิศได้ </a:t>
            </a:r>
            <a:r>
              <a:rPr lang="th-TH" dirty="0" err="1" smtClean="0"/>
              <a:t>ไวรัส</a:t>
            </a:r>
            <a:r>
              <a:rPr lang="th-TH" dirty="0" smtClean="0"/>
              <a:t>บางตัวสามารถสร้าง </a:t>
            </a:r>
            <a:r>
              <a:rPr lang="en-US" dirty="0" smtClean="0"/>
              <a:t>Backdoor </a:t>
            </a:r>
            <a:r>
              <a:rPr lang="th-TH" dirty="0" smtClean="0"/>
              <a:t>เพื่อเปิดทางให้</a:t>
            </a:r>
            <a:r>
              <a:rPr lang="th-TH" dirty="0" err="1" smtClean="0"/>
              <a:t>แฮกเกอร์</a:t>
            </a:r>
            <a:r>
              <a:rPr lang="th-TH" dirty="0" smtClean="0"/>
              <a:t>เข้าโจมตีได้</a:t>
            </a:r>
            <a:r>
              <a:rPr lang="en-US" dirty="0" smtClean="0"/>
              <a:t> </a:t>
            </a:r>
            <a:r>
              <a:rPr lang="th-TH" dirty="0" smtClean="0"/>
              <a:t>และยังมีการใช้ </a:t>
            </a:r>
            <a:r>
              <a:rPr lang="en-US" dirty="0" smtClean="0"/>
              <a:t>Social Engineering </a:t>
            </a:r>
            <a:r>
              <a:rPr lang="th-TH" dirty="0" smtClean="0"/>
              <a:t>ในการหลอกดึงดูดความสนใจของผู้ดู</a:t>
            </a:r>
            <a:r>
              <a:rPr lang="th-TH" dirty="0" err="1" smtClean="0"/>
              <a:t>หรือผู</a:t>
            </a:r>
            <a:r>
              <a:rPr lang="th-TH" dirty="0" smtClean="0"/>
              <a:t>อ่าน ทำให้</a:t>
            </a:r>
            <a:r>
              <a:rPr lang="th-TH" dirty="0" err="1" smtClean="0"/>
              <a:t>ไวรัส</a:t>
            </a:r>
            <a:r>
              <a:rPr lang="th-TH" dirty="0" smtClean="0"/>
              <a:t>แพร่กระจายไปอย่างรวดเร็ว</a:t>
            </a:r>
          </a:p>
          <a:p>
            <a:r>
              <a:rPr lang="th-TH" dirty="0" smtClean="0"/>
              <a:t>โปรแกรมป้องกัน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ส่วนใหญ่เป็นแบบ </a:t>
            </a:r>
            <a:r>
              <a:rPr lang="en-US" dirty="0" smtClean="0"/>
              <a:t>Signature-based </a:t>
            </a:r>
            <a:r>
              <a:rPr lang="th-TH" dirty="0" smtClean="0"/>
              <a:t>ซึ่งมีฐานข้อมูลของ</a:t>
            </a:r>
            <a:r>
              <a:rPr lang="th-TH" dirty="0" err="1" smtClean="0"/>
              <a:t>ไวรัส</a:t>
            </a:r>
            <a:r>
              <a:rPr lang="th-TH" dirty="0" smtClean="0"/>
              <a:t>แต่ละตัวอยู่ แต่ข้อเสียคือจะยังไม่สามารถตรวจพบ</a:t>
            </a:r>
            <a:r>
              <a:rPr lang="th-TH" dirty="0" err="1" smtClean="0"/>
              <a:t>ไวรัส</a:t>
            </a:r>
            <a:r>
              <a:rPr lang="th-TH" dirty="0" smtClean="0"/>
              <a:t>ใหม่ๆได้ในช่วงแรกของการปล่อย</a:t>
            </a:r>
            <a:r>
              <a:rPr lang="th-TH" dirty="0" err="1" smtClean="0"/>
              <a:t>ไวรัส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104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(Malware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7030135" cy="3777622"/>
          </a:xfrm>
        </p:spPr>
        <p:txBody>
          <a:bodyPr/>
          <a:lstStyle/>
          <a:p>
            <a:r>
              <a:rPr lang="en-US" dirty="0" smtClean="0"/>
              <a:t>Malware </a:t>
            </a:r>
            <a:r>
              <a:rPr lang="th-TH" dirty="0" smtClean="0"/>
              <a:t>ย่อมาจาก </a:t>
            </a:r>
            <a:r>
              <a:rPr lang="en-US" dirty="0" smtClean="0"/>
              <a:t>Malicious Software </a:t>
            </a:r>
            <a:r>
              <a:rPr lang="th-TH" dirty="0" smtClean="0"/>
              <a:t>หมายถึงโปรแกรมประสงค์ร้ายต่างๆ เช่น </a:t>
            </a:r>
            <a:r>
              <a:rPr lang="th-TH" dirty="0" err="1" smtClean="0"/>
              <a:t>ไวรัส</a:t>
            </a:r>
            <a:r>
              <a:rPr lang="th-TH" dirty="0" smtClean="0"/>
              <a:t> </a:t>
            </a:r>
            <a:r>
              <a:rPr lang="th-TH" dirty="0" err="1" smtClean="0"/>
              <a:t>เวิร์ม</a:t>
            </a:r>
            <a:r>
              <a:rPr lang="th-TH" dirty="0" smtClean="0"/>
              <a:t> และโทร</a:t>
            </a:r>
            <a:r>
              <a:rPr lang="th-TH" dirty="0" err="1" smtClean="0"/>
              <a:t>จันฮอร์ส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4098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00" y="3602038"/>
            <a:ext cx="28575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0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(Malware</a:t>
            </a:r>
            <a:r>
              <a:rPr lang="en-US" dirty="0" smtClean="0"/>
              <a:t>) : </a:t>
            </a:r>
            <a:r>
              <a:rPr lang="en-US" sz="3600" dirty="0" smtClean="0">
                <a:solidFill>
                  <a:schemeClr val="accent2"/>
                </a:solidFill>
              </a:rPr>
              <a:t>Trojan Horse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92602"/>
            <a:ext cx="6591985" cy="3777622"/>
          </a:xfrm>
        </p:spPr>
        <p:txBody>
          <a:bodyPr/>
          <a:lstStyle/>
          <a:p>
            <a:r>
              <a:rPr lang="th-TH" dirty="0" smtClean="0"/>
              <a:t>โทร</a:t>
            </a:r>
            <a:r>
              <a:rPr lang="th-TH" dirty="0" err="1" smtClean="0"/>
              <a:t>จันฮอร์ส</a:t>
            </a:r>
            <a:r>
              <a:rPr lang="th-TH" dirty="0" smtClean="0"/>
              <a:t>ไม่จัดว่าเป็น</a:t>
            </a:r>
            <a:r>
              <a:rPr lang="th-TH" dirty="0" err="1" smtClean="0"/>
              <a:t>ไวรัส</a:t>
            </a:r>
            <a:r>
              <a:rPr lang="th-TH" dirty="0" smtClean="0"/>
              <a:t>หรือ</a:t>
            </a:r>
            <a:r>
              <a:rPr lang="th-TH" dirty="0" err="1" smtClean="0"/>
              <a:t>เวิร์ม</a:t>
            </a:r>
            <a:r>
              <a:rPr lang="th-TH" dirty="0" smtClean="0"/>
              <a:t> เพราะไม่สามารถแพร่กระจายด้วยตัวเองได้ แต่</a:t>
            </a:r>
            <a:r>
              <a:rPr lang="th-TH" dirty="0" err="1" smtClean="0"/>
              <a:t>ไวรัส</a:t>
            </a:r>
            <a:r>
              <a:rPr lang="th-TH" dirty="0" smtClean="0"/>
              <a:t>หรือ</a:t>
            </a:r>
            <a:r>
              <a:rPr lang="th-TH" dirty="0" err="1" smtClean="0"/>
              <a:t>เวิร์ม</a:t>
            </a:r>
            <a:r>
              <a:rPr lang="th-TH" dirty="0" smtClean="0"/>
              <a:t>อาจก็อปปี้โทร</a:t>
            </a:r>
            <a:r>
              <a:rPr lang="th-TH" dirty="0" err="1" smtClean="0"/>
              <a:t>จันฮอร์สไป</a:t>
            </a:r>
            <a:r>
              <a:rPr lang="th-TH" dirty="0" smtClean="0"/>
              <a:t>ยังระบบอื่นด้วยก็ได้ ปกติโทร</a:t>
            </a:r>
            <a:r>
              <a:rPr lang="th-TH" dirty="0" err="1" smtClean="0"/>
              <a:t>จันฮอร์ส</a:t>
            </a:r>
            <a:r>
              <a:rPr lang="th-TH" dirty="0" smtClean="0"/>
              <a:t>จะ อยู่ในรูปโปรแกรมที่ดูแล้วไม่มีอันตรายทั่วไป</a:t>
            </a:r>
          </a:p>
          <a:p>
            <a:r>
              <a:rPr lang="th-TH" dirty="0" smtClean="0"/>
              <a:t>จุดมุ่งหมายของโทร</a:t>
            </a:r>
            <a:r>
              <a:rPr lang="th-TH" dirty="0" err="1" smtClean="0"/>
              <a:t>จันฮอร์ส</a:t>
            </a:r>
            <a:r>
              <a:rPr lang="th-TH" dirty="0" smtClean="0"/>
              <a:t>ก็เพื่อสร้างความรำคาญ ขัดขวางการทำงานประจำ หรือสร้างช่องทางเพื่อเปิดทางให้</a:t>
            </a:r>
            <a:r>
              <a:rPr lang="th-TH" dirty="0" err="1" smtClean="0"/>
              <a:t>แฮคเกอร์</a:t>
            </a:r>
            <a:r>
              <a:rPr lang="th-TH" dirty="0" smtClean="0"/>
              <a:t>เข้ามาขโมยข้อมูลหรือคอนฟิกระบบใหม่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5122" name="Picture 2" descr="https://www.fightingidentitycrimes.com/wp-content/uploads/2014/06/troj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6" y="4716990"/>
            <a:ext cx="1917647" cy="21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3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(Malware) : </a:t>
            </a:r>
            <a:r>
              <a:rPr lang="en-US" sz="3600" dirty="0">
                <a:solidFill>
                  <a:schemeClr val="accent2"/>
                </a:solidFill>
              </a:rPr>
              <a:t>Trojan </a:t>
            </a:r>
            <a:r>
              <a:rPr lang="en-US" sz="3600" dirty="0" smtClean="0">
                <a:solidFill>
                  <a:schemeClr val="accent2"/>
                </a:solidFill>
              </a:rPr>
              <a:t>Horse</a:t>
            </a:r>
            <a:r>
              <a:rPr lang="th-TH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chemeClr val="accent2"/>
                </a:solidFill>
              </a:rPr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14499"/>
            <a:ext cx="6591985" cy="467201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ชื่อเรียกอื่นตามลักษณะการทำงาน เช่น</a:t>
            </a:r>
          </a:p>
          <a:p>
            <a:r>
              <a:rPr lang="en-US" dirty="0" smtClean="0"/>
              <a:t>Remote Access Trojan : </a:t>
            </a:r>
            <a:r>
              <a:rPr lang="th-TH" dirty="0" smtClean="0"/>
              <a:t>สามารถ</a:t>
            </a:r>
            <a:r>
              <a:rPr lang="th-TH" dirty="0" err="1" smtClean="0"/>
              <a:t>สร้างแบ็คดอร์</a:t>
            </a:r>
            <a:r>
              <a:rPr lang="th-TH" dirty="0" smtClean="0"/>
              <a:t>ให้</a:t>
            </a:r>
            <a:r>
              <a:rPr lang="th-TH" dirty="0" err="1" smtClean="0"/>
              <a:t>แฮคเกอร์</a:t>
            </a:r>
            <a:r>
              <a:rPr lang="th-TH" dirty="0" smtClean="0"/>
              <a:t>เข้ามาโจมตีหรือควบคุมระบบจากระยะไกลได้</a:t>
            </a:r>
          </a:p>
          <a:p>
            <a:r>
              <a:rPr lang="en-US" dirty="0" smtClean="0"/>
              <a:t>Rootkits : </a:t>
            </a:r>
            <a:r>
              <a:rPr lang="th-TH" dirty="0" smtClean="0"/>
              <a:t>เป็นชุดโปรแกรมที่</a:t>
            </a:r>
            <a:r>
              <a:rPr lang="th-TH" dirty="0" err="1" smtClean="0"/>
              <a:t>แฮค</a:t>
            </a:r>
            <a:r>
              <a:rPr lang="th-TH" dirty="0" smtClean="0"/>
              <a:t>เก</a:t>
            </a:r>
            <a:r>
              <a:rPr lang="th-TH" dirty="0" err="1" smtClean="0"/>
              <a:t>อร์นิยม</a:t>
            </a:r>
            <a:r>
              <a:rPr lang="th-TH" dirty="0" smtClean="0"/>
              <a:t>ใช้สำหรับเจาะเพื่อควบคุมระบบหรือขโมยข้อมูล อาจใช้วิธีการเฝ้าดูคีย์ที่ผู้ใช้พิมพ์ </a:t>
            </a:r>
            <a:r>
              <a:rPr lang="th-TH" dirty="0" err="1" smtClean="0"/>
              <a:t>รูทคิท</a:t>
            </a:r>
            <a:r>
              <a:rPr lang="th-TH" dirty="0" smtClean="0"/>
              <a:t>จะเป็นชุดโปรแกรมที่ใช้สำหรับโจมตีระบบปฏิบัติการประเภทใดประเภทหนึ่งโดยเฉพาะ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69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มัลแวร์</a:t>
            </a:r>
            <a:r>
              <a:rPr lang="th-TH" dirty="0"/>
              <a:t> </a:t>
            </a:r>
            <a:r>
              <a:rPr lang="en-US" dirty="0"/>
              <a:t>(Malware) : </a:t>
            </a:r>
            <a:r>
              <a:rPr lang="en-US" sz="3600" dirty="0" smtClean="0">
                <a:solidFill>
                  <a:schemeClr val="accent2"/>
                </a:solidFill>
              </a:rPr>
              <a:t>Worm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เป็นมัลแวร์</a:t>
            </a:r>
            <a:r>
              <a:rPr lang="th-TH" dirty="0" smtClean="0"/>
              <a:t>ที่สามารถแพร่กระจายตัวเองได้ด้วยตัวมันเอง โดยที่ไม่ต้องรอให้ผู้ใช้เปิดไฟล์</a:t>
            </a:r>
          </a:p>
          <a:p>
            <a:r>
              <a:rPr lang="th-TH" dirty="0" err="1" smtClean="0"/>
              <a:t>เวิร์ม</a:t>
            </a:r>
            <a:r>
              <a:rPr lang="th-TH" dirty="0" smtClean="0"/>
              <a:t>จะพยายามก็อปปี้ตัวเองไว้ในระบบคอมพิวเตอร์ แล้วใช้ช่องทางการสื่อสารของระบบหรือเครือข่ายในการแพร่กระจายไปยังเครื่องอื่น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6146" name="Picture 2" descr="http://www.sparkyhub.com/wp-content/uploads/2012/01/facebook-worm-1.jpg?d3b0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4417865"/>
            <a:ext cx="3497497" cy="232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4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arabun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4647</TotalTime>
  <Words>1082</Words>
  <Application>Microsoft Office PowerPoint</Application>
  <PresentationFormat>On-screen Show (4:3)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Cordia New</vt:lpstr>
      <vt:lpstr>TH SarabunPSK</vt:lpstr>
      <vt:lpstr>Wingdings 3</vt:lpstr>
      <vt:lpstr>Wisp</vt:lpstr>
      <vt:lpstr>บทที่ 7 : การป้องกันไวรัส Part1 สธ412 ความมั่นคงของระบบสารสนเทศ</vt:lpstr>
      <vt:lpstr>Outline</vt:lpstr>
      <vt:lpstr>วิวัฒนาการของไวรัสคอมพิวเตอร์</vt:lpstr>
      <vt:lpstr>วิวัฒนาการของไวรัสคอมพิวเตอร์ [2]</vt:lpstr>
      <vt:lpstr>วิวัฒนาการของไวรัสคอมพิวเตอร์ [3]</vt:lpstr>
      <vt:lpstr>มัลแวร์ (Malware)</vt:lpstr>
      <vt:lpstr>มัลแวร์ (Malware) : Trojan Horse</vt:lpstr>
      <vt:lpstr>มัลแวร์ (Malware) : Trojan Horse [2]</vt:lpstr>
      <vt:lpstr>มัลแวร์ (Malware) : Worm</vt:lpstr>
      <vt:lpstr>มัลแวร์ (Malware) : Virus</vt:lpstr>
      <vt:lpstr>โปรแกรมที่ไม่จัดเป็นมัลแวร์</vt:lpstr>
      <vt:lpstr>โปรแกรมที่ไม่จัดเป็นมัลแวร์ : Joke Application</vt:lpstr>
      <vt:lpstr>โปรแกรมที่ไม่จัดเป็นมัลแวร์ : Hoaxes</vt:lpstr>
      <vt:lpstr>โปรแกรมที่ไม่จัดเป็นมัลแวร์ : Scams</vt:lpstr>
      <vt:lpstr>โปรแกรมที่ไม่จัดเป็นมัลแวร์ : Spam</vt:lpstr>
      <vt:lpstr>โปรแกรมที่ไม่จัดเป็นมัลแวร์ : Spyware</vt:lpstr>
      <vt:lpstr>โปรแกรมที่ไม่จัดเป็นมัลแวร์ : Adware</vt:lpstr>
      <vt:lpstr>โปรแกรมที่ไม่จัดเป็นมัลแวร์ : Internet Cookies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609</cp:revision>
  <dcterms:created xsi:type="dcterms:W3CDTF">2015-08-08T14:30:10Z</dcterms:created>
  <dcterms:modified xsi:type="dcterms:W3CDTF">2015-10-26T15:52:50Z</dcterms:modified>
</cp:coreProperties>
</file>