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0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25/10/58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868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829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985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985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2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423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36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6324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446088"/>
            <a:ext cx="6772323" cy="976312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376" y="1680466"/>
            <a:ext cx="4562856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941909" y="1680466"/>
            <a:ext cx="2127171" cy="4257039"/>
          </a:xfrm>
        </p:spPr>
        <p:txBody>
          <a:bodyPr anchor="t"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113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458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96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15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009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0422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77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2642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25/10/58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587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68" r:id="rId17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hyperlink" Target="http://www.sn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ve.mitr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hyperlink" Target="https://cve.mitr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2353" y="2857500"/>
            <a:ext cx="7461647" cy="1803798"/>
          </a:xfrm>
        </p:spPr>
        <p:txBody>
          <a:bodyPr>
            <a:normAutofit/>
          </a:bodyPr>
          <a:lstStyle/>
          <a:p>
            <a:r>
              <a:rPr lang="th-TH" sz="4500" b="1" dirty="0"/>
              <a:t>บทที่ </a:t>
            </a:r>
            <a:r>
              <a:rPr lang="en-US" sz="4500" b="1" dirty="0"/>
              <a:t>7</a:t>
            </a:r>
            <a:r>
              <a:rPr lang="en-US" sz="4500" b="1" dirty="0" smtClean="0"/>
              <a:t> </a:t>
            </a:r>
            <a:r>
              <a:rPr lang="en-US" sz="4500" b="1" dirty="0"/>
              <a:t>: </a:t>
            </a:r>
            <a:r>
              <a:rPr lang="en-US" sz="4500" b="1" dirty="0" smtClean="0"/>
              <a:t>IDS/IPS Part2</a:t>
            </a:r>
            <a:r>
              <a:rPr lang="en-US" sz="4950" dirty="0"/>
              <a:t/>
            </a:r>
            <a:br>
              <a:rPr lang="en-US" sz="4950" dirty="0"/>
            </a:br>
            <a:r>
              <a:rPr lang="th-TH" sz="3000" dirty="0" err="1"/>
              <a:t>สธ</a:t>
            </a:r>
            <a:r>
              <a:rPr lang="en-US" sz="3000" dirty="0"/>
              <a:t>412</a:t>
            </a:r>
            <a:r>
              <a:rPr lang="th-TH" sz="3000" dirty="0"/>
              <a:t> ความมั่นคงของระบบสารสนเทศ</a:t>
            </a:r>
            <a:endParaRPr lang="th-TH" sz="3975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0905" y="4847478"/>
            <a:ext cx="6686549" cy="949676"/>
          </a:xfrm>
        </p:spPr>
        <p:txBody>
          <a:bodyPr>
            <a:noAutofit/>
          </a:bodyPr>
          <a:lstStyle/>
          <a:p>
            <a:r>
              <a:rPr lang="th-TH" sz="2700" dirty="0"/>
              <a:t>อาจารย์อภิพงศ์  </a:t>
            </a:r>
            <a:r>
              <a:rPr lang="th-TH" sz="2700" dirty="0" err="1"/>
              <a:t>ปิง</a:t>
            </a:r>
            <a:r>
              <a:rPr lang="th-TH" sz="2700" dirty="0"/>
              <a:t>ยศ</a:t>
            </a:r>
          </a:p>
          <a:p>
            <a:r>
              <a:rPr lang="en-US" sz="2700" dirty="0"/>
              <a:t>apipong.ping@gmail.com</a:t>
            </a:r>
            <a:endParaRPr lang="th-TH" sz="2700" dirty="0"/>
          </a:p>
          <a:p>
            <a:endParaRPr lang="th-TH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21" y="226833"/>
            <a:ext cx="4635356" cy="3018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การรายงานแจ้งเตือนภัย</a:t>
            </a:r>
            <a:br>
              <a:rPr lang="th-TH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 smtClean="0">
                <a:solidFill>
                  <a:schemeClr val="accent2"/>
                </a:solidFill>
              </a:rPr>
              <a:t>เหตุการณ์ที่น่าสงสัย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เป็นเหตุการณ์ที่นอกเหนือจากที่กล่าวมาข้างต้น </a:t>
            </a:r>
          </a:p>
          <a:p>
            <a:r>
              <a:rPr lang="th-TH" dirty="0" smtClean="0"/>
              <a:t>ซึ่ง </a:t>
            </a:r>
            <a:r>
              <a:rPr lang="en-US" dirty="0" smtClean="0"/>
              <a:t>IDS </a:t>
            </a:r>
            <a:r>
              <a:rPr lang="th-TH" dirty="0" smtClean="0"/>
              <a:t>ไม่มีข้อมูลเพียงพอที่จะบอกได้ว่าเป็นเหตุการณ์อะไร แต่จะแจ้งเตือนให้ผู้ดูแลระบบทราบเพื่อสืบหาสาเหตุต่อไป</a:t>
            </a:r>
          </a:p>
          <a:p>
            <a:r>
              <a:rPr lang="th-TH" dirty="0" smtClean="0"/>
              <a:t>เช่น ได้</a:t>
            </a:r>
            <a:r>
              <a:rPr lang="th-TH" dirty="0" err="1" smtClean="0"/>
              <a:t>รับแพ็คเก็ต</a:t>
            </a:r>
            <a:r>
              <a:rPr lang="th-TH" dirty="0" smtClean="0"/>
              <a:t>ที่มีส่วนหัวผิดไปจากที่กำหนดในมาตรฐาน ซึ่งอาจเป็นการโจมตีแบบใหม่ หรือเน็ตเวิร์คการ์ด</a:t>
            </a:r>
            <a:r>
              <a:rPr lang="th-TH" dirty="0" err="1" smtClean="0"/>
              <a:t>เครือง</a:t>
            </a:r>
            <a:r>
              <a:rPr lang="th-TH" dirty="0" smtClean="0"/>
              <a:t>ส่งอาจจะเสียก็ได้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9550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การออกแบบและติดตั้ง </a:t>
            </a:r>
            <a:r>
              <a:rPr lang="en-US" dirty="0" smtClean="0"/>
              <a:t>IDS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85925"/>
            <a:ext cx="7030135" cy="5000625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ก่อนที่จะติดตั้งและใช้งาน </a:t>
            </a:r>
            <a:r>
              <a:rPr lang="en-US" dirty="0" smtClean="0"/>
              <a:t>IDS  </a:t>
            </a:r>
            <a:r>
              <a:rPr lang="th-TH" dirty="0" smtClean="0"/>
              <a:t>ควรมีการสำรวจความต้องการ ศึกษาวิธีในการตรวจจับการบุกรุก แล้วค่อยเลือกโซลูชั่นที่เหมาะสมกับโครงสร้างและนโยบายการรักษาความปลอดภัย</a:t>
            </a:r>
          </a:p>
          <a:p>
            <a:r>
              <a:rPr lang="th-TH" dirty="0" smtClean="0"/>
              <a:t>องค์กรควรเลือกใช้ทั้ง</a:t>
            </a:r>
            <a:r>
              <a:rPr lang="th-TH" dirty="0" err="1" smtClean="0"/>
              <a:t>โฮสต์</a:t>
            </a:r>
            <a:r>
              <a:rPr lang="th-TH" dirty="0" smtClean="0"/>
              <a:t>เบสและเน็ตเวิร์คเบสไอดี</a:t>
            </a:r>
            <a:r>
              <a:rPr lang="th-TH" dirty="0" err="1" smtClean="0"/>
              <a:t>เอส</a:t>
            </a:r>
            <a:r>
              <a:rPr lang="th-TH" dirty="0" smtClean="0"/>
              <a:t>ควบคู่กัน เพื่อการทำงานร่วมกันอย่างมีประสิทธิภาพ</a:t>
            </a:r>
          </a:p>
          <a:p>
            <a:r>
              <a:rPr lang="th-TH" dirty="0" smtClean="0"/>
              <a:t>ติดตั้งเน็ตเวิร์คเบสก่อน จากนั้นป้องกันเซิร์ฟเวอร์ที่สำคัญด้วย</a:t>
            </a:r>
            <a:r>
              <a:rPr lang="th-TH" dirty="0" err="1" smtClean="0"/>
              <a:t>โฮสต์</a:t>
            </a:r>
            <a:r>
              <a:rPr lang="th-TH" dirty="0" smtClean="0"/>
              <a:t>เบส</a:t>
            </a:r>
          </a:p>
          <a:p>
            <a:r>
              <a:rPr lang="th-TH" dirty="0" smtClean="0"/>
              <a:t>ควรใช้เครื่องมือวิเคราะห์ช่องโหว่เพื่อทดสอบการทำงานของ </a:t>
            </a:r>
            <a:r>
              <a:rPr lang="en-US" dirty="0" smtClean="0"/>
              <a:t>IDS</a:t>
            </a:r>
            <a:endParaRPr lang="th-TH" dirty="0" smtClean="0"/>
          </a:p>
          <a:p>
            <a:r>
              <a:rPr lang="th-TH" dirty="0" smtClean="0"/>
              <a:t>ควรมีการใช้ </a:t>
            </a:r>
            <a:r>
              <a:rPr lang="en-US" dirty="0" smtClean="0"/>
              <a:t>Honeypot </a:t>
            </a:r>
            <a:r>
              <a:rPr lang="th-TH" dirty="0" smtClean="0"/>
              <a:t>ร่วมด้วย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023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การออกแบบและติดตั้ง </a:t>
            </a:r>
            <a:r>
              <a:rPr lang="en-US" dirty="0" smtClean="0"/>
              <a:t>IDS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sz="3600" dirty="0" smtClean="0">
                <a:solidFill>
                  <a:schemeClr val="accent2"/>
                </a:solidFill>
              </a:rPr>
              <a:t>: </a:t>
            </a:r>
            <a:r>
              <a:rPr lang="th-TH" sz="3600" dirty="0" smtClean="0">
                <a:solidFill>
                  <a:schemeClr val="accent2"/>
                </a:solidFill>
              </a:rPr>
              <a:t>การเชื่อมต่อ </a:t>
            </a:r>
            <a:r>
              <a:rPr lang="en-US" sz="3600" dirty="0" smtClean="0">
                <a:solidFill>
                  <a:schemeClr val="accent2"/>
                </a:solidFill>
              </a:rPr>
              <a:t>IDS </a:t>
            </a:r>
            <a:r>
              <a:rPr lang="th-TH" sz="3600" dirty="0" smtClean="0">
                <a:solidFill>
                  <a:schemeClr val="accent2"/>
                </a:solidFill>
              </a:rPr>
              <a:t>เข้ากับเครือข่าย</a:t>
            </a:r>
            <a:endParaRPr lang="th-TH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การติดตั้ง </a:t>
            </a:r>
            <a:r>
              <a:rPr lang="en-US" dirty="0" smtClean="0"/>
              <a:t>IDS </a:t>
            </a:r>
            <a:r>
              <a:rPr lang="th-TH" dirty="0" smtClean="0"/>
              <a:t>ลงบนเครือข่ายที่ใช้ </a:t>
            </a:r>
            <a:r>
              <a:rPr lang="en-US" dirty="0" smtClean="0"/>
              <a:t>Hub </a:t>
            </a:r>
            <a:r>
              <a:rPr lang="th-TH" dirty="0" smtClean="0"/>
              <a:t>เป็นเรื่องที่ง่าย เพราะ</a:t>
            </a:r>
            <a:r>
              <a:rPr lang="th-TH" dirty="0" err="1" smtClean="0"/>
              <a:t>ฮับ</a:t>
            </a:r>
            <a:r>
              <a:rPr lang="th-TH" dirty="0" smtClean="0"/>
              <a:t>จะแจกจ่าย</a:t>
            </a:r>
            <a:r>
              <a:rPr lang="th-TH" dirty="0" err="1" smtClean="0"/>
              <a:t>แพ็คเก็ต</a:t>
            </a:r>
            <a:r>
              <a:rPr lang="th-TH" dirty="0" smtClean="0"/>
              <a:t>แบบ </a:t>
            </a:r>
            <a:r>
              <a:rPr lang="en-US" dirty="0" smtClean="0"/>
              <a:t>Broadcast </a:t>
            </a:r>
            <a:r>
              <a:rPr lang="th-TH" dirty="0" smtClean="0"/>
              <a:t>อยู่แล้ว ซึ่งสามารถปรับเน็ตเวิร์คการ์ดของ </a:t>
            </a:r>
            <a:r>
              <a:rPr lang="en-US" dirty="0" smtClean="0"/>
              <a:t>IDS </a:t>
            </a:r>
            <a:r>
              <a:rPr lang="th-TH" dirty="0" smtClean="0"/>
              <a:t>ให้รับทุกๆ</a:t>
            </a:r>
            <a:r>
              <a:rPr lang="th-TH" dirty="0" err="1" smtClean="0"/>
              <a:t>แพ็คเก็ต</a:t>
            </a:r>
            <a:r>
              <a:rPr lang="th-TH" dirty="0" smtClean="0"/>
              <a:t>ได้เลย</a:t>
            </a:r>
          </a:p>
          <a:p>
            <a:r>
              <a:rPr lang="th-TH" dirty="0" smtClean="0"/>
              <a:t>ถ้าเป็นเครือข่ายที่ใช้สวิตช์การติดตั้งจะมีความยุ่งยากมากขึ้น เนื่องจากสวิตช์จะส่ง</a:t>
            </a:r>
            <a:r>
              <a:rPr lang="th-TH" dirty="0" err="1" smtClean="0"/>
              <a:t>แพ็คเก็ต</a:t>
            </a:r>
            <a:r>
              <a:rPr lang="th-TH" dirty="0" smtClean="0"/>
              <a:t>ไปยังพอร์ตที่ปลายทางเชื่อมต่ออยู่เท่านั้น จึงทำให้ </a:t>
            </a:r>
            <a:r>
              <a:rPr lang="en-US" dirty="0" smtClean="0"/>
              <a:t>IDS </a:t>
            </a:r>
            <a:r>
              <a:rPr lang="th-TH" dirty="0" smtClean="0"/>
              <a:t>ไม่สามารถจับทุกๆ           </a:t>
            </a:r>
            <a:r>
              <a:rPr lang="th-TH" dirty="0" err="1" smtClean="0"/>
              <a:t>แพ็คเก็ต</a:t>
            </a:r>
            <a:r>
              <a:rPr lang="th-TH" dirty="0" smtClean="0"/>
              <a:t>ที่วิ่งในเครือข่ายได้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0969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การออกแบบและติดตั้ง </a:t>
            </a:r>
            <a:r>
              <a:rPr lang="en-US" dirty="0"/>
              <a:t>IDS</a:t>
            </a:r>
            <a:r>
              <a:rPr lang="th-TH" dirty="0"/>
              <a:t/>
            </a:r>
            <a:br>
              <a:rPr lang="th-TH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>
                <a:solidFill>
                  <a:schemeClr val="accent2"/>
                </a:solidFill>
              </a:rPr>
              <a:t>การเชื่อมต่อ </a:t>
            </a:r>
            <a:r>
              <a:rPr lang="en-US" dirty="0">
                <a:solidFill>
                  <a:schemeClr val="accent2"/>
                </a:solidFill>
              </a:rPr>
              <a:t>IDS </a:t>
            </a:r>
            <a:r>
              <a:rPr lang="th-TH" dirty="0">
                <a:solidFill>
                  <a:schemeClr val="accent2"/>
                </a:solidFill>
              </a:rPr>
              <a:t>เข้ากับ</a:t>
            </a:r>
            <a:r>
              <a:rPr lang="th-TH" dirty="0" smtClean="0">
                <a:solidFill>
                  <a:schemeClr val="accent2"/>
                </a:solidFill>
              </a:rPr>
              <a:t>เครือข่าย </a:t>
            </a:r>
            <a:r>
              <a:rPr lang="en-US" dirty="0" smtClean="0">
                <a:solidFill>
                  <a:schemeClr val="accent2"/>
                </a:solidFill>
              </a:rPr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เทคนิคการเชื่อมต่อ </a:t>
            </a:r>
            <a:r>
              <a:rPr lang="en-US" dirty="0" smtClean="0"/>
              <a:t>IDS </a:t>
            </a:r>
            <a:r>
              <a:rPr lang="th-TH" dirty="0" smtClean="0"/>
              <a:t>เข้ากับเครือข่ายที่ใช้สวิตช์ มีอยู่ </a:t>
            </a:r>
            <a:r>
              <a:rPr lang="en-US" dirty="0" smtClean="0"/>
              <a:t>3 </a:t>
            </a:r>
            <a:r>
              <a:rPr lang="th-TH" dirty="0" smtClean="0"/>
              <a:t>วิธี คือ</a:t>
            </a:r>
          </a:p>
          <a:p>
            <a:r>
              <a:rPr lang="th-TH" dirty="0"/>
              <a:t>การทำ </a:t>
            </a:r>
            <a:r>
              <a:rPr lang="en-US" dirty="0"/>
              <a:t>Port Mirroring</a:t>
            </a:r>
          </a:p>
          <a:p>
            <a:r>
              <a:rPr lang="th-TH" dirty="0" smtClean="0"/>
              <a:t>การใช้</a:t>
            </a:r>
            <a:r>
              <a:rPr lang="th-TH" dirty="0" err="1" smtClean="0"/>
              <a:t>ฮับ</a:t>
            </a:r>
            <a:endParaRPr lang="th-TH" dirty="0" smtClean="0"/>
          </a:p>
          <a:p>
            <a:r>
              <a:rPr lang="th-TH" dirty="0" smtClean="0"/>
              <a:t>การใช้</a:t>
            </a:r>
            <a:r>
              <a:rPr lang="th-TH" dirty="0" err="1" smtClean="0"/>
              <a:t>แท็พ</a:t>
            </a:r>
            <a:r>
              <a:rPr lang="th-TH" dirty="0" smtClean="0"/>
              <a:t> </a:t>
            </a:r>
            <a:r>
              <a:rPr lang="en-US" dirty="0" smtClean="0"/>
              <a:t>(Tap)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1445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770174" cy="1280890"/>
          </a:xfrm>
        </p:spPr>
        <p:txBody>
          <a:bodyPr>
            <a:normAutofit fontScale="90000"/>
          </a:bodyPr>
          <a:lstStyle/>
          <a:p>
            <a:r>
              <a:rPr lang="th-TH" dirty="0"/>
              <a:t>การออกแบบและติดตั้ง </a:t>
            </a:r>
            <a:r>
              <a:rPr lang="en-US" dirty="0"/>
              <a:t>IDS</a:t>
            </a:r>
            <a:r>
              <a:rPr lang="th-TH" dirty="0"/>
              <a:t/>
            </a:r>
            <a:br>
              <a:rPr lang="th-TH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>
                <a:solidFill>
                  <a:schemeClr val="accent2"/>
                </a:solidFill>
              </a:rPr>
              <a:t>การเชื่อมต่อ </a:t>
            </a:r>
            <a:r>
              <a:rPr lang="en-US" dirty="0">
                <a:solidFill>
                  <a:schemeClr val="accent2"/>
                </a:solidFill>
              </a:rPr>
              <a:t>IDS </a:t>
            </a:r>
            <a:r>
              <a:rPr lang="th-TH" dirty="0">
                <a:solidFill>
                  <a:schemeClr val="accent2"/>
                </a:solidFill>
              </a:rPr>
              <a:t>เข้ากับเครือข่าย </a:t>
            </a:r>
            <a:r>
              <a:rPr lang="en-US" dirty="0" smtClean="0">
                <a:solidFill>
                  <a:schemeClr val="accent1"/>
                </a:solidFill>
              </a:rPr>
              <a:t>: Port Mirroring</a:t>
            </a:r>
            <a:endParaRPr lang="th-TH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จะใช้สวิตช์ที่มีคุณสมบัติการทำ </a:t>
            </a:r>
            <a:r>
              <a:rPr lang="en-US" dirty="0" smtClean="0"/>
              <a:t>Port Mirroring </a:t>
            </a:r>
            <a:r>
              <a:rPr lang="th-TH" dirty="0" smtClean="0"/>
              <a:t>ได้ บางครั้งเรียกว่า </a:t>
            </a:r>
            <a:r>
              <a:rPr lang="en-US" dirty="0" smtClean="0"/>
              <a:t>Spanning Port</a:t>
            </a:r>
          </a:p>
          <a:p>
            <a:r>
              <a:rPr lang="th-TH" dirty="0" smtClean="0"/>
              <a:t>สวิตช์จะส่งต่อทุกๆ</a:t>
            </a:r>
            <a:r>
              <a:rPr lang="th-TH" dirty="0" err="1" smtClean="0"/>
              <a:t>แพ็คเก็ต</a:t>
            </a:r>
            <a:r>
              <a:rPr lang="th-TH" dirty="0" smtClean="0"/>
              <a:t>ที่รับจากพอร์ตหนึ่งไปยังอีกพอร์ตหนึ่ง </a:t>
            </a:r>
            <a:endParaRPr lang="en-US" dirty="0" smtClean="0"/>
          </a:p>
          <a:p>
            <a:r>
              <a:rPr lang="th-TH" dirty="0" smtClean="0"/>
              <a:t>การใช้งาน เช่น การทำ </a:t>
            </a:r>
            <a:r>
              <a:rPr lang="en-US" dirty="0" smtClean="0"/>
              <a:t>Port Mirroring </a:t>
            </a:r>
            <a:r>
              <a:rPr lang="th-TH" dirty="0" smtClean="0"/>
              <a:t>จากพอร์ตที่เชื่อมกับเรา</a:t>
            </a:r>
            <a:r>
              <a:rPr lang="th-TH" dirty="0" err="1" smtClean="0"/>
              <a:t>เตอร์</a:t>
            </a:r>
            <a:r>
              <a:rPr lang="th-TH" dirty="0" smtClean="0"/>
              <a:t>หรือ</a:t>
            </a:r>
            <a:r>
              <a:rPr lang="th-TH" dirty="0" err="1" smtClean="0"/>
              <a:t>ไฟร์วอลล์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0127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0" dirty="0" smtClean="0">
                <a:solidFill>
                  <a:schemeClr val="accent2"/>
                </a:solidFill>
              </a:rPr>
              <a:t>การเชื่อมต่อ </a:t>
            </a:r>
            <a:r>
              <a:rPr lang="en-US" b="0" dirty="0" smtClean="0">
                <a:solidFill>
                  <a:schemeClr val="accent2"/>
                </a:solidFill>
              </a:rPr>
              <a:t>IDS </a:t>
            </a:r>
            <a:r>
              <a:rPr lang="th-TH" b="0" dirty="0" smtClean="0">
                <a:solidFill>
                  <a:schemeClr val="accent2"/>
                </a:solidFill>
              </a:rPr>
              <a:t>แบบ </a:t>
            </a:r>
            <a:r>
              <a:rPr lang="en-US" b="0" dirty="0" smtClean="0">
                <a:solidFill>
                  <a:schemeClr val="accent2"/>
                </a:solidFill>
              </a:rPr>
              <a:t>Port Mirroring</a:t>
            </a:r>
            <a:endParaRPr lang="th-TH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15</a:t>
            </a:fld>
            <a:endParaRPr lang="th-TH" dirty="0"/>
          </a:p>
        </p:txBody>
      </p:sp>
      <p:pic>
        <p:nvPicPr>
          <p:cNvPr id="1026" name="Picture 2" descr="http://openmaniak.com/snort/snort_mirror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" y="2403474"/>
            <a:ext cx="8981127" cy="3740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1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927337" cy="1280890"/>
          </a:xfrm>
        </p:spPr>
        <p:txBody>
          <a:bodyPr>
            <a:normAutofit/>
          </a:bodyPr>
          <a:lstStyle/>
          <a:p>
            <a:r>
              <a:rPr lang="th-TH" sz="3600" b="0" dirty="0" smtClean="0">
                <a:solidFill>
                  <a:schemeClr val="accent2"/>
                </a:solidFill>
              </a:rPr>
              <a:t>ข้อดี</a:t>
            </a:r>
            <a:r>
              <a:rPr lang="en-US" sz="3600" b="0" dirty="0" smtClean="0">
                <a:solidFill>
                  <a:schemeClr val="accent2"/>
                </a:solidFill>
              </a:rPr>
              <a:t>-</a:t>
            </a:r>
            <a:r>
              <a:rPr lang="th-TH" sz="3600" b="0" dirty="0" smtClean="0">
                <a:solidFill>
                  <a:schemeClr val="accent2"/>
                </a:solidFill>
              </a:rPr>
              <a:t>ข้อเสียของการเชื่อมต่อ </a:t>
            </a:r>
            <a:r>
              <a:rPr lang="en-US" sz="3600" b="0" dirty="0" smtClean="0">
                <a:solidFill>
                  <a:schemeClr val="accent2"/>
                </a:solidFill>
              </a:rPr>
              <a:t>IDS </a:t>
            </a:r>
            <a:r>
              <a:rPr lang="th-TH" sz="3600" b="0" dirty="0" smtClean="0">
                <a:solidFill>
                  <a:schemeClr val="accent2"/>
                </a:solidFill>
              </a:rPr>
              <a:t>แบบ </a:t>
            </a:r>
            <a:r>
              <a:rPr lang="en-US" sz="3600" b="0" dirty="0" smtClean="0">
                <a:solidFill>
                  <a:schemeClr val="accent2"/>
                </a:solidFill>
              </a:rPr>
              <a:t>Port Mirroring</a:t>
            </a:r>
            <a:endParaRPr lang="th-TH" sz="3600" b="0" dirty="0">
              <a:solidFill>
                <a:schemeClr val="accent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703595"/>
              </p:ext>
            </p:extLst>
          </p:nvPr>
        </p:nvGraphicFramePr>
        <p:xfrm>
          <a:off x="200024" y="2133596"/>
          <a:ext cx="8943976" cy="4510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88"/>
                <a:gridCol w="4471988"/>
              </a:tblGrid>
              <a:tr h="937697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ข้อดี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ข้อเสีย</a:t>
                      </a:r>
                      <a:endParaRPr lang="th-TH" sz="3200" dirty="0"/>
                    </a:p>
                  </a:txBody>
                  <a:tcPr/>
                </a:tc>
              </a:tr>
              <a:tr h="1077831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ง่ายต่อการติดตั้ง</a:t>
                      </a:r>
                      <a:r>
                        <a:rPr lang="th-TH" sz="2800" baseline="0" dirty="0" smtClean="0"/>
                        <a:t> เพราะไม่ต้องเปลี่ยนโครงสร้างใดๆบนเครือข่าย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สามารถทำได้แบบพอร์ตต่อพอร์ตเท่านั้น</a:t>
                      </a:r>
                      <a:endParaRPr lang="th-TH" sz="2800" dirty="0"/>
                    </a:p>
                  </a:txBody>
                  <a:tcPr/>
                </a:tc>
              </a:tr>
              <a:tr h="937697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ไม่มีผลกระทบต่อการคอนฟิก</a:t>
                      </a:r>
                      <a:r>
                        <a:rPr lang="th-TH" sz="2800" dirty="0" err="1" smtClean="0"/>
                        <a:t>ไฟร์วอลล์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ประสิทธิภาพของสวิตช์จะลดลง</a:t>
                      </a:r>
                      <a:endParaRPr lang="th-TH" sz="2800" dirty="0"/>
                    </a:p>
                  </a:txBody>
                  <a:tcPr/>
                </a:tc>
              </a:tr>
              <a:tr h="1556867"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สวิตช์จะส่งต่อ</a:t>
                      </a:r>
                      <a:r>
                        <a:rPr lang="th-TH" sz="2800" dirty="0" err="1" smtClean="0"/>
                        <a:t>แพ็คเก็ต</a:t>
                      </a:r>
                      <a:r>
                        <a:rPr lang="th-TH" sz="2800" dirty="0" smtClean="0"/>
                        <a:t>ที่สมบูรณ์เท่านั้น ทำให้ไม่สามารถตรวจจับบาง</a:t>
                      </a:r>
                      <a:r>
                        <a:rPr lang="th-TH" sz="2800" dirty="0" err="1" smtClean="0"/>
                        <a:t>แพ็คเก็ต</a:t>
                      </a:r>
                      <a:r>
                        <a:rPr lang="th-TH" sz="2800" dirty="0" smtClean="0"/>
                        <a:t>ที่สำคัญในการวิเคราะห์ได้</a:t>
                      </a:r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198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การออกแบบและติดตั้ง </a:t>
            </a:r>
            <a:r>
              <a:rPr lang="en-US" dirty="0"/>
              <a:t>IDS</a:t>
            </a:r>
            <a:r>
              <a:rPr lang="th-TH" dirty="0"/>
              <a:t/>
            </a:r>
            <a:br>
              <a:rPr lang="th-TH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>
                <a:solidFill>
                  <a:schemeClr val="accent2"/>
                </a:solidFill>
              </a:rPr>
              <a:t>การเชื่อมต่อ </a:t>
            </a:r>
            <a:r>
              <a:rPr lang="en-US" dirty="0">
                <a:solidFill>
                  <a:schemeClr val="accent2"/>
                </a:solidFill>
              </a:rPr>
              <a:t>IDS </a:t>
            </a:r>
            <a:r>
              <a:rPr lang="th-TH" dirty="0">
                <a:solidFill>
                  <a:schemeClr val="accent2"/>
                </a:solidFill>
              </a:rPr>
              <a:t>เข้ากับเครือข่าย </a:t>
            </a:r>
            <a:r>
              <a:rPr lang="en-US" dirty="0">
                <a:solidFill>
                  <a:schemeClr val="accent1"/>
                </a:solidFill>
              </a:rPr>
              <a:t>: </a:t>
            </a:r>
            <a:r>
              <a:rPr lang="th-TH" dirty="0" smtClean="0">
                <a:solidFill>
                  <a:schemeClr val="accent1"/>
                </a:solidFill>
              </a:rPr>
              <a:t>การใช้</a:t>
            </a:r>
            <a:r>
              <a:rPr lang="th-TH" dirty="0" err="1" smtClean="0">
                <a:solidFill>
                  <a:schemeClr val="accent1"/>
                </a:solidFill>
              </a:rPr>
              <a:t>ฮับ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ใช้งานโดยการวาง</a:t>
            </a:r>
            <a:r>
              <a:rPr lang="th-TH" dirty="0" err="1" smtClean="0"/>
              <a:t>ฮับ</a:t>
            </a:r>
            <a:r>
              <a:rPr lang="th-TH" dirty="0" smtClean="0"/>
              <a:t>ระหว่างสวิตช์และเรา</a:t>
            </a:r>
            <a:r>
              <a:rPr lang="th-TH" dirty="0" err="1" smtClean="0"/>
              <a:t>เตอร์</a:t>
            </a:r>
            <a:r>
              <a:rPr lang="th-TH" dirty="0" smtClean="0"/>
              <a:t> แล้วนำ</a:t>
            </a:r>
            <a:r>
              <a:rPr lang="en-US" dirty="0" smtClean="0"/>
              <a:t> IDS </a:t>
            </a:r>
            <a:r>
              <a:rPr lang="th-TH" dirty="0" smtClean="0"/>
              <a:t>ไปเชื่อมต่อเข้ากับพอร์ตหนึ่งของ</a:t>
            </a:r>
            <a:r>
              <a:rPr lang="th-TH" dirty="0" err="1" smtClean="0"/>
              <a:t>ฮับ</a:t>
            </a:r>
            <a:endParaRPr lang="th-TH" dirty="0" smtClean="0"/>
          </a:p>
          <a:p>
            <a:r>
              <a:rPr lang="th-TH" dirty="0" smtClean="0"/>
              <a:t>ข้อมูลยังคงไหลระหว่างเรา</a:t>
            </a:r>
            <a:r>
              <a:rPr lang="th-TH" dirty="0" err="1" smtClean="0"/>
              <a:t>เตอร์</a:t>
            </a:r>
            <a:r>
              <a:rPr lang="th-TH" dirty="0" smtClean="0"/>
              <a:t>และสวิตช์ได้ และ </a:t>
            </a:r>
            <a:r>
              <a:rPr lang="en-US" dirty="0" smtClean="0"/>
              <a:t>IDS </a:t>
            </a:r>
            <a:r>
              <a:rPr lang="th-TH" dirty="0" smtClean="0"/>
              <a:t>ยังสามารถตรวจจับทุกๆ</a:t>
            </a:r>
            <a:r>
              <a:rPr lang="th-TH" dirty="0" err="1" smtClean="0"/>
              <a:t>แพ็คเก็ต</a:t>
            </a:r>
            <a:r>
              <a:rPr lang="th-TH" dirty="0" smtClean="0"/>
              <a:t>ที่วิ่งผ่านเรา</a:t>
            </a:r>
            <a:r>
              <a:rPr lang="th-TH" dirty="0" err="1" smtClean="0"/>
              <a:t>เตอร์และฮับ</a:t>
            </a:r>
            <a:r>
              <a:rPr lang="th-TH" dirty="0" smtClean="0"/>
              <a:t>ได้ด้วย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5720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0" dirty="0">
                <a:solidFill>
                  <a:schemeClr val="accent2"/>
                </a:solidFill>
              </a:rPr>
              <a:t>ข้อดี</a:t>
            </a:r>
            <a:r>
              <a:rPr lang="en-US" b="0" dirty="0">
                <a:solidFill>
                  <a:schemeClr val="accent2"/>
                </a:solidFill>
              </a:rPr>
              <a:t>-</a:t>
            </a:r>
            <a:r>
              <a:rPr lang="th-TH" b="0" dirty="0">
                <a:solidFill>
                  <a:schemeClr val="accent2"/>
                </a:solidFill>
              </a:rPr>
              <a:t>ข้อเสียของการเชื่อมต่อ </a:t>
            </a:r>
            <a:r>
              <a:rPr lang="en-US" b="0" dirty="0">
                <a:solidFill>
                  <a:schemeClr val="accent2"/>
                </a:solidFill>
              </a:rPr>
              <a:t>IDS </a:t>
            </a:r>
            <a:r>
              <a:rPr lang="th-TH" b="0" dirty="0" smtClean="0">
                <a:solidFill>
                  <a:schemeClr val="accent2"/>
                </a:solidFill>
              </a:rPr>
              <a:t>แบบใช้</a:t>
            </a:r>
            <a:r>
              <a:rPr lang="th-TH" b="0" dirty="0" err="1" smtClean="0">
                <a:solidFill>
                  <a:schemeClr val="accent2"/>
                </a:solidFill>
              </a:rPr>
              <a:t>ฮับ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18</a:t>
            </a:fld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582314"/>
              </p:ext>
            </p:extLst>
          </p:nvPr>
        </p:nvGraphicFramePr>
        <p:xfrm>
          <a:off x="200024" y="1531234"/>
          <a:ext cx="8943976" cy="5326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88"/>
                <a:gridCol w="4471988"/>
              </a:tblGrid>
              <a:tr h="615976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ข้อดี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ข้อเสีย</a:t>
                      </a:r>
                      <a:endParaRPr lang="th-TH" sz="3200" dirty="0"/>
                    </a:p>
                  </a:txBody>
                  <a:tcPr/>
                </a:tc>
              </a:tr>
              <a:tr h="1306111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ง่ายต่อการคอนฟิก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ไม่สามารถเชื่อมต่อได้ถ้า</a:t>
                      </a:r>
                      <a:r>
                        <a:rPr lang="th-TH" sz="2800" dirty="0" err="1" smtClean="0"/>
                        <a:t>ลิงก์</a:t>
                      </a:r>
                      <a:r>
                        <a:rPr lang="th-TH" sz="2800" dirty="0" smtClean="0"/>
                        <a:t>ระหว่างเรา</a:t>
                      </a:r>
                      <a:r>
                        <a:rPr lang="th-TH" sz="2800" dirty="0" err="1" smtClean="0"/>
                        <a:t>เตอร์</a:t>
                      </a:r>
                      <a:r>
                        <a:rPr lang="th-TH" sz="2800" dirty="0" smtClean="0"/>
                        <a:t>กับสวิตช์เป็นแบบ </a:t>
                      </a:r>
                      <a:r>
                        <a:rPr lang="en-US" sz="2800" dirty="0" smtClean="0"/>
                        <a:t>Full Duplex </a:t>
                      </a:r>
                      <a:r>
                        <a:rPr lang="th-TH" sz="2800" dirty="0" smtClean="0"/>
                        <a:t>แต่</a:t>
                      </a:r>
                      <a:r>
                        <a:rPr lang="th-TH" sz="2800" dirty="0" err="1" smtClean="0"/>
                        <a:t>ฮับ</a:t>
                      </a:r>
                      <a:r>
                        <a:rPr lang="th-TH" sz="2800" dirty="0" smtClean="0"/>
                        <a:t>จะเป็น</a:t>
                      </a:r>
                      <a:r>
                        <a:rPr lang="th-TH" sz="2800" dirty="0" smtClean="0"/>
                        <a:t>แบบ</a:t>
                      </a:r>
                      <a:r>
                        <a:rPr lang="th-TH" sz="2800" baseline="0" dirty="0" smtClean="0"/>
                        <a:t> </a:t>
                      </a:r>
                      <a:r>
                        <a:rPr lang="en-US" sz="2800" baseline="0" dirty="0" smtClean="0"/>
                        <a:t>Half-Duplex</a:t>
                      </a:r>
                      <a:endParaRPr lang="th-TH" sz="2800" dirty="0"/>
                    </a:p>
                  </a:txBody>
                  <a:tcPr/>
                </a:tc>
              </a:tr>
              <a:tr h="899765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ไม่มีผลกระทบต่อการคอนฟิก</a:t>
                      </a:r>
                      <a:r>
                        <a:rPr lang="th-TH" sz="2800" dirty="0" err="1" smtClean="0"/>
                        <a:t>ไฟร์วอลล์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ถ้าบริหาร</a:t>
                      </a:r>
                      <a:r>
                        <a:rPr lang="th-TH" sz="2800" baseline="0" dirty="0" smtClean="0"/>
                        <a:t> </a:t>
                      </a:r>
                      <a:r>
                        <a:rPr lang="en-US" sz="2800" baseline="0" dirty="0" smtClean="0"/>
                        <a:t>IDS </a:t>
                      </a:r>
                      <a:r>
                        <a:rPr lang="th-TH" sz="2800" baseline="0" dirty="0" smtClean="0"/>
                        <a:t>ผ่าน</a:t>
                      </a:r>
                      <a:r>
                        <a:rPr lang="th-TH" sz="2800" baseline="0" dirty="0" err="1" smtClean="0"/>
                        <a:t>ฮับ</a:t>
                      </a:r>
                      <a:r>
                        <a:rPr lang="th-TH" sz="2800" baseline="0" dirty="0" smtClean="0"/>
                        <a:t>ตัวเดียวกัน จะทำให้เพิ่มโอกาสการชนกันของข้อมูล</a:t>
                      </a:r>
                      <a:endParaRPr lang="th-TH" sz="2800" dirty="0"/>
                    </a:p>
                  </a:txBody>
                  <a:tcPr/>
                </a:tc>
              </a:tr>
              <a:tr h="102271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มีราคาถูก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err="1" smtClean="0"/>
                        <a:t>ฮับ</a:t>
                      </a:r>
                      <a:r>
                        <a:rPr lang="th-TH" sz="2800" dirty="0" smtClean="0"/>
                        <a:t>เกิดการชำรุดได้ง่าย</a:t>
                      </a:r>
                      <a:endParaRPr lang="th-TH" sz="2800" dirty="0"/>
                    </a:p>
                  </a:txBody>
                  <a:tcPr/>
                </a:tc>
              </a:tr>
              <a:tr h="1022710"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เป็นวิธีที่ไม่เป็นที่นิยม เพราะเกิดปัญหามากกว่าวิธี</a:t>
                      </a:r>
                      <a:r>
                        <a:rPr lang="th-TH" sz="2800" dirty="0" smtClean="0"/>
                        <a:t>อื่นๆ และทำให้ประสิทธิภาพของเครือข่ายลดลง</a:t>
                      </a:r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9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การออกแบบและติดตั้ง </a:t>
            </a:r>
            <a:r>
              <a:rPr lang="en-US" dirty="0"/>
              <a:t>IDS</a:t>
            </a:r>
            <a:r>
              <a:rPr lang="th-TH" dirty="0"/>
              <a:t/>
            </a:r>
            <a:br>
              <a:rPr lang="th-TH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>
                <a:solidFill>
                  <a:schemeClr val="accent2"/>
                </a:solidFill>
              </a:rPr>
              <a:t>การเชื่อมต่อ </a:t>
            </a:r>
            <a:r>
              <a:rPr lang="en-US" dirty="0">
                <a:solidFill>
                  <a:schemeClr val="accent2"/>
                </a:solidFill>
              </a:rPr>
              <a:t>IDS </a:t>
            </a:r>
            <a:r>
              <a:rPr lang="th-TH" dirty="0">
                <a:solidFill>
                  <a:schemeClr val="accent2"/>
                </a:solidFill>
              </a:rPr>
              <a:t>เข้ากับเครือข่าย </a:t>
            </a:r>
            <a:r>
              <a:rPr lang="en-US" dirty="0">
                <a:solidFill>
                  <a:schemeClr val="accent1"/>
                </a:solidFill>
              </a:rPr>
              <a:t>: </a:t>
            </a:r>
            <a:r>
              <a:rPr lang="th-TH" dirty="0" smtClean="0">
                <a:solidFill>
                  <a:schemeClr val="accent1"/>
                </a:solidFill>
              </a:rPr>
              <a:t>การใช้</a:t>
            </a:r>
            <a:r>
              <a:rPr lang="th-TH" dirty="0" err="1" smtClean="0">
                <a:solidFill>
                  <a:schemeClr val="accent1"/>
                </a:solidFill>
              </a:rPr>
              <a:t>แท็พ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เป็นวิธีการที่ใช้แก้ปัญหาการเชื่อมต่อโดยใช้</a:t>
            </a:r>
            <a:r>
              <a:rPr lang="th-TH" dirty="0" err="1" smtClean="0"/>
              <a:t>ฮับ</a:t>
            </a:r>
            <a:r>
              <a:rPr lang="th-TH" dirty="0" smtClean="0"/>
              <a:t>หรือ </a:t>
            </a:r>
            <a:r>
              <a:rPr lang="en-US" dirty="0" smtClean="0"/>
              <a:t>Port Mirroring</a:t>
            </a:r>
          </a:p>
          <a:p>
            <a:r>
              <a:rPr lang="th-TH" dirty="0" smtClean="0"/>
              <a:t>อุปกรณ์ </a:t>
            </a:r>
            <a:r>
              <a:rPr lang="en-US" dirty="0" smtClean="0"/>
              <a:t>Tap </a:t>
            </a:r>
            <a:r>
              <a:rPr lang="th-TH" dirty="0" smtClean="0"/>
              <a:t>จะทำหน้าที่คล้ายๆ</a:t>
            </a:r>
            <a:r>
              <a:rPr lang="th-TH" dirty="0" err="1" smtClean="0"/>
              <a:t>ฮับ</a:t>
            </a:r>
            <a:r>
              <a:rPr lang="th-TH" dirty="0" smtClean="0"/>
              <a:t> แต่</a:t>
            </a:r>
            <a:r>
              <a:rPr lang="th-TH" dirty="0" err="1" smtClean="0"/>
              <a:t>แท็พ</a:t>
            </a:r>
            <a:r>
              <a:rPr lang="th-TH" dirty="0" smtClean="0"/>
              <a:t>สามารถทนต่อข้อผิดพลาดได้ </a:t>
            </a:r>
            <a:r>
              <a:rPr lang="en-US" dirty="0" smtClean="0"/>
              <a:t>(Fault Tolerance) </a:t>
            </a:r>
          </a:p>
          <a:p>
            <a:r>
              <a:rPr lang="th-TH" dirty="0" smtClean="0"/>
              <a:t>การเชื่อมต่อจะเป็นแบบถาวร </a:t>
            </a:r>
            <a:r>
              <a:rPr lang="en-US" dirty="0" smtClean="0"/>
              <a:t>(Hardwired) </a:t>
            </a:r>
            <a:r>
              <a:rPr lang="th-TH" dirty="0" smtClean="0"/>
              <a:t>ระหว่างสองพอร์ตหลัก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9930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57338"/>
            <a:ext cx="6591985" cy="4900612"/>
          </a:xfrm>
        </p:spPr>
        <p:txBody>
          <a:bodyPr>
            <a:normAutofit/>
          </a:bodyPr>
          <a:lstStyle/>
          <a:p>
            <a:r>
              <a:rPr lang="th-TH" dirty="0" smtClean="0"/>
              <a:t>ช่องโหว่ของระบบคอมพิวเตอร์</a:t>
            </a:r>
          </a:p>
          <a:p>
            <a:r>
              <a:rPr lang="th-TH" dirty="0" smtClean="0"/>
              <a:t>การรายงานแจ้งเตือนภัย</a:t>
            </a:r>
          </a:p>
          <a:p>
            <a:r>
              <a:rPr lang="th-TH" dirty="0" smtClean="0"/>
              <a:t>การออกแบบและติดตั้ง </a:t>
            </a:r>
            <a:r>
              <a:rPr lang="en-US" dirty="0" smtClean="0"/>
              <a:t>IDS</a:t>
            </a:r>
          </a:p>
          <a:p>
            <a:r>
              <a:rPr lang="th-TH" dirty="0" smtClean="0"/>
              <a:t>ผลิตภัณฑ์ </a:t>
            </a:r>
            <a:r>
              <a:rPr lang="en-US" dirty="0" smtClean="0"/>
              <a:t>IDS/IPS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8283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0" dirty="0" smtClean="0">
                <a:solidFill>
                  <a:schemeClr val="accent2"/>
                </a:solidFill>
              </a:rPr>
              <a:t>การเชื่อมต่อ </a:t>
            </a:r>
            <a:r>
              <a:rPr lang="en-US" b="0" dirty="0" smtClean="0">
                <a:solidFill>
                  <a:schemeClr val="accent2"/>
                </a:solidFill>
              </a:rPr>
              <a:t>IDS </a:t>
            </a:r>
            <a:r>
              <a:rPr lang="th-TH" b="0" dirty="0" smtClean="0">
                <a:solidFill>
                  <a:schemeClr val="accent2"/>
                </a:solidFill>
              </a:rPr>
              <a:t>ด้วย</a:t>
            </a:r>
            <a:r>
              <a:rPr lang="th-TH" b="0" dirty="0" err="1" smtClean="0">
                <a:solidFill>
                  <a:schemeClr val="accent2"/>
                </a:solidFill>
              </a:rPr>
              <a:t>แท็พแบบ</a:t>
            </a:r>
            <a:r>
              <a:rPr lang="th-TH" b="0" dirty="0" smtClean="0">
                <a:solidFill>
                  <a:schemeClr val="accent2"/>
                </a:solidFill>
              </a:rPr>
              <a:t> </a:t>
            </a:r>
            <a:r>
              <a:rPr lang="en-US" b="0" dirty="0" smtClean="0">
                <a:solidFill>
                  <a:schemeClr val="accent2"/>
                </a:solidFill>
              </a:rPr>
              <a:t>4 </a:t>
            </a:r>
            <a:r>
              <a:rPr lang="th-TH" b="0" dirty="0" smtClean="0">
                <a:solidFill>
                  <a:schemeClr val="accent2"/>
                </a:solidFill>
              </a:rPr>
              <a:t>พอร์ต</a:t>
            </a:r>
            <a:endParaRPr lang="th-TH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20</a:t>
            </a:fld>
            <a:endParaRPr lang="th-TH" dirty="0"/>
          </a:p>
        </p:txBody>
      </p:sp>
      <p:pic>
        <p:nvPicPr>
          <p:cNvPr id="1026" name="Picture 2" descr="http://www.network-taps.eu/pix/NetOptics_Diagram_CopperTap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06" y="2241549"/>
            <a:ext cx="7589603" cy="417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56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0" dirty="0">
                <a:solidFill>
                  <a:schemeClr val="accent2"/>
                </a:solidFill>
              </a:rPr>
              <a:t>ข้อดี</a:t>
            </a:r>
            <a:r>
              <a:rPr lang="en-US" b="0" dirty="0">
                <a:solidFill>
                  <a:schemeClr val="accent2"/>
                </a:solidFill>
              </a:rPr>
              <a:t>-</a:t>
            </a:r>
            <a:r>
              <a:rPr lang="th-TH" b="0" dirty="0">
                <a:solidFill>
                  <a:schemeClr val="accent2"/>
                </a:solidFill>
              </a:rPr>
              <a:t>ข้อเสียของการเชื่อมต่อ </a:t>
            </a:r>
            <a:r>
              <a:rPr lang="en-US" b="0" dirty="0">
                <a:solidFill>
                  <a:schemeClr val="accent2"/>
                </a:solidFill>
              </a:rPr>
              <a:t>IDS </a:t>
            </a:r>
            <a:r>
              <a:rPr lang="th-TH" b="0" dirty="0">
                <a:solidFill>
                  <a:schemeClr val="accent2"/>
                </a:solidFill>
              </a:rPr>
              <a:t>แบบ</a:t>
            </a:r>
            <a:r>
              <a:rPr lang="th-TH" b="0" dirty="0" smtClean="0">
                <a:solidFill>
                  <a:schemeClr val="accent2"/>
                </a:solidFill>
              </a:rPr>
              <a:t>ใช้</a:t>
            </a:r>
            <a:r>
              <a:rPr lang="th-TH" b="0" dirty="0" err="1" smtClean="0">
                <a:solidFill>
                  <a:schemeClr val="accent2"/>
                </a:solidFill>
              </a:rPr>
              <a:t>แท็พ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21</a:t>
            </a:fld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622692"/>
              </p:ext>
            </p:extLst>
          </p:nvPr>
        </p:nvGraphicFramePr>
        <p:xfrm>
          <a:off x="200024" y="1264555"/>
          <a:ext cx="8943976" cy="5416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88"/>
                <a:gridCol w="4471988"/>
              </a:tblGrid>
              <a:tr h="564045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ข้อดี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ข้อเสีย</a:t>
                      </a:r>
                      <a:endParaRPr lang="th-TH" sz="3200" dirty="0"/>
                    </a:p>
                  </a:txBody>
                  <a:tcPr/>
                </a:tc>
              </a:tr>
              <a:tr h="1195998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ทนต่อข้อผิดพลาด</a:t>
                      </a:r>
                      <a:r>
                        <a:rPr lang="th-TH" sz="2800" baseline="0" dirty="0" smtClean="0"/>
                        <a:t> หากไฟฟ้าของ</a:t>
                      </a:r>
                      <a:r>
                        <a:rPr lang="th-TH" sz="2800" baseline="0" dirty="0" err="1" smtClean="0"/>
                        <a:t>แท็พ</a:t>
                      </a:r>
                      <a:r>
                        <a:rPr lang="th-TH" sz="2800" baseline="0" dirty="0" smtClean="0"/>
                        <a:t>ดับ </a:t>
                      </a:r>
                      <a:r>
                        <a:rPr lang="th-TH" sz="2800" baseline="0" dirty="0" err="1" smtClean="0"/>
                        <a:t>ลิงก์</a:t>
                      </a:r>
                      <a:r>
                        <a:rPr lang="th-TH" sz="2800" baseline="0" dirty="0" smtClean="0"/>
                        <a:t>ระหว่างสองพอร์ตหลักยังคงใช้งานได้อยู่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err="1" smtClean="0"/>
                        <a:t>แท็พ</a:t>
                      </a:r>
                      <a:r>
                        <a:rPr lang="th-TH" sz="2800" dirty="0" smtClean="0"/>
                        <a:t>มีราคาแพง</a:t>
                      </a:r>
                      <a:endParaRPr lang="th-TH" sz="2800" dirty="0"/>
                    </a:p>
                  </a:txBody>
                  <a:tcPr/>
                </a:tc>
              </a:tr>
              <a:tr h="823909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ไม่มีผลกระทบต่อการไหล</a:t>
                      </a:r>
                      <a:r>
                        <a:rPr lang="th-TH" sz="2800" dirty="0" err="1" smtClean="0"/>
                        <a:t>ของท</a:t>
                      </a:r>
                      <a:r>
                        <a:rPr lang="th-TH" sz="2800" dirty="0" smtClean="0"/>
                        <a:t>ราฟิก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การสิ้นสุด</a:t>
                      </a:r>
                      <a:r>
                        <a:rPr lang="th-TH" sz="2800" dirty="0" err="1" smtClean="0"/>
                        <a:t>เซสชั่น</a:t>
                      </a:r>
                      <a:r>
                        <a:rPr lang="th-TH" sz="2800" dirty="0" smtClean="0"/>
                        <a:t>อาจต้องมีการคอนฟิกเพิ่ม</a:t>
                      </a:r>
                      <a:endParaRPr lang="th-TH" sz="2800" dirty="0"/>
                    </a:p>
                  </a:txBody>
                  <a:tcPr/>
                </a:tc>
              </a:tr>
              <a:tr h="936489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ไม่ทำให้โครงสร้างของเครือข่ายเปลี่ยนไป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IDS </a:t>
                      </a:r>
                      <a:r>
                        <a:rPr lang="th-TH" sz="2800" dirty="0" smtClean="0"/>
                        <a:t>ต้องทำงานในโหมดหายตัว </a:t>
                      </a:r>
                      <a:r>
                        <a:rPr lang="en-US" sz="2800" dirty="0" smtClean="0"/>
                        <a:t>(Stealth Mode) </a:t>
                      </a:r>
                      <a:r>
                        <a:rPr lang="th-TH" sz="2800" dirty="0" smtClean="0"/>
                        <a:t>เท่านั้น</a:t>
                      </a:r>
                      <a:endParaRPr lang="th-TH" sz="2800" dirty="0"/>
                    </a:p>
                  </a:txBody>
                  <a:tcPr/>
                </a:tc>
              </a:tr>
              <a:tr h="936489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ไม่ทำให้ประสิทธิภาพของเครือข่ายลดลง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936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IDS </a:t>
                      </a:r>
                      <a:r>
                        <a:rPr lang="th-TH" sz="2800" dirty="0" smtClean="0"/>
                        <a:t>สามารถมอนิเตอร์</a:t>
                      </a:r>
                      <a:r>
                        <a:rPr lang="th-TH" sz="2800" dirty="0" err="1" smtClean="0"/>
                        <a:t>แพ็คเก็ต</a:t>
                      </a:r>
                      <a:r>
                        <a:rPr lang="th-TH" sz="2800" dirty="0" smtClean="0"/>
                        <a:t>ที่ผิดปกติได้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367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การออกแบบและติดตั้ง </a:t>
            </a:r>
            <a:r>
              <a:rPr lang="en-US" dirty="0"/>
              <a:t>IDS</a:t>
            </a:r>
            <a:r>
              <a:rPr lang="th-TH" dirty="0"/>
              <a:t/>
            </a:r>
            <a:br>
              <a:rPr lang="th-TH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 smtClean="0">
                <a:solidFill>
                  <a:schemeClr val="accent2"/>
                </a:solidFill>
              </a:rPr>
              <a:t>การติดตั้ง </a:t>
            </a:r>
            <a:r>
              <a:rPr lang="en-US" dirty="0" smtClean="0">
                <a:solidFill>
                  <a:schemeClr val="accent2"/>
                </a:solidFill>
              </a:rPr>
              <a:t>Network-Based IDS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คำถามแรกในการติดตั้งเน็ตเวิร์คเบสไอดี</a:t>
            </a:r>
            <a:r>
              <a:rPr lang="th-TH" dirty="0" err="1" smtClean="0"/>
              <a:t>เอส</a:t>
            </a:r>
            <a:r>
              <a:rPr lang="th-TH" dirty="0" smtClean="0"/>
              <a:t>คือจะติดตั้งตรงจุดไหนของเครือข่าย</a:t>
            </a:r>
            <a:r>
              <a:rPr lang="en-US" dirty="0" smtClean="0"/>
              <a:t>?</a:t>
            </a:r>
            <a:endParaRPr lang="th-TH" dirty="0" smtClean="0"/>
          </a:p>
          <a:p>
            <a:r>
              <a:rPr lang="th-TH" dirty="0" smtClean="0"/>
              <a:t>หน้า</a:t>
            </a:r>
            <a:r>
              <a:rPr lang="th-TH" dirty="0" err="1" smtClean="0"/>
              <a:t>ไฟร์วอลล์</a:t>
            </a:r>
            <a:r>
              <a:rPr lang="th-TH" dirty="0" smtClean="0"/>
              <a:t> หรือหลัง</a:t>
            </a:r>
            <a:r>
              <a:rPr lang="th-TH" dirty="0" err="1" smtClean="0"/>
              <a:t>ไฟร์วอลล์</a:t>
            </a:r>
            <a:r>
              <a:rPr lang="th-TH" dirty="0" smtClean="0"/>
              <a:t> จะดีกว่ากัน</a:t>
            </a:r>
            <a:r>
              <a:rPr lang="en-US" dirty="0" smtClean="0"/>
              <a:t>?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03502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0" dirty="0" smtClean="0">
                <a:solidFill>
                  <a:schemeClr val="accent2"/>
                </a:solidFill>
              </a:rPr>
              <a:t>จะติดตั้ง </a:t>
            </a:r>
            <a:r>
              <a:rPr lang="en-US" b="0" dirty="0" smtClean="0">
                <a:solidFill>
                  <a:schemeClr val="accent2"/>
                </a:solidFill>
              </a:rPr>
              <a:t>Network-Based IDS </a:t>
            </a:r>
            <a:r>
              <a:rPr lang="th-TH" b="0" dirty="0" smtClean="0">
                <a:solidFill>
                  <a:schemeClr val="accent2"/>
                </a:solidFill>
              </a:rPr>
              <a:t>จุดไหนดี</a:t>
            </a:r>
            <a:r>
              <a:rPr lang="en-US" b="0" dirty="0" smtClean="0">
                <a:solidFill>
                  <a:schemeClr val="accent2"/>
                </a:solidFill>
              </a:rPr>
              <a:t>?</a:t>
            </a:r>
            <a:endParaRPr lang="th-TH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23</a:t>
            </a:fld>
            <a:endParaRPr lang="th-TH" dirty="0"/>
          </a:p>
        </p:txBody>
      </p:sp>
      <p:pic>
        <p:nvPicPr>
          <p:cNvPr id="2050" name="Picture 2" descr="http://img.bhs4.com/cd/2/cd20ef8c693bd3f64c5eae7ce942b5e94ab0d52f_large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83" b="10652"/>
          <a:stretch/>
        </p:blipFill>
        <p:spPr bwMode="auto">
          <a:xfrm>
            <a:off x="1806575" y="1905000"/>
            <a:ext cx="6108701" cy="481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6562310" y="4296479"/>
            <a:ext cx="560298" cy="5602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7" name="Oval 6"/>
          <p:cNvSpPr/>
          <p:nvPr/>
        </p:nvSpPr>
        <p:spPr>
          <a:xfrm>
            <a:off x="5024860" y="4296479"/>
            <a:ext cx="560298" cy="5602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th-TH" dirty="0"/>
          </a:p>
        </p:txBody>
      </p:sp>
      <p:sp>
        <p:nvSpPr>
          <p:cNvPr id="8" name="Oval 7"/>
          <p:cNvSpPr/>
          <p:nvPr/>
        </p:nvSpPr>
        <p:spPr>
          <a:xfrm>
            <a:off x="3718098" y="4371975"/>
            <a:ext cx="560298" cy="56029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08124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การออกแบบและติดตั้ง </a:t>
            </a:r>
            <a:r>
              <a:rPr lang="en-US" dirty="0"/>
              <a:t>IDS</a:t>
            </a:r>
            <a:r>
              <a:rPr lang="th-TH" dirty="0"/>
              <a:t/>
            </a:r>
            <a:br>
              <a:rPr lang="th-TH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>
                <a:solidFill>
                  <a:schemeClr val="accent2"/>
                </a:solidFill>
              </a:rPr>
              <a:t>การติดตั้ง </a:t>
            </a:r>
            <a:r>
              <a:rPr lang="en-US" dirty="0">
                <a:solidFill>
                  <a:schemeClr val="accent2"/>
                </a:solidFill>
              </a:rPr>
              <a:t>Network-Based </a:t>
            </a:r>
            <a:r>
              <a:rPr lang="en-US" dirty="0" smtClean="0">
                <a:solidFill>
                  <a:schemeClr val="accent2"/>
                </a:solidFill>
              </a:rPr>
              <a:t>IDS</a:t>
            </a:r>
            <a:r>
              <a:rPr lang="th-TH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367213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ข้อดีของการติดตั้งหลัง</a:t>
            </a:r>
            <a:r>
              <a:rPr lang="th-TH" dirty="0" err="1" smtClean="0"/>
              <a:t>ไฟร์วอลล์</a:t>
            </a:r>
            <a:endParaRPr lang="th-TH" dirty="0" smtClean="0"/>
          </a:p>
          <a:p>
            <a:pPr lvl="1"/>
            <a:r>
              <a:rPr lang="th-TH" dirty="0" smtClean="0"/>
              <a:t>สามารถตรวจจับการบุกรุกที่สามารถเจาะผ่าน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มาได้</a:t>
            </a:r>
          </a:p>
          <a:p>
            <a:pPr lvl="1"/>
            <a:r>
              <a:rPr lang="th-TH" dirty="0" smtClean="0"/>
              <a:t>ใช้ตรวจสอบการคอนฟิกและประสิทธิภาพของ</a:t>
            </a:r>
            <a:r>
              <a:rPr lang="th-TH" dirty="0" err="1" smtClean="0"/>
              <a:t>ไฟร์วอลล์</a:t>
            </a:r>
            <a:r>
              <a:rPr lang="th-TH" dirty="0" smtClean="0"/>
              <a:t>ได้</a:t>
            </a:r>
          </a:p>
          <a:p>
            <a:pPr lvl="1"/>
            <a:r>
              <a:rPr lang="th-TH" dirty="0" smtClean="0"/>
              <a:t>สามารถตรวจจับการโจมตีเซิร์ฟเวอร์ที่อยู่ใน </a:t>
            </a:r>
            <a:r>
              <a:rPr lang="en-US" dirty="0" smtClean="0"/>
              <a:t>DMZ </a:t>
            </a:r>
            <a:r>
              <a:rPr lang="th-TH" dirty="0" smtClean="0"/>
              <a:t>ได้</a:t>
            </a:r>
          </a:p>
          <a:p>
            <a:pPr lvl="1"/>
            <a:r>
              <a:rPr lang="th-TH" dirty="0" smtClean="0"/>
              <a:t>อาจตรวจเจอ</a:t>
            </a:r>
            <a:r>
              <a:rPr lang="th-TH" dirty="0" err="1" smtClean="0"/>
              <a:t>แพ็คเก็ต</a:t>
            </a:r>
            <a:r>
              <a:rPr lang="th-TH" dirty="0" smtClean="0"/>
              <a:t>ที่จะส่งไปภายนอกได้</a:t>
            </a:r>
          </a:p>
          <a:p>
            <a:r>
              <a:rPr lang="th-TH" dirty="0" smtClean="0"/>
              <a:t>ข้อดีของการติดตั้งหน้า</a:t>
            </a:r>
            <a:r>
              <a:rPr lang="th-TH" dirty="0" err="1" smtClean="0"/>
              <a:t>ไฟร์วอลล์</a:t>
            </a:r>
            <a:endParaRPr lang="th-TH" dirty="0" smtClean="0"/>
          </a:p>
          <a:p>
            <a:pPr lvl="1"/>
            <a:r>
              <a:rPr lang="th-TH" dirty="0" smtClean="0"/>
              <a:t>เก็บสถิติของจำนวนครั้งของการโจมตีที่มาจากภายนอกได้</a:t>
            </a:r>
          </a:p>
          <a:p>
            <a:pPr lvl="1"/>
            <a:r>
              <a:rPr lang="th-TH" dirty="0" smtClean="0"/>
              <a:t>เก็บสถิติของประเภทการโจมตีที่มาจากภายนอกได้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45089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การออกแบบและติดตั้ง </a:t>
            </a:r>
            <a:r>
              <a:rPr lang="en-US" dirty="0"/>
              <a:t>IDS</a:t>
            </a:r>
            <a:r>
              <a:rPr lang="th-TH" dirty="0"/>
              <a:t/>
            </a:r>
            <a:br>
              <a:rPr lang="th-TH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>
                <a:solidFill>
                  <a:schemeClr val="accent2"/>
                </a:solidFill>
              </a:rPr>
              <a:t>การติดตั้ง </a:t>
            </a:r>
            <a:r>
              <a:rPr lang="en-US" dirty="0">
                <a:solidFill>
                  <a:schemeClr val="accent2"/>
                </a:solidFill>
              </a:rPr>
              <a:t>Network-Based IDS</a:t>
            </a:r>
            <a:r>
              <a:rPr lang="th-TH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510088"/>
          </a:xfrm>
        </p:spPr>
        <p:txBody>
          <a:bodyPr>
            <a:normAutofit/>
          </a:bodyPr>
          <a:lstStyle/>
          <a:p>
            <a:r>
              <a:rPr lang="th-TH" dirty="0" smtClean="0"/>
              <a:t>ข้อดีของการติดตั้งบน</a:t>
            </a:r>
            <a:r>
              <a:rPr lang="th-TH" dirty="0" err="1" smtClean="0"/>
              <a:t>แบ็คโบนห</a:t>
            </a:r>
            <a:r>
              <a:rPr lang="th-TH" dirty="0" smtClean="0"/>
              <a:t>ลักของเครือข่าย</a:t>
            </a:r>
          </a:p>
          <a:p>
            <a:pPr lvl="1"/>
            <a:r>
              <a:rPr lang="th-TH" dirty="0" err="1" smtClean="0"/>
              <a:t>มอนิเตอร์ท</a:t>
            </a:r>
            <a:r>
              <a:rPr lang="th-TH" dirty="0" smtClean="0"/>
              <a:t>ราฟิกหลักที่ไหลเวียนอยู่ในเครือข่าย เพื่อวิเคราะห์ที่มาหรือเป้าหมายหลักในการโจมตีได้</a:t>
            </a:r>
          </a:p>
          <a:p>
            <a:pPr lvl="1"/>
            <a:r>
              <a:rPr lang="th-TH" dirty="0" smtClean="0"/>
              <a:t>ตรวจจับกิจกรรมที่ไม่ได้รับอนุญาตของผู้ใช้ทั่วไปได้</a:t>
            </a:r>
          </a:p>
          <a:p>
            <a:r>
              <a:rPr lang="th-TH" dirty="0" smtClean="0"/>
              <a:t>ข้อดีของการติดตั้งบน</a:t>
            </a:r>
            <a:r>
              <a:rPr lang="th-TH" dirty="0" err="1" smtClean="0"/>
              <a:t>ซับเน็ต</a:t>
            </a:r>
            <a:r>
              <a:rPr lang="th-TH" dirty="0" smtClean="0"/>
              <a:t>ที่มีความเสี่ยงสูง</a:t>
            </a:r>
          </a:p>
          <a:p>
            <a:pPr lvl="1"/>
            <a:r>
              <a:rPr lang="th-TH" dirty="0" smtClean="0"/>
              <a:t>ตรวจจับการโจมตีเป้าหมายเป็นระบบที่สำคัญ</a:t>
            </a:r>
          </a:p>
          <a:p>
            <a:pPr lvl="1"/>
            <a:r>
              <a:rPr lang="th-TH" dirty="0" smtClean="0"/>
              <a:t>ลดจำนวนไอดี</a:t>
            </a:r>
            <a:r>
              <a:rPr lang="th-TH" dirty="0" err="1" smtClean="0"/>
              <a:t>เอส</a:t>
            </a:r>
            <a:r>
              <a:rPr lang="th-TH" dirty="0" smtClean="0"/>
              <a:t>ที่ต้องใช้ และมอนิเตอร์เฉพาะจุดสำคัญเท่านั้น เพื่อความคุ้มค่าในการใช้งาน </a:t>
            </a:r>
            <a:r>
              <a:rPr lang="en-US" dirty="0" smtClean="0"/>
              <a:t>IDS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7106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การออกแบบและติดตั้ง </a:t>
            </a:r>
            <a:r>
              <a:rPr lang="en-US" dirty="0"/>
              <a:t>IDS</a:t>
            </a:r>
            <a:r>
              <a:rPr lang="th-TH" dirty="0"/>
              <a:t/>
            </a:r>
            <a:br>
              <a:rPr lang="th-TH" dirty="0"/>
            </a:b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th-TH" dirty="0">
                <a:solidFill>
                  <a:schemeClr val="accent2"/>
                </a:solidFill>
              </a:rPr>
              <a:t>การติดตั้ง </a:t>
            </a:r>
            <a:r>
              <a:rPr lang="en-US" dirty="0" smtClean="0">
                <a:solidFill>
                  <a:schemeClr val="accent2"/>
                </a:solidFill>
              </a:rPr>
              <a:t>Host-Based </a:t>
            </a:r>
            <a:r>
              <a:rPr lang="en-US" dirty="0">
                <a:solidFill>
                  <a:schemeClr val="accent2"/>
                </a:solidFill>
              </a:rPr>
              <a:t>IDS</a:t>
            </a:r>
            <a:r>
              <a:rPr lang="th-TH" dirty="0">
                <a:solidFill>
                  <a:schemeClr val="accent2"/>
                </a:solidFill>
              </a:rPr>
              <a:t>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267200"/>
          </a:xfrm>
        </p:spPr>
        <p:txBody>
          <a:bodyPr>
            <a:normAutofit/>
          </a:bodyPr>
          <a:lstStyle/>
          <a:p>
            <a:r>
              <a:rPr lang="th-TH" dirty="0" smtClean="0"/>
              <a:t>ควรติดตั้ง</a:t>
            </a:r>
            <a:r>
              <a:rPr lang="th-TH" dirty="0" err="1" smtClean="0"/>
              <a:t>โฮสต์</a:t>
            </a:r>
            <a:r>
              <a:rPr lang="th-TH" dirty="0" smtClean="0"/>
              <a:t>เบสไอดี</a:t>
            </a:r>
            <a:r>
              <a:rPr lang="th-TH" dirty="0" err="1" smtClean="0"/>
              <a:t>เอส</a:t>
            </a:r>
            <a:r>
              <a:rPr lang="th-TH" dirty="0" smtClean="0"/>
              <a:t>เฉพาะกับเซิร์ฟเวอร์ที่สำคัญๆ จะทำให้ลดค่าใช้จ่ายลง และทำให้ผู้ดูแลระบบจดจ่อกับรายงานการแจ้งเตือนที่มาจากเซิร์ฟเวอร์สำคัญๆเท่านั้น</a:t>
            </a:r>
          </a:p>
          <a:p>
            <a:r>
              <a:rPr lang="th-TH" dirty="0" smtClean="0"/>
              <a:t>หากจะติดตั้งกับ</a:t>
            </a:r>
            <a:r>
              <a:rPr lang="th-TH" dirty="0" err="1" smtClean="0"/>
              <a:t>โฮสต์</a:t>
            </a:r>
            <a:r>
              <a:rPr lang="th-TH" dirty="0" smtClean="0"/>
              <a:t>ส่วนใหญ่ ควรเลือกใช้งานระบบ </a:t>
            </a:r>
            <a:r>
              <a:rPr lang="en-US" dirty="0" smtClean="0"/>
              <a:t>IDS </a:t>
            </a:r>
            <a:r>
              <a:rPr lang="th-TH" dirty="0" smtClean="0"/>
              <a:t>ที่สามารถบริหารจัดการจากส่วนกลางได้</a:t>
            </a:r>
          </a:p>
          <a:p>
            <a:r>
              <a:rPr lang="th-TH" dirty="0" smtClean="0"/>
              <a:t>ประสิทธิภาพของ</a:t>
            </a:r>
            <a:r>
              <a:rPr lang="th-TH" dirty="0" err="1" smtClean="0"/>
              <a:t>โฮสต์</a:t>
            </a:r>
            <a:r>
              <a:rPr lang="th-TH" dirty="0" smtClean="0"/>
              <a:t>เบสไอดี</a:t>
            </a:r>
            <a:r>
              <a:rPr lang="th-TH" dirty="0" err="1" smtClean="0"/>
              <a:t>เอส</a:t>
            </a:r>
            <a:r>
              <a:rPr lang="th-TH" dirty="0" smtClean="0"/>
              <a:t>จะขึ้นอยู่กับความชำนาญของผู้ดูแลระบบเป็นหลัก เพราะฉะนั้นผู้ดูแลระบบต้องใช้เวลาพอสมควรในการเรียนรู้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3252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ผลิตภัณฑ์ </a:t>
            </a:r>
            <a:r>
              <a:rPr lang="en-US" dirty="0" smtClean="0"/>
              <a:t>IDS/IPS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310063"/>
          </a:xfrm>
        </p:spPr>
        <p:txBody>
          <a:bodyPr>
            <a:normAutofit/>
          </a:bodyPr>
          <a:lstStyle/>
          <a:p>
            <a:r>
              <a:rPr lang="en-US" dirty="0" smtClean="0"/>
              <a:t>IDS </a:t>
            </a:r>
            <a:r>
              <a:rPr lang="th-TH" dirty="0" smtClean="0"/>
              <a:t>ที่นิยมใช้งานอย่างแพร่หลายคือโปรแกรมที่ชื่อว่า </a:t>
            </a:r>
            <a:r>
              <a:rPr lang="en-US" dirty="0" smtClean="0"/>
              <a:t>Snort </a:t>
            </a:r>
            <a:r>
              <a:rPr lang="th-TH" dirty="0" smtClean="0"/>
              <a:t>ซึ่งเป็น </a:t>
            </a:r>
            <a:r>
              <a:rPr lang="en-US" dirty="0" smtClean="0"/>
              <a:t>IDS/IPS </a:t>
            </a:r>
            <a:r>
              <a:rPr lang="th-TH" dirty="0" smtClean="0"/>
              <a:t>แบบ </a:t>
            </a:r>
            <a:r>
              <a:rPr lang="en-US" dirty="0" smtClean="0"/>
              <a:t>Open Source </a:t>
            </a:r>
            <a:r>
              <a:rPr lang="th-TH" dirty="0" smtClean="0"/>
              <a:t>สามารถใช้ได้ทั้งบน </a:t>
            </a:r>
            <a:r>
              <a:rPr lang="en-US" dirty="0" smtClean="0"/>
              <a:t>Windows </a:t>
            </a:r>
            <a:r>
              <a:rPr lang="th-TH" dirty="0" smtClean="0"/>
              <a:t>และ</a:t>
            </a:r>
            <a:r>
              <a:rPr lang="en-US" dirty="0" smtClean="0"/>
              <a:t> Unix </a:t>
            </a:r>
            <a:r>
              <a:rPr lang="th-TH" dirty="0" smtClean="0"/>
              <a:t>มีโหมดการใช้งาน </a:t>
            </a:r>
            <a:r>
              <a:rPr lang="en-US" dirty="0" smtClean="0"/>
              <a:t>3 </a:t>
            </a:r>
            <a:r>
              <a:rPr lang="th-TH" dirty="0" smtClean="0"/>
              <a:t>โหมด คือ</a:t>
            </a:r>
          </a:p>
          <a:p>
            <a:pPr lvl="1"/>
            <a:r>
              <a:rPr lang="en-US" dirty="0" smtClean="0"/>
              <a:t>Sniffer Mode</a:t>
            </a:r>
          </a:p>
          <a:p>
            <a:pPr lvl="1"/>
            <a:r>
              <a:rPr lang="en-US" dirty="0" smtClean="0"/>
              <a:t>Packet Logger Mode</a:t>
            </a:r>
          </a:p>
          <a:p>
            <a:pPr lvl="1"/>
            <a:r>
              <a:rPr lang="en-US" dirty="0" smtClean="0"/>
              <a:t>Network IDS Mode</a:t>
            </a:r>
          </a:p>
          <a:p>
            <a:pPr lvl="1"/>
            <a:r>
              <a:rPr lang="en-US" dirty="0" smtClean="0"/>
              <a:t>Inline Mode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27</a:t>
            </a:fld>
            <a:endParaRPr lang="th-TH" dirty="0"/>
          </a:p>
        </p:txBody>
      </p:sp>
      <p:pic>
        <p:nvPicPr>
          <p:cNvPr id="3074" name="Picture 2" descr="http://www.aboutdebian.com/snort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407" y="82932"/>
            <a:ext cx="3878047" cy="18220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982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Snort : </a:t>
            </a:r>
            <a:r>
              <a:rPr lang="en-US" dirty="0">
                <a:hlinkClick r:id="rId2"/>
              </a:rPr>
              <a:t>www.snort.org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pic>
        <p:nvPicPr>
          <p:cNvPr id="5" name="Content Placeholder 4" descr="Snort.Org - Mozilla Firefox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91" r="2101"/>
          <a:stretch/>
        </p:blipFill>
        <p:spPr>
          <a:xfrm>
            <a:off x="154042" y="1700214"/>
            <a:ext cx="8913694" cy="384333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95907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ช่องโหว่ของระบบ</a:t>
            </a:r>
            <a:r>
              <a:rPr lang="th-TH" dirty="0" smtClean="0"/>
              <a:t>คอมพิวเตอร์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มาตรฐานสำหรับการเรียกชื่อช่องโหว่และการโจมตีที่นิยมมากที่สุดคือ </a:t>
            </a:r>
            <a:r>
              <a:rPr lang="en-US" dirty="0" smtClean="0"/>
              <a:t>CVE (Common Vulnerabilities and Exposure) </a:t>
            </a:r>
            <a:r>
              <a:rPr lang="th-TH" dirty="0" smtClean="0"/>
              <a:t>สร้างโดยบริษัท </a:t>
            </a:r>
            <a:r>
              <a:rPr lang="en-US" dirty="0" smtClean="0"/>
              <a:t>MITRE</a:t>
            </a:r>
          </a:p>
          <a:p>
            <a:r>
              <a:rPr lang="th-TH" dirty="0" smtClean="0"/>
              <a:t>เป็นการรวบรวมข้อมูลจากผู้เชี่ยวชาญด้านการรักษาความปลอดภัยทั่วโลก</a:t>
            </a:r>
          </a:p>
          <a:p>
            <a:r>
              <a:rPr lang="th-TH" dirty="0" smtClean="0"/>
              <a:t>สามารถดูข้อมูลได้จากเว็บไซต์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cve.mitre.org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7545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เว็บไซต์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cve.mitre.org</a:t>
            </a:r>
            <a:endParaRPr lang="th-TH" dirty="0"/>
          </a:p>
        </p:txBody>
      </p:sp>
      <p:pic>
        <p:nvPicPr>
          <p:cNvPr id="5" name="Content Placeholder 4" descr="CVE - Common Vulnerabilities and Exposures (CVE) - Mozilla Firefox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29" r="2138"/>
          <a:stretch/>
        </p:blipFill>
        <p:spPr>
          <a:xfrm>
            <a:off x="371476" y="1643063"/>
            <a:ext cx="8458200" cy="3986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9447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ช่องโหว่ของระบบ</a:t>
            </a:r>
            <a:r>
              <a:rPr lang="th-TH" dirty="0" smtClean="0"/>
              <a:t>คอมพิวเตอร์</a:t>
            </a:r>
            <a:r>
              <a:rPr lang="en-US" dirty="0" smtClean="0"/>
              <a:t> 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ส่วนใหญ่ </a:t>
            </a:r>
            <a:r>
              <a:rPr lang="en-US" dirty="0" smtClean="0"/>
              <a:t>IDS </a:t>
            </a:r>
            <a:r>
              <a:rPr lang="th-TH" dirty="0" smtClean="0"/>
              <a:t>จะรายงานโดยบอกรายละเอียดของการโจมตีนั้นๆ รวมไปถึงช่องโหว่ที่การโจมตีนั้นใช้ประโยชน์ ซึ่งเป็นสิ่งสำคัญที่จะทำให้ผู้ดูแลระบบสามารถวิเคราะห์และปิดช่องโหว่นั้นๆได้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9463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ช่องโหว่ของระบบคอมพิวเตอร์</a:t>
            </a:r>
            <a:r>
              <a:rPr lang="en-US" dirty="0"/>
              <a:t> </a:t>
            </a:r>
            <a:r>
              <a:rPr lang="en-US" dirty="0" smtClean="0"/>
              <a:t>[3]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43050"/>
            <a:ext cx="6591985" cy="51577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/>
              <a:t>ช่องโหว่ที่มักพบเป็นประจำได้แก่</a:t>
            </a:r>
          </a:p>
          <a:p>
            <a:r>
              <a:rPr lang="en-US" dirty="0" smtClean="0"/>
              <a:t>Input Validation Error </a:t>
            </a:r>
          </a:p>
          <a:p>
            <a:pPr lvl="1"/>
            <a:r>
              <a:rPr lang="en-US" dirty="0" smtClean="0"/>
              <a:t>Buffer Overflow</a:t>
            </a:r>
          </a:p>
          <a:p>
            <a:pPr lvl="1"/>
            <a:r>
              <a:rPr lang="en-US" dirty="0" smtClean="0"/>
              <a:t>Boundary Condition Error</a:t>
            </a:r>
          </a:p>
          <a:p>
            <a:r>
              <a:rPr lang="en-US" dirty="0" smtClean="0"/>
              <a:t>Access Validation Errors</a:t>
            </a:r>
          </a:p>
          <a:p>
            <a:r>
              <a:rPr lang="en-US" dirty="0" smtClean="0"/>
              <a:t>Exceptional Condition Handling Error</a:t>
            </a:r>
          </a:p>
          <a:p>
            <a:r>
              <a:rPr lang="en-US" dirty="0" smtClean="0"/>
              <a:t>Environmental Error</a:t>
            </a:r>
          </a:p>
          <a:p>
            <a:r>
              <a:rPr lang="en-US" dirty="0" smtClean="0"/>
              <a:t>Configuration Error</a:t>
            </a:r>
          </a:p>
          <a:p>
            <a:r>
              <a:rPr lang="en-US" dirty="0" smtClean="0"/>
              <a:t>Race Condition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1670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การรายงานแจ้งเตือน</a:t>
            </a:r>
            <a:r>
              <a:rPr lang="th-TH" dirty="0" smtClean="0"/>
              <a:t>ภัย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28763"/>
            <a:ext cx="6844398" cy="5329237"/>
          </a:xfrm>
        </p:spPr>
        <p:txBody>
          <a:bodyPr>
            <a:normAutofit/>
          </a:bodyPr>
          <a:lstStyle/>
          <a:p>
            <a:r>
              <a:rPr lang="th-TH" dirty="0" smtClean="0"/>
              <a:t>สิ่งที่ผู้ดูแลระบบจะต้องคอนฟิกให้กับ </a:t>
            </a:r>
            <a:r>
              <a:rPr lang="en-US" dirty="0" smtClean="0"/>
              <a:t>IDS </a:t>
            </a:r>
            <a:r>
              <a:rPr lang="th-TH" dirty="0" smtClean="0"/>
              <a:t>คือ </a:t>
            </a:r>
          </a:p>
          <a:p>
            <a:pPr lvl="1"/>
            <a:r>
              <a:rPr lang="en-US" dirty="0" smtClean="0"/>
              <a:t>1)</a:t>
            </a:r>
            <a:r>
              <a:rPr lang="th-TH" dirty="0" smtClean="0"/>
              <a:t> </a:t>
            </a:r>
            <a:r>
              <a:rPr lang="th-TH" dirty="0" err="1" smtClean="0"/>
              <a:t>ซิกเนเจอร์</a:t>
            </a:r>
            <a:r>
              <a:rPr lang="th-TH" dirty="0" smtClean="0"/>
              <a:t>ของการบุกรุก </a:t>
            </a:r>
          </a:p>
          <a:p>
            <a:pPr lvl="1"/>
            <a:r>
              <a:rPr lang="en-US" dirty="0" smtClean="0"/>
              <a:t>2) </a:t>
            </a:r>
            <a:r>
              <a:rPr lang="th-TH" dirty="0" smtClean="0"/>
              <a:t>เหตุการณ์ที่ผู้ดูแลระบบให้ความสำคัญหรือคาดว่าจะเป็นการนำไปสู่การบุกรุกในภายหน้า</a:t>
            </a:r>
          </a:p>
          <a:p>
            <a:r>
              <a:rPr lang="th-TH" dirty="0" smtClean="0"/>
              <a:t>เหตุการณ์ที่ </a:t>
            </a:r>
            <a:r>
              <a:rPr lang="en-US" dirty="0" smtClean="0"/>
              <a:t>IDS </a:t>
            </a:r>
            <a:r>
              <a:rPr lang="th-TH" dirty="0" smtClean="0"/>
              <a:t>จะรายงานให้ทราบมี </a:t>
            </a:r>
            <a:r>
              <a:rPr lang="en-US" dirty="0" smtClean="0"/>
              <a:t>3 </a:t>
            </a:r>
            <a:r>
              <a:rPr lang="th-TH" dirty="0" smtClean="0"/>
              <a:t>ประเภท คือ</a:t>
            </a:r>
          </a:p>
          <a:p>
            <a:pPr lvl="1"/>
            <a:r>
              <a:rPr lang="th-TH" dirty="0" smtClean="0"/>
              <a:t>การสำรวจเครือข่าย</a:t>
            </a:r>
          </a:p>
          <a:p>
            <a:pPr lvl="1"/>
            <a:r>
              <a:rPr lang="th-TH" dirty="0" smtClean="0"/>
              <a:t>การโจมตี</a:t>
            </a:r>
          </a:p>
          <a:p>
            <a:pPr lvl="1"/>
            <a:r>
              <a:rPr lang="th-TH" dirty="0" smtClean="0"/>
              <a:t>เหตุการณ์น่าสงสัยหรือผิดปกติ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3230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การรายงานแจ้งเตือน</a:t>
            </a:r>
            <a:r>
              <a:rPr lang="th-TH" dirty="0" smtClean="0"/>
              <a:t>ภัย</a:t>
            </a:r>
            <a:br>
              <a:rPr lang="th-TH" dirty="0" smtClean="0"/>
            </a:br>
            <a:r>
              <a:rPr lang="en-US" sz="3600" dirty="0" smtClean="0">
                <a:solidFill>
                  <a:schemeClr val="accent2"/>
                </a:solidFill>
              </a:rPr>
              <a:t>: </a:t>
            </a:r>
            <a:r>
              <a:rPr lang="th-TH" sz="3600" dirty="0" smtClean="0">
                <a:solidFill>
                  <a:schemeClr val="accent2"/>
                </a:solidFill>
              </a:rPr>
              <a:t>การสำรวจเครือข่าย</a:t>
            </a:r>
            <a:endParaRPr lang="th-TH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 smtClean="0"/>
              <a:t>เป็นการสำรวจเครือข่ายเพื่อพยายามรวบรวมข้อมูลก่อนที่โจมตีจริงๆ</a:t>
            </a:r>
            <a:r>
              <a:rPr lang="en-US" dirty="0" smtClean="0"/>
              <a:t> </a:t>
            </a:r>
            <a:r>
              <a:rPr lang="th-TH" dirty="0" smtClean="0"/>
              <a:t>วิธีการเช่น</a:t>
            </a:r>
          </a:p>
          <a:p>
            <a:r>
              <a:rPr lang="en-US" dirty="0" smtClean="0"/>
              <a:t>IP Scans </a:t>
            </a:r>
          </a:p>
          <a:p>
            <a:r>
              <a:rPr lang="en-US" dirty="0" smtClean="0"/>
              <a:t>Port Scans</a:t>
            </a:r>
          </a:p>
          <a:p>
            <a:r>
              <a:rPr lang="en-US" dirty="0" smtClean="0"/>
              <a:t>Trojan Scans</a:t>
            </a:r>
          </a:p>
          <a:p>
            <a:r>
              <a:rPr lang="en-US" dirty="0" smtClean="0"/>
              <a:t>Vulnerability Scans</a:t>
            </a:r>
          </a:p>
          <a:p>
            <a:r>
              <a:rPr lang="en-US" dirty="0" smtClean="0"/>
              <a:t>File Snooping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7523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การรายงานแจ้งเตือนภัย</a:t>
            </a:r>
            <a:br>
              <a:rPr lang="th-TH" dirty="0"/>
            </a:br>
            <a:r>
              <a:rPr lang="en-US" sz="3600" dirty="0">
                <a:solidFill>
                  <a:schemeClr val="accent2"/>
                </a:solidFill>
              </a:rPr>
              <a:t>: </a:t>
            </a:r>
            <a:r>
              <a:rPr lang="th-TH" sz="3600" dirty="0" smtClean="0">
                <a:solidFill>
                  <a:schemeClr val="accent2"/>
                </a:solidFill>
              </a:rPr>
              <a:t>การโจมตี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การโจมตีเครือข่ายจะมีการแบ่งลำดับความสำคัญเอาไว้ตามความรุนแรง</a:t>
            </a:r>
          </a:p>
          <a:p>
            <a:r>
              <a:rPr lang="th-TH" dirty="0" smtClean="0"/>
              <a:t>หาก </a:t>
            </a:r>
            <a:r>
              <a:rPr lang="en-US" dirty="0" smtClean="0"/>
              <a:t>IDS </a:t>
            </a:r>
            <a:r>
              <a:rPr lang="th-TH" dirty="0" smtClean="0"/>
              <a:t>รายงานการโจมตีที่มีระดับความรุนแรงสูง ผู้ดูแลระบบจะต้องตอบสนองทันที เพื่อป้องกันการสูญเสียที่มากกว่านี้</a:t>
            </a:r>
          </a:p>
          <a:p>
            <a:r>
              <a:rPr lang="th-TH" dirty="0" smtClean="0"/>
              <a:t>ปกติแล้วผู้ดูแลระบบจะต้องทำการวิเคราะห์เพิ่มเติมว่าเป็นการโจมตีจริงหรือการสแกน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8792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Sarabun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4802</TotalTime>
  <Words>1399</Words>
  <Application>Microsoft Office PowerPoint</Application>
  <PresentationFormat>On-screen Show (4:3)</PresentationFormat>
  <Paragraphs>166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Cordia New</vt:lpstr>
      <vt:lpstr>TH SarabunPSK</vt:lpstr>
      <vt:lpstr>Wingdings 3</vt:lpstr>
      <vt:lpstr>Wisp</vt:lpstr>
      <vt:lpstr>บทที่ 7 : IDS/IPS Part2 สธ412 ความมั่นคงของระบบสารสนเทศ</vt:lpstr>
      <vt:lpstr>Outline</vt:lpstr>
      <vt:lpstr>ช่องโหว่ของระบบคอมพิวเตอร์</vt:lpstr>
      <vt:lpstr>เว็บไซต์ https://cve.mitre.org</vt:lpstr>
      <vt:lpstr>ช่องโหว่ของระบบคอมพิวเตอร์ [2]</vt:lpstr>
      <vt:lpstr>ช่องโหว่ของระบบคอมพิวเตอร์ [3]</vt:lpstr>
      <vt:lpstr>การรายงานแจ้งเตือนภัย</vt:lpstr>
      <vt:lpstr>การรายงานแจ้งเตือนภัย : การสำรวจเครือข่าย</vt:lpstr>
      <vt:lpstr>การรายงานแจ้งเตือนภัย : การโจมตี</vt:lpstr>
      <vt:lpstr>การรายงานแจ้งเตือนภัย : เหตุการณ์ที่น่าสงสัย</vt:lpstr>
      <vt:lpstr>การออกแบบและติดตั้ง IDS</vt:lpstr>
      <vt:lpstr>การออกแบบและติดตั้ง IDS : การเชื่อมต่อ IDS เข้ากับเครือข่าย</vt:lpstr>
      <vt:lpstr>การออกแบบและติดตั้ง IDS : การเชื่อมต่อ IDS เข้ากับเครือข่าย [2]</vt:lpstr>
      <vt:lpstr>การออกแบบและติดตั้ง IDS : การเชื่อมต่อ IDS เข้ากับเครือข่าย : Port Mirroring</vt:lpstr>
      <vt:lpstr>การเชื่อมต่อ IDS แบบ Port Mirroring</vt:lpstr>
      <vt:lpstr>ข้อดี-ข้อเสียของการเชื่อมต่อ IDS แบบ Port Mirroring</vt:lpstr>
      <vt:lpstr>การออกแบบและติดตั้ง IDS : การเชื่อมต่อ IDS เข้ากับเครือข่าย : การใช้ฮับ</vt:lpstr>
      <vt:lpstr>ข้อดี-ข้อเสียของการเชื่อมต่อ IDS แบบใช้ฮับ</vt:lpstr>
      <vt:lpstr>การออกแบบและติดตั้ง IDS : การเชื่อมต่อ IDS เข้ากับเครือข่าย : การใช้แท็พ</vt:lpstr>
      <vt:lpstr>การเชื่อมต่อ IDS ด้วยแท็พแบบ 4 พอร์ต</vt:lpstr>
      <vt:lpstr>ข้อดี-ข้อเสียของการเชื่อมต่อ IDS แบบใช้แท็พ</vt:lpstr>
      <vt:lpstr>การออกแบบและติดตั้ง IDS : การติดตั้ง Network-Based IDS</vt:lpstr>
      <vt:lpstr>จะติดตั้ง Network-Based IDS จุดไหนดี?</vt:lpstr>
      <vt:lpstr>การออกแบบและติดตั้ง IDS : การติดตั้ง Network-Based IDS [2]</vt:lpstr>
      <vt:lpstr>การออกแบบและติดตั้ง IDS : การติดตั้ง Network-Based IDS [3]</vt:lpstr>
      <vt:lpstr>การออกแบบและติดตั้ง IDS : การติดตั้ง Host-Based IDS </vt:lpstr>
      <vt:lpstr>ผลิตภัณฑ์ IDS/IPS</vt:lpstr>
      <vt:lpstr>Snort : www.snort.org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624</cp:revision>
  <dcterms:created xsi:type="dcterms:W3CDTF">2015-08-08T14:30:10Z</dcterms:created>
  <dcterms:modified xsi:type="dcterms:W3CDTF">2015-10-25T14:31:39Z</dcterms:modified>
</cp:coreProperties>
</file>