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5" r:id="rId16"/>
    <p:sldId id="283" r:id="rId17"/>
    <p:sldId id="286" r:id="rId18"/>
    <p:sldId id="287" r:id="rId19"/>
    <p:sldId id="289" r:id="rId20"/>
    <p:sldId id="290" r:id="rId21"/>
    <p:sldId id="288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20/10/58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7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en-US" sz="4500" b="1" dirty="0" smtClean="0"/>
              <a:t>IDS/IPS Part1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ขีดความสามารถของ </a:t>
            </a:r>
            <a:r>
              <a:rPr lang="en-US" dirty="0"/>
              <a:t>IDS</a:t>
            </a:r>
            <a:r>
              <a:rPr lang="th-TH" dirty="0"/>
              <a:t>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14500"/>
            <a:ext cx="6591985" cy="4914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IDS </a:t>
            </a:r>
            <a:r>
              <a:rPr lang="th-TH" b="1" dirty="0"/>
              <a:t>ไม่สามารถทำหน้าที่ต่อไปนี้</a:t>
            </a:r>
            <a:r>
              <a:rPr lang="th-TH" b="1" dirty="0" smtClean="0"/>
              <a:t>ได้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b="1" dirty="0" smtClean="0"/>
          </a:p>
          <a:p>
            <a:r>
              <a:rPr lang="th-TH" dirty="0" smtClean="0"/>
              <a:t>ไม่สามารถตอบโต้การโจมตีได้อย่างมีประสิทธิภาพ หากผู้โจมตีมีความชำนาญสูง</a:t>
            </a:r>
          </a:p>
          <a:p>
            <a:r>
              <a:rPr lang="th-TH" dirty="0" smtClean="0"/>
              <a:t>ไม่สามารถสืบหาผู้บุกรุกได้โดยอัตโนมัติ ต้องอาศัยคนในการช่วยวิเคราะห์</a:t>
            </a:r>
          </a:p>
          <a:p>
            <a:r>
              <a:rPr lang="th-TH" dirty="0" smtClean="0"/>
              <a:t>ไม่สามารถขัดขวางไม่ให้เกิดการโจมตี </a:t>
            </a:r>
            <a:r>
              <a:rPr lang="en-US" dirty="0" smtClean="0"/>
              <a:t>IDS </a:t>
            </a:r>
            <a:r>
              <a:rPr lang="th-TH" dirty="0" smtClean="0"/>
              <a:t>เอง</a:t>
            </a:r>
          </a:p>
          <a:p>
            <a:r>
              <a:rPr lang="th-TH" dirty="0" smtClean="0"/>
              <a:t>ไม่สามารถป้องกันปัญหาเกี่ยวกับความถูกต้องของแหล่งข้อมูล</a:t>
            </a:r>
          </a:p>
          <a:p>
            <a:r>
              <a:rPr lang="th-TH" dirty="0" smtClean="0"/>
              <a:t>ไม่สามารถทำงานได้ดีในระบบเครือข่ายที่ใช้สวิตช์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81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ประเภทของ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33512"/>
            <a:ext cx="6591985" cy="3777622"/>
          </a:xfrm>
        </p:spPr>
        <p:txBody>
          <a:bodyPr/>
          <a:lstStyle/>
          <a:p>
            <a:r>
              <a:rPr lang="th-TH" dirty="0" smtClean="0"/>
              <a:t>แบ่งเป็น </a:t>
            </a:r>
            <a:r>
              <a:rPr lang="en-US" dirty="0" smtClean="0"/>
              <a:t>2 </a:t>
            </a:r>
            <a:r>
              <a:rPr lang="th-TH" dirty="0" smtClean="0"/>
              <a:t>ประเภท คือ</a:t>
            </a:r>
          </a:p>
          <a:p>
            <a:pPr lvl="1"/>
            <a:r>
              <a:rPr lang="en-US" dirty="0" smtClean="0"/>
              <a:t>Host-Based IDS</a:t>
            </a:r>
          </a:p>
          <a:p>
            <a:pPr lvl="1"/>
            <a:r>
              <a:rPr lang="en-US" dirty="0" smtClean="0"/>
              <a:t>Network-Based IDS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4098" name="Picture 2" descr="http://securitywing.com/wp-content/uploads/2012/09/network-based-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72" y="3067040"/>
            <a:ext cx="4890628" cy="379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20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 smtClean="0"/>
              <a:t>IDS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: Host-Based IDS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เป็นซอฟต์แวร์ที่รันบน</a:t>
            </a:r>
            <a:r>
              <a:rPr lang="th-TH" dirty="0" err="1" smtClean="0"/>
              <a:t>โฮสต์</a:t>
            </a:r>
            <a:endParaRPr lang="th-TH" dirty="0" smtClean="0"/>
          </a:p>
          <a:p>
            <a:r>
              <a:rPr lang="th-TH" dirty="0" smtClean="0"/>
              <a:t>ปกติจะวิเคราะห์ </a:t>
            </a:r>
            <a:r>
              <a:rPr lang="en-US" dirty="0" smtClean="0"/>
              <a:t>Log </a:t>
            </a:r>
            <a:r>
              <a:rPr lang="th-TH" dirty="0" smtClean="0"/>
              <a:t>เพื่อค้นหาข้อมูลเกี่ยวกับการบุกรุก โดยจะอ่านเหตุการณ์ใหม่ที่เกิดขึ้นใน </a:t>
            </a:r>
            <a:r>
              <a:rPr lang="en-US" dirty="0" smtClean="0"/>
              <a:t>Log </a:t>
            </a:r>
            <a:r>
              <a:rPr lang="th-TH" dirty="0" smtClean="0"/>
              <a:t>และเปรียบเทียบกับกฎที่ตั้งไว้ก่อนหน้า ถ้าตรงกับกฎก็จะแจ้งเตือนทันที</a:t>
            </a:r>
          </a:p>
          <a:p>
            <a:r>
              <a:rPr lang="th-TH" dirty="0" smtClean="0"/>
              <a:t>มีการตรวจสอบ </a:t>
            </a:r>
            <a:r>
              <a:rPr lang="en-US" dirty="0" smtClean="0"/>
              <a:t>Checksum </a:t>
            </a:r>
            <a:r>
              <a:rPr lang="th-TH" dirty="0" smtClean="0"/>
              <a:t>ของไฟล์เพื่อตรวจสอบความคงสภาพ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267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Host-Based </a:t>
            </a:r>
            <a:r>
              <a:rPr lang="en-US" dirty="0" smtClean="0">
                <a:solidFill>
                  <a:schemeClr val="accent2"/>
                </a:solidFill>
              </a:rPr>
              <a:t>IDS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ข้อดี</a:t>
            </a:r>
          </a:p>
          <a:p>
            <a:r>
              <a:rPr lang="th-TH" dirty="0" smtClean="0"/>
              <a:t>สามารถตรวจพบการบุกรุกกับ</a:t>
            </a:r>
            <a:r>
              <a:rPr lang="th-TH" dirty="0" err="1" smtClean="0"/>
              <a:t>โฮสต์</a:t>
            </a:r>
            <a:r>
              <a:rPr lang="th-TH" dirty="0" smtClean="0"/>
              <a:t>นั้นๆได้เสมอ ถ้าระบบสามารถบันทึกเหตุการณ์ไว้ใน </a:t>
            </a:r>
            <a:r>
              <a:rPr lang="en-US" dirty="0" smtClean="0"/>
              <a:t>Log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สามารถบอกได้ว่าการบุกรุกครั้งนั้นสำเร็จหรือไม่ โดยวิเคราะห์จากข้อความใน </a:t>
            </a:r>
            <a:r>
              <a:rPr lang="en-US" dirty="0" smtClean="0"/>
              <a:t>Log </a:t>
            </a:r>
            <a:r>
              <a:rPr lang="th-TH" dirty="0" smtClean="0"/>
              <a:t>หรือการแก้ไขไฟล์สำคัญ</a:t>
            </a:r>
          </a:p>
          <a:p>
            <a:r>
              <a:rPr lang="th-TH" dirty="0" smtClean="0"/>
              <a:t>สามารถระบุได้ว่ามีการเข้าใช้งานอย่างผิดปกติโดยผู้ใช้ระบบเอง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543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Host-Based </a:t>
            </a:r>
            <a:r>
              <a:rPr lang="en-US" dirty="0" smtClean="0">
                <a:solidFill>
                  <a:schemeClr val="accent2"/>
                </a:solidFill>
              </a:rPr>
              <a:t>IDS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ข้อเสีย</a:t>
            </a:r>
          </a:p>
          <a:p>
            <a:r>
              <a:rPr lang="th-TH" dirty="0" smtClean="0"/>
              <a:t>โปรเซสของ </a:t>
            </a:r>
            <a:r>
              <a:rPr lang="en-US" dirty="0" smtClean="0"/>
              <a:t>IDS </a:t>
            </a:r>
            <a:r>
              <a:rPr lang="th-TH" dirty="0" smtClean="0"/>
              <a:t>อาจถูกโจมตีเองจนไม่สามารถแจ้งเตือนได้</a:t>
            </a:r>
          </a:p>
          <a:p>
            <a:r>
              <a:rPr lang="th-TH" dirty="0" err="1"/>
              <a:t>โฮสต์</a:t>
            </a:r>
            <a:r>
              <a:rPr lang="th-TH" dirty="0"/>
              <a:t>เบสไอดี</a:t>
            </a:r>
            <a:r>
              <a:rPr lang="th-TH" dirty="0" err="1"/>
              <a:t>เอส</a:t>
            </a:r>
            <a:r>
              <a:rPr lang="th-TH" dirty="0"/>
              <a:t>จะแจ้งเตือนก็ต่อเมื่อเกิดเหตุการณ์ตรงกับที่กำหนดไว้ก่อน</a:t>
            </a:r>
            <a:r>
              <a:rPr lang="th-TH" dirty="0" smtClean="0"/>
              <a:t>หน้า จึงไม่สามารถแจ้งเตือนการบุกรุกด้วยเทคนิคใหม่ๆได้</a:t>
            </a:r>
          </a:p>
          <a:p>
            <a:r>
              <a:rPr lang="th-TH" dirty="0" smtClean="0"/>
              <a:t>การทำงานของไอดี</a:t>
            </a:r>
            <a:r>
              <a:rPr lang="th-TH" dirty="0" err="1" smtClean="0"/>
              <a:t>เอส</a:t>
            </a:r>
            <a:r>
              <a:rPr lang="th-TH" dirty="0" smtClean="0"/>
              <a:t>จะมีผลกระทบต่อประสิทธิภาพของ</a:t>
            </a:r>
            <a:r>
              <a:rPr lang="th-TH" dirty="0" err="1" smtClean="0"/>
              <a:t>โฮสต์</a:t>
            </a:r>
            <a:r>
              <a:rPr lang="th-TH" dirty="0" smtClean="0"/>
              <a:t> เนื่องจากต้องตรวจสอบ </a:t>
            </a:r>
            <a:r>
              <a:rPr lang="en-US" dirty="0" smtClean="0"/>
              <a:t>Log File </a:t>
            </a:r>
            <a:r>
              <a:rPr lang="th-TH" dirty="0" smtClean="0"/>
              <a:t>อยู่เสมอ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848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Network-Based </a:t>
            </a:r>
            <a:r>
              <a:rPr lang="en-US" dirty="0">
                <a:solidFill>
                  <a:schemeClr val="accent2"/>
                </a:solidFill>
              </a:rPr>
              <a:t>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เป็นซอฟต์แวร์พิเศษที่รันบนคอมพิวเตอร์เครื่องหนึ่งต่างหาก</a:t>
            </a:r>
          </a:p>
          <a:p>
            <a:r>
              <a:rPr lang="th-TH" dirty="0" smtClean="0"/>
              <a:t>มีเน็ตเวิร์คการ์ดที่รับทุกๆ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ที่วิ่งอยู่บนเครือข่าย แล้ววิเคราะห์ข้อมูลใน</a:t>
            </a:r>
            <a:r>
              <a:rPr lang="th-TH" dirty="0" err="1" smtClean="0"/>
              <a:t>แพ็คเก็ต</a:t>
            </a:r>
            <a:r>
              <a:rPr lang="th-TH" dirty="0" smtClean="0"/>
              <a:t>เหล่านั้นกับข้อมูลที่เป็นรูปแบบการบุกรุกที่เก็บไว้ในฐานข้อมูลก่อนหน้า ถ้าตรงกับรูปแบบดังกล่าว </a:t>
            </a:r>
            <a:r>
              <a:rPr lang="en-US" dirty="0" smtClean="0"/>
              <a:t>IDS </a:t>
            </a:r>
            <a:r>
              <a:rPr lang="th-TH" dirty="0" smtClean="0"/>
              <a:t>จะแจ้งเตือนทันที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653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2"/>
                </a:solidFill>
              </a:rPr>
              <a:t>แผนผังการทำงานของ </a:t>
            </a:r>
            <a:r>
              <a:rPr lang="en-US" sz="3600" b="0" dirty="0" smtClean="0">
                <a:solidFill>
                  <a:schemeClr val="accent2"/>
                </a:solidFill>
              </a:rPr>
              <a:t>Network-based IDS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pic>
        <p:nvPicPr>
          <p:cNvPr id="5122" name="Picture 2" descr="https://www.usenix.org/legacy/event/netdb07/tech/full_papers/geambasu/geambasu_html/figures/NID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07" y="1622425"/>
            <a:ext cx="8055093" cy="434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9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Network-Based </a:t>
            </a:r>
            <a:r>
              <a:rPr lang="en-US" dirty="0" smtClean="0">
                <a:solidFill>
                  <a:schemeClr val="accent2"/>
                </a:solidFill>
              </a:rPr>
              <a:t>IDS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44410" cy="3777622"/>
          </a:xfrm>
        </p:spPr>
        <p:txBody>
          <a:bodyPr/>
          <a:lstStyle/>
          <a:p>
            <a:r>
              <a:rPr lang="th-TH" dirty="0" smtClean="0"/>
              <a:t>ส่วนใหญ่ </a:t>
            </a:r>
            <a:r>
              <a:rPr lang="en-US" dirty="0" smtClean="0"/>
              <a:t>IDS </a:t>
            </a:r>
            <a:r>
              <a:rPr lang="th-TH" dirty="0" smtClean="0"/>
              <a:t>ประเภทนี้จะมีเน็ตเวิร์คการ์ด </a:t>
            </a:r>
            <a:r>
              <a:rPr lang="en-US" dirty="0" smtClean="0"/>
              <a:t>2 </a:t>
            </a:r>
            <a:r>
              <a:rPr lang="th-TH" dirty="0" smtClean="0"/>
              <a:t>ตัว ทำหน้าที่</a:t>
            </a:r>
          </a:p>
          <a:p>
            <a:pPr lvl="1"/>
            <a:r>
              <a:rPr lang="th-TH" dirty="0" smtClean="0"/>
              <a:t>ตัวแรกใช้เชื่อมต่อเข้ากับเครือข่ายที่ต้องเฝ้าระวัง โดยการ์ดนี้จะไม่มีหมายเลขไอพี เพื่อป้องกันเครื่องอื่นมองเห็น</a:t>
            </a:r>
          </a:p>
          <a:p>
            <a:pPr lvl="1"/>
            <a:r>
              <a:rPr lang="th-TH" dirty="0" smtClean="0"/>
              <a:t>ตัวที่สองจะเชื่อมต่อเข้ากับอีกเครือข่ายหนึ่ง เพื่อใช้แจ้งเตือนไปยังเซิร์ฟเวอร์ </a:t>
            </a:r>
          </a:p>
          <a:p>
            <a:r>
              <a:rPr lang="th-TH" dirty="0" smtClean="0"/>
              <a:t>สาเหตุที่ต้องทำเช่นนี้ก็เพื่อการป้องกัน </a:t>
            </a:r>
            <a:r>
              <a:rPr lang="en-US" dirty="0" smtClean="0"/>
              <a:t>IDS </a:t>
            </a:r>
            <a:r>
              <a:rPr lang="th-TH" dirty="0" smtClean="0"/>
              <a:t>ถูกโจมตีเสียเอง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877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Network-Based IDS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ข้อดี</a:t>
            </a:r>
          </a:p>
          <a:p>
            <a:r>
              <a:rPr lang="en-US" dirty="0" smtClean="0"/>
              <a:t>NIDS </a:t>
            </a:r>
            <a:r>
              <a:rPr lang="th-TH" dirty="0" smtClean="0"/>
              <a:t>จะถูกซ่อนในเครือข่าย ทำให้ผู้บุกรุกไม่รู้ว่ากำลังถูกเฝ้ามอง</a:t>
            </a:r>
          </a:p>
          <a:p>
            <a:r>
              <a:rPr lang="en-US" dirty="0" smtClean="0"/>
              <a:t>NIDS </a:t>
            </a:r>
            <a:r>
              <a:rPr lang="th-TH" dirty="0" smtClean="0"/>
              <a:t>หนึ่งเครื่องสามารถใช้เฝ้าระวังการบุกรุกได้หลายระดับและหลาย</a:t>
            </a:r>
            <a:r>
              <a:rPr lang="th-TH" dirty="0" err="1" smtClean="0"/>
              <a:t>โฮสต์</a:t>
            </a:r>
            <a:endParaRPr lang="th-TH" dirty="0" smtClean="0"/>
          </a:p>
          <a:p>
            <a:r>
              <a:rPr lang="th-TH" dirty="0" smtClean="0"/>
              <a:t>สามารถตรวจจับทุกๆ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ที่วิ่งไปยังระบบที่เฝ้าระวังอยู่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84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Network-Based IDS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/>
              <a:t>ข้อเสีย</a:t>
            </a:r>
          </a:p>
          <a:p>
            <a:r>
              <a:rPr lang="th-TH" dirty="0" smtClean="0"/>
              <a:t>จะแจ้งเตือนก็ต่อเมื่อตรวจพบ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ที่ตรงกับฐานข้อมูลที่กำหนดไว้ก่อนหน้าเท่านั้น</a:t>
            </a:r>
          </a:p>
          <a:p>
            <a:r>
              <a:rPr lang="th-TH" dirty="0" smtClean="0"/>
              <a:t>ไม่สามารถ</a:t>
            </a:r>
            <a:r>
              <a:rPr lang="th-TH" dirty="0" err="1" smtClean="0"/>
              <a:t>ตรวจจับแพ็คเก็ต</a:t>
            </a:r>
            <a:r>
              <a:rPr lang="th-TH" dirty="0" smtClean="0"/>
              <a:t>ได้ทั้งหมด เมื่อมีการใช้เครือข่ายหนาแน่น</a:t>
            </a:r>
          </a:p>
          <a:p>
            <a:r>
              <a:rPr lang="th-TH" dirty="0" smtClean="0"/>
              <a:t>ไม่สามารถระบุได้ว่าการบุกรุกนั้นสำเร็จหรือไม่</a:t>
            </a:r>
          </a:p>
          <a:p>
            <a:r>
              <a:rPr lang="th-TH" dirty="0" smtClean="0"/>
              <a:t>ไม่สามารถวิเคราะห์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ที่เข้ารหัสไว้ได้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181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dirty="0" smtClean="0"/>
              <a:t>อะไรคือ </a:t>
            </a:r>
            <a:r>
              <a:rPr lang="en-US" dirty="0" smtClean="0"/>
              <a:t>IDS/IPS ?</a:t>
            </a:r>
          </a:p>
          <a:p>
            <a:r>
              <a:rPr lang="th-TH" dirty="0" smtClean="0"/>
              <a:t>ทำไมต้องมี </a:t>
            </a:r>
            <a:r>
              <a:rPr lang="en-US" dirty="0" smtClean="0"/>
              <a:t>IDS/IPS ?</a:t>
            </a:r>
          </a:p>
          <a:p>
            <a:r>
              <a:rPr lang="th-TH" dirty="0" smtClean="0"/>
              <a:t>ขีดความสามารถ </a:t>
            </a:r>
            <a:r>
              <a:rPr lang="en-US" dirty="0" smtClean="0"/>
              <a:t>IDS</a:t>
            </a:r>
          </a:p>
          <a:p>
            <a:r>
              <a:rPr lang="th-TH" dirty="0" smtClean="0"/>
              <a:t>ประเภทของ </a:t>
            </a:r>
            <a:r>
              <a:rPr lang="en-US" dirty="0" smtClean="0"/>
              <a:t>IDS</a:t>
            </a:r>
          </a:p>
          <a:p>
            <a:r>
              <a:rPr lang="th-TH" dirty="0" smtClean="0"/>
              <a:t>การวิเคราะห์และการตรวจจับการบุกรุก</a:t>
            </a:r>
          </a:p>
          <a:p>
            <a:r>
              <a:rPr lang="th-TH" dirty="0" smtClean="0"/>
              <a:t>การแจ้งเตือนภัยของ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 </a:t>
            </a:r>
            <a:r>
              <a:rPr lang="en-US" dirty="0"/>
              <a:t>IDS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 smtClean="0">
                <a:solidFill>
                  <a:schemeClr val="accent2"/>
                </a:solidFill>
              </a:rPr>
              <a:t>การเลือกใช้ </a:t>
            </a:r>
            <a:r>
              <a:rPr lang="en-US" dirty="0" smtClean="0">
                <a:solidFill>
                  <a:schemeClr val="accent2"/>
                </a:solidFill>
              </a:rPr>
              <a:t>HIDS </a:t>
            </a:r>
            <a:r>
              <a:rPr lang="th-TH" dirty="0" smtClean="0">
                <a:solidFill>
                  <a:schemeClr val="accent2"/>
                </a:solidFill>
              </a:rPr>
              <a:t>และ </a:t>
            </a:r>
            <a:r>
              <a:rPr lang="en-US" dirty="0" smtClean="0">
                <a:solidFill>
                  <a:schemeClr val="accent2"/>
                </a:solidFill>
              </a:rPr>
              <a:t>NIDS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NIDS </a:t>
            </a:r>
            <a:r>
              <a:rPr lang="th-TH" dirty="0" smtClean="0"/>
              <a:t>สามารถใช้เฝ้าระวังได้ครอบคลุมเครือข่ายมากกว่า จึงเป็นทางเลือกที่ประหยัดกว่า</a:t>
            </a:r>
          </a:p>
          <a:p>
            <a:r>
              <a:rPr lang="en-US" dirty="0" smtClean="0"/>
              <a:t>HIDS </a:t>
            </a:r>
            <a:r>
              <a:rPr lang="th-TH" dirty="0" smtClean="0"/>
              <a:t>เหมาะสำหรับการเฝ้าระวังที่อาจเกิดจากผู้ใช้งานในเครือข่ายเอง</a:t>
            </a:r>
          </a:p>
          <a:p>
            <a:r>
              <a:rPr lang="th-TH" dirty="0" smtClean="0"/>
              <a:t>ดังนั้นการเลือก </a:t>
            </a:r>
            <a:r>
              <a:rPr lang="en-US" dirty="0" smtClean="0"/>
              <a:t>IDS </a:t>
            </a:r>
            <a:r>
              <a:rPr lang="th-TH" dirty="0" smtClean="0"/>
              <a:t>ให้เหมาะสมจึงขึ้นอยู่กับภัยที่คุกคามเครือข่ายขององค์กร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868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การวิเคราะห์และการตรวจจับการบุก</a:t>
            </a:r>
            <a:r>
              <a:rPr lang="th-TH" dirty="0" smtClean="0"/>
              <a:t>รุก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IDS </a:t>
            </a:r>
            <a:r>
              <a:rPr lang="th-TH" dirty="0" smtClean="0"/>
              <a:t>จะใช้ </a:t>
            </a:r>
            <a:r>
              <a:rPr lang="en-US" dirty="0" smtClean="0"/>
              <a:t>2 </a:t>
            </a:r>
            <a:r>
              <a:rPr lang="th-TH" dirty="0" smtClean="0"/>
              <a:t>วิธีหลักในการวิเคราะห์เพื่อตรวจจับการพยายามบุกรุก คือ</a:t>
            </a:r>
          </a:p>
          <a:p>
            <a:pPr lvl="1"/>
            <a:r>
              <a:rPr lang="th-TH" dirty="0" smtClean="0"/>
              <a:t>การตรวจจับการใช้งานในทางที่ผิด </a:t>
            </a:r>
            <a:r>
              <a:rPr lang="en-US" dirty="0" smtClean="0"/>
              <a:t>(Misuse Detection)</a:t>
            </a:r>
          </a:p>
          <a:p>
            <a:pPr lvl="1"/>
            <a:r>
              <a:rPr lang="th-TH" dirty="0" smtClean="0"/>
              <a:t>การตรวจจับเหตุการณ์ผิดปกติ </a:t>
            </a:r>
            <a:r>
              <a:rPr lang="en-US" dirty="0" smtClean="0"/>
              <a:t>(Anomaly Detection)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6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การวิเคราะห์และการตรวจจับการบุก</a:t>
            </a:r>
            <a:r>
              <a:rPr lang="th-TH" dirty="0" smtClean="0"/>
              <a:t>รุก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: </a:t>
            </a:r>
            <a:r>
              <a:rPr lang="en-US" dirty="0">
                <a:solidFill>
                  <a:schemeClr val="accent2"/>
                </a:solidFill>
              </a:rPr>
              <a:t>Misuse Detection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คือการวิเคราะห์เหตุการณ์ที่เกิดขึ้นในระบบ เพื่อค้นหาเหตุการณ์ที่กำหนดไว้ว่าเป็นการโจมตี</a:t>
            </a:r>
          </a:p>
          <a:p>
            <a:r>
              <a:rPr lang="th-TH" dirty="0" smtClean="0"/>
              <a:t>ข้อมูลที่เป็นเหตุการณ์ที่เป็นการโจมตี เรียกว่า “</a:t>
            </a:r>
            <a:r>
              <a:rPr lang="en-US" dirty="0" smtClean="0"/>
              <a:t>Signature</a:t>
            </a:r>
            <a:r>
              <a:rPr lang="th-TH" dirty="0" smtClean="0"/>
              <a:t>”</a:t>
            </a:r>
            <a:endParaRPr lang="en-US" dirty="0" smtClean="0"/>
          </a:p>
          <a:p>
            <a:r>
              <a:rPr lang="th-TH" dirty="0" smtClean="0"/>
              <a:t>การตรวจจับการบุกรุกด้วยวิธีนี้จึงเรียกว่า </a:t>
            </a:r>
            <a:r>
              <a:rPr lang="en-US" b="1" dirty="0" smtClean="0"/>
              <a:t>“Signature-based Detection”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130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การวิเคราะห์และการตรวจจับการบุกรุก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Anomaly Detection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581525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แนวคิดการตรวจจับแบบนี้ตั้งอยู่บนสมมติฐานที่ว่า           </a:t>
            </a:r>
            <a:r>
              <a:rPr lang="th-TH" i="1" dirty="0" smtClean="0"/>
              <a:t>“การโจมตีคือการกระทำที่ถือว่าเป็นการทำงานผิดปกติ”</a:t>
            </a:r>
          </a:p>
          <a:p>
            <a:r>
              <a:rPr lang="th-TH" dirty="0" smtClean="0"/>
              <a:t>เทคนิคการตรวจจับในเชิงพาณิชย์ คือ</a:t>
            </a:r>
          </a:p>
          <a:p>
            <a:pPr lvl="1"/>
            <a:r>
              <a:rPr lang="en-US" b="1" dirty="0" smtClean="0"/>
              <a:t>Threshold Detection</a:t>
            </a:r>
            <a:r>
              <a:rPr lang="th-TH" b="1" dirty="0" smtClean="0"/>
              <a:t> </a:t>
            </a:r>
            <a:r>
              <a:rPr lang="th-TH" dirty="0" smtClean="0"/>
              <a:t>คือการนับจำนวนครั้งของบางเหตุการณ์เพื่อเปรียบเทียบกับจำนวนครั้งที่อยู่ในเกณฑ์ปกติ</a:t>
            </a:r>
            <a:endParaRPr lang="en-US" dirty="0" smtClean="0"/>
          </a:p>
          <a:p>
            <a:pPr lvl="1"/>
            <a:r>
              <a:rPr lang="en-US" b="1" dirty="0" smtClean="0"/>
              <a:t>Statistical Measure</a:t>
            </a:r>
            <a:r>
              <a:rPr lang="th-TH" b="1" dirty="0" smtClean="0"/>
              <a:t> </a:t>
            </a:r>
            <a:r>
              <a:rPr lang="th-TH" dirty="0" smtClean="0"/>
              <a:t>การวัดค่าความกระจายของคุณสมบัติของ</a:t>
            </a:r>
            <a:r>
              <a:rPr lang="th-TH" dirty="0" err="1" smtClean="0"/>
              <a:t>โพร</a:t>
            </a:r>
            <a:r>
              <a:rPr lang="th-TH" dirty="0" smtClean="0"/>
              <a:t>ไฟล์ โดยเทียบกับค่าคงที่หรือค่าที่วัดได้ในอดีต</a:t>
            </a:r>
          </a:p>
          <a:p>
            <a:r>
              <a:rPr lang="th-TH" dirty="0" smtClean="0"/>
              <a:t>ข้อดีของวิธีการวิเคราะห์แบบนี้คือสามารถตรวจจับการบุกรุกโดยใช้เทคนิคใหม่ๆได้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473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หลายองค์กรติดตั้ง </a:t>
            </a:r>
            <a:r>
              <a:rPr lang="en-US" dirty="0" smtClean="0"/>
              <a:t>IDS </a:t>
            </a:r>
            <a:r>
              <a:rPr lang="th-TH" dirty="0" smtClean="0"/>
              <a:t>เพื่อเป็นเครื่องมือเสริมประสิทธิภาพให้กับระบบการรักษาความปลอดภัย</a:t>
            </a:r>
          </a:p>
          <a:p>
            <a:r>
              <a:rPr lang="th-TH" dirty="0" smtClean="0"/>
              <a:t>เทคนิคการแจ้งเตือนของ </a:t>
            </a:r>
            <a:r>
              <a:rPr lang="en-US" dirty="0" smtClean="0"/>
              <a:t>IDS </a:t>
            </a:r>
            <a:r>
              <a:rPr lang="th-TH" dirty="0" smtClean="0"/>
              <a:t>แต่ละผลิตภัณฑ์ จะมีพื้นฐานคล้ายๆกัน หากผู้ใช้เข้าใจหลักการรายงานพื้นฐาน จะสามารถเรียนรู้การใช้ </a:t>
            </a:r>
            <a:r>
              <a:rPr lang="en-US" dirty="0" smtClean="0"/>
              <a:t>IDS </a:t>
            </a:r>
            <a:r>
              <a:rPr lang="th-TH" dirty="0" smtClean="0"/>
              <a:t>ได้อย่างรวดเร็ว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01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 smtClean="0"/>
              <a:t>IDS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การโจมตีที่มักจะถูกรายงานโดย </a:t>
            </a:r>
            <a:r>
              <a:rPr lang="en-US" sz="3600" dirty="0">
                <a:solidFill>
                  <a:schemeClr val="accent2"/>
                </a:solidFill>
              </a:rPr>
              <a:t>I</a:t>
            </a:r>
            <a:r>
              <a:rPr lang="en-US" sz="3600" dirty="0" smtClean="0">
                <a:solidFill>
                  <a:schemeClr val="accent2"/>
                </a:solidFill>
              </a:rPr>
              <a:t>DS</a:t>
            </a:r>
            <a:endParaRPr lang="th-TH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Scanning Attack (</a:t>
            </a:r>
            <a:r>
              <a:rPr lang="th-TH" b="1" dirty="0" smtClean="0"/>
              <a:t>การโจมตีโดยการสแกนระบบ</a:t>
            </a:r>
            <a:r>
              <a:rPr lang="en-US" b="1" dirty="0" smtClean="0"/>
              <a:t>)</a:t>
            </a:r>
            <a:endParaRPr lang="th-TH" b="1" dirty="0" smtClean="0"/>
          </a:p>
          <a:p>
            <a:r>
              <a:rPr lang="en-US" b="1" dirty="0" smtClean="0"/>
              <a:t>Denial of Service Attack</a:t>
            </a:r>
            <a:r>
              <a:rPr lang="th-TH" b="1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การโจมตีแบบปฏิเสธการให้บริการ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Penetration Attack</a:t>
            </a:r>
            <a:r>
              <a:rPr lang="th-TH" b="1" dirty="0" smtClean="0"/>
              <a:t> </a:t>
            </a:r>
            <a:r>
              <a:rPr lang="en-US" b="1" dirty="0" smtClean="0"/>
              <a:t>(</a:t>
            </a:r>
            <a:r>
              <a:rPr lang="th-TH" b="1" dirty="0" smtClean="0"/>
              <a:t>การโจมตีแบบเจาะเข้าระบบ</a:t>
            </a:r>
            <a:r>
              <a:rPr lang="en-US" b="1" dirty="0" smtClean="0"/>
              <a:t>)</a:t>
            </a:r>
            <a:endParaRPr lang="th-TH" b="1" dirty="0" smtClean="0"/>
          </a:p>
          <a:p>
            <a:r>
              <a:rPr lang="en-US" b="1" dirty="0" smtClean="0"/>
              <a:t>Remote vs Local Attack (</a:t>
            </a:r>
            <a:r>
              <a:rPr lang="th-TH" b="1" dirty="0" smtClean="0"/>
              <a:t>การโจมตีจากภายนอกและภายใน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188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การโจมตีที่มักจะถูกรายงานโดย </a:t>
            </a:r>
            <a:r>
              <a:rPr lang="en-US" dirty="0" smtClean="0">
                <a:solidFill>
                  <a:schemeClr val="accent2"/>
                </a:solidFill>
              </a:rPr>
              <a:t>IDS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Scanning Attack </a:t>
            </a:r>
            <a:r>
              <a:rPr lang="th-TH" dirty="0"/>
              <a:t>หรือการสแกนระบบ หมายถึงการทดสอบว่าระบบว่าใช้งานอะไรได้บ้างก่อนที่จะลงมือโจมตีจริงๆ </a:t>
            </a:r>
            <a:endParaRPr lang="th-TH" dirty="0" smtClean="0"/>
          </a:p>
          <a:p>
            <a:r>
              <a:rPr lang="th-TH" dirty="0" smtClean="0"/>
              <a:t>ทำ</a:t>
            </a:r>
            <a:r>
              <a:rPr lang="th-TH" dirty="0"/>
              <a:t>ได้โดยการส่ง</a:t>
            </a:r>
            <a:r>
              <a:rPr lang="th-TH" dirty="0" err="1"/>
              <a:t>แพ็คเก็ต</a:t>
            </a:r>
            <a:r>
              <a:rPr lang="th-TH" dirty="0"/>
              <a:t>ต่างๆไปยังระบบ  และดูข้อมูลที่ได้จากการตอบ</a:t>
            </a:r>
            <a:r>
              <a:rPr lang="th-TH" dirty="0" smtClean="0"/>
              <a:t>กลับ</a:t>
            </a:r>
            <a:endParaRPr lang="en-US" dirty="0" smtClean="0"/>
          </a:p>
          <a:p>
            <a:r>
              <a:rPr lang="th-TH" dirty="0" smtClean="0"/>
              <a:t>ในการแจ้งเตือน </a:t>
            </a:r>
            <a:r>
              <a:rPr lang="en-US" dirty="0" smtClean="0"/>
              <a:t>IDS </a:t>
            </a:r>
            <a:r>
              <a:rPr lang="th-TH" dirty="0" smtClean="0"/>
              <a:t>จะต้องแยกแยะให้ได้ว่าการสแกนนั้นเป็นการสแกนเพื่อประสงค์ร้าย หรือเป็นการสแกนปกติ เช่น </a:t>
            </a:r>
            <a:r>
              <a:rPr lang="en-US" dirty="0" smtClean="0"/>
              <a:t>Search Engine Scan </a:t>
            </a:r>
            <a:r>
              <a:rPr lang="th-TH" dirty="0" smtClean="0"/>
              <a:t>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445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การโจมตีที่มักจะถูกรายงานโดย </a:t>
            </a:r>
            <a:r>
              <a:rPr lang="en-US" dirty="0">
                <a:solidFill>
                  <a:schemeClr val="accent2"/>
                </a:solidFill>
              </a:rPr>
              <a:t>IDS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Denial of Service Attack</a:t>
            </a:r>
            <a:r>
              <a:rPr lang="th-TH" b="1" dirty="0"/>
              <a:t> </a:t>
            </a:r>
            <a:r>
              <a:rPr lang="th-TH" dirty="0" smtClean="0"/>
              <a:t>หรือการโจมตีแบบปฏิเสธการให้บริการ เป็นความพยายามที่จะทำให้ระบบเป้าหมายทำงานช้าลงหรือให้บริการไม่ได้เลย</a:t>
            </a:r>
          </a:p>
          <a:p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ประเภท คือ</a:t>
            </a:r>
          </a:p>
          <a:p>
            <a:pPr lvl="1"/>
            <a:r>
              <a:rPr lang="th-TH" b="1" dirty="0" smtClean="0"/>
              <a:t>การโจมตีช่องโหว่</a:t>
            </a:r>
            <a:r>
              <a:rPr lang="en-US" b="1" dirty="0" smtClean="0"/>
              <a:t> </a:t>
            </a:r>
            <a:r>
              <a:rPr lang="en-US" dirty="0" smtClean="0"/>
              <a:t>(Flaw Exploitation) </a:t>
            </a:r>
            <a:r>
              <a:rPr lang="th-TH" dirty="0" smtClean="0"/>
              <a:t>เป็นการโจมตีช่องโหว่ของระบบเพื่อให้</a:t>
            </a:r>
            <a:r>
              <a:rPr lang="th-TH" dirty="0" err="1" smtClean="0"/>
              <a:t>เกกิด</a:t>
            </a:r>
            <a:r>
              <a:rPr lang="th-TH" dirty="0" smtClean="0"/>
              <a:t>ข้อผิดพลาด หรือทำให้ทรัพยากรถูกใช้งานจนหมด</a:t>
            </a:r>
          </a:p>
          <a:p>
            <a:pPr lvl="1"/>
            <a:r>
              <a:rPr lang="th-TH" b="1" dirty="0" err="1" smtClean="0"/>
              <a:t>การฟ</a:t>
            </a:r>
            <a:r>
              <a:rPr lang="th-TH" b="1" dirty="0" smtClean="0"/>
              <a:t>ลัดดิง </a:t>
            </a:r>
            <a:r>
              <a:rPr lang="en-US" dirty="0" smtClean="0"/>
              <a:t>(Flooding)</a:t>
            </a:r>
            <a:r>
              <a:rPr lang="th-TH" dirty="0" smtClean="0"/>
              <a:t> เป็นการส่งข้อมูลไปยังระบบจนเกินกว่าที่ระบบจะรับไหว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826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การโจมตีที่มักจะถูกรายงานโดย </a:t>
            </a:r>
            <a:r>
              <a:rPr lang="en-US" dirty="0">
                <a:solidFill>
                  <a:schemeClr val="accent2"/>
                </a:solidFill>
              </a:rPr>
              <a:t>IDS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Penetration Attack</a:t>
            </a:r>
            <a:r>
              <a:rPr lang="th-TH" b="1" dirty="0" smtClean="0"/>
              <a:t> </a:t>
            </a:r>
            <a:r>
              <a:rPr lang="th-TH" dirty="0" smtClean="0"/>
              <a:t>เป็นการเข้ามาในระบบโดยที่ไม่ได้รับอนุญาต และเปลี่ยนแปลงสิทธิ์ หรือข้อมูลที่อยู่ในระบบ</a:t>
            </a:r>
          </a:p>
          <a:p>
            <a:r>
              <a:rPr lang="th-TH" dirty="0" smtClean="0"/>
              <a:t>ผู้บุกรุกจะอาศัยการเจาะช่องโหว่ของซอฟต์แวร์เพื่อเข้ามาทำลายระบบ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1324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การแจ้งเตือนภัยของ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การโจมตีที่มักจะถูกรายงานโดย </a:t>
            </a:r>
            <a:r>
              <a:rPr lang="en-US" dirty="0">
                <a:solidFill>
                  <a:schemeClr val="accent2"/>
                </a:solidFill>
              </a:rPr>
              <a:t>IDS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5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Remote vs Local </a:t>
            </a:r>
            <a:r>
              <a:rPr lang="en-US" b="1" dirty="0" smtClean="0"/>
              <a:t>Attack </a:t>
            </a:r>
            <a:r>
              <a:rPr lang="th-TH" dirty="0" smtClean="0"/>
              <a:t>เป็นแหล่งที่มาของการโจมตีแบบ </a:t>
            </a:r>
            <a:r>
              <a:rPr lang="en-US" dirty="0" err="1" smtClean="0"/>
              <a:t>DoS</a:t>
            </a:r>
            <a:r>
              <a:rPr lang="en-US" dirty="0" smtClean="0"/>
              <a:t> </a:t>
            </a:r>
            <a:r>
              <a:rPr lang="th-TH" dirty="0" smtClean="0"/>
              <a:t>และการเจาะระบบ</a:t>
            </a:r>
          </a:p>
          <a:p>
            <a:r>
              <a:rPr lang="th-TH" b="1" dirty="0" smtClean="0"/>
              <a:t>การโจมตีจากภายใน </a:t>
            </a:r>
            <a:r>
              <a:rPr lang="th-TH" dirty="0" smtClean="0"/>
              <a:t>จะเป็นการเปลี่ยนสิทธิ์ในการเข้าใช้ระบบให้มากขึ้น</a:t>
            </a:r>
          </a:p>
          <a:p>
            <a:r>
              <a:rPr lang="th-TH" b="1" dirty="0" smtClean="0"/>
              <a:t>การโจมตีจากภายนอก </a:t>
            </a:r>
            <a:r>
              <a:rPr lang="th-TH" dirty="0" smtClean="0"/>
              <a:t>จะเริ่มต้นโจมตีจากเครื่องรีโมทโดยช่องทางที่ระบบเปิดไว้ให้ หรือเป็นช่องโหว่ของระบบเอง</a:t>
            </a:r>
          </a:p>
          <a:p>
            <a:r>
              <a:rPr lang="th-TH" dirty="0" smtClean="0"/>
              <a:t>รูปแบบการโจมตีที่เกิดขึ้นบ่อยคือผู้บุกรุกภายนอกจะเจาะระบบเพื่อให้สามารถเข้าใช้ระบบได้ แล้วเปลี่ยนสิทธิ์ของตนเองให้เป็นผู้ใช้ระบบ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740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อะไรคือ </a:t>
            </a:r>
            <a:r>
              <a:rPr lang="en-US" dirty="0"/>
              <a:t>IDS/IPS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IDS (Intrusion Detection System) </a:t>
            </a:r>
            <a:r>
              <a:rPr lang="th-TH" dirty="0" smtClean="0"/>
              <a:t>หมายถึงระบบตรวจจับการบุกรุก เป็นเครื่องมือรักษาความปลอดภัยที่ทุกองค์กรควรจะมีรองจาก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ใช้ในการตรวจจับความพยายามในการบุกรุกเครือข่าย และเตือนภัยให้กับผู้ดูแลระบบได้รับทราบ</a:t>
            </a:r>
          </a:p>
          <a:p>
            <a:r>
              <a:rPr lang="th-TH" dirty="0" smtClean="0"/>
              <a:t>ปกติ</a:t>
            </a:r>
            <a:r>
              <a:rPr lang="th-TH" dirty="0" err="1" smtClean="0"/>
              <a:t>แฮคเกอร์</a:t>
            </a:r>
            <a:r>
              <a:rPr lang="th-TH" dirty="0" smtClean="0"/>
              <a:t>จะหลีกเลี่ยงการเจาะระบบที่มี </a:t>
            </a:r>
            <a:r>
              <a:rPr lang="en-US" dirty="0" smtClean="0"/>
              <a:t>IDS </a:t>
            </a:r>
            <a:r>
              <a:rPr lang="th-TH" dirty="0" smtClean="0"/>
              <a:t>ติดตั้งอยู่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  <p:pic>
        <p:nvPicPr>
          <p:cNvPr id="1026" name="Picture 2" descr="https://www.testequipmentconnection.com/images/products/Cisco_IDS-4215-4FE-K9-R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66" b="25000"/>
          <a:stretch/>
        </p:blipFill>
        <p:spPr bwMode="auto">
          <a:xfrm>
            <a:off x="5448298" y="223426"/>
            <a:ext cx="3643031" cy="191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2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อะไรคือ </a:t>
            </a:r>
            <a:r>
              <a:rPr lang="en-US" dirty="0"/>
              <a:t>IDS/IPS </a:t>
            </a:r>
            <a:r>
              <a:rPr lang="en-US" dirty="0" smtClean="0"/>
              <a:t>?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ปัญหาใหญ่ของ </a:t>
            </a:r>
            <a:r>
              <a:rPr lang="en-US" dirty="0" smtClean="0"/>
              <a:t>IDS </a:t>
            </a:r>
            <a:r>
              <a:rPr lang="th-TH" dirty="0" smtClean="0"/>
              <a:t>คือไม่สามารถป้องกันการบุกรุกได้แบบเรียลไทม์ในการโจมตีแบบ </a:t>
            </a:r>
            <a:r>
              <a:rPr lang="en-US" dirty="0" smtClean="0"/>
              <a:t>DDoS </a:t>
            </a:r>
            <a:r>
              <a:rPr lang="th-TH" dirty="0" smtClean="0"/>
              <a:t>จึงมีการคิดค้นเทคโนโลยีใหม่ เรียกว่า </a:t>
            </a:r>
            <a:r>
              <a:rPr lang="en-US" b="1" dirty="0" smtClean="0"/>
              <a:t>IPS (Intrusion Prevention System)</a:t>
            </a:r>
          </a:p>
          <a:p>
            <a:r>
              <a:rPr lang="en-US" dirty="0" smtClean="0"/>
              <a:t>IPS </a:t>
            </a:r>
            <a:r>
              <a:rPr lang="th-TH" dirty="0" smtClean="0"/>
              <a:t>ที่มีความฉลาดจะใช้เทคโนโลยีชั้นสูงในการวิเคราะห์ข้อมูล เช่น </a:t>
            </a:r>
            <a:r>
              <a:rPr lang="en-US" dirty="0" smtClean="0"/>
              <a:t>Neural Network, Fuzzy Logic </a:t>
            </a:r>
            <a:r>
              <a:rPr lang="th-TH" dirty="0" smtClean="0"/>
              <a:t>ส่งผลให้การวิเคราะห์แม่นยำขึ้น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2050" name="Picture 2" descr="http://1.bp.blogspot.com/-p52YZTtfQPo/UYx52mLOOYI/AAAAAAAAnAc/76bjb5KJQ-k/s1600/mcafee-i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158" y="130138"/>
            <a:ext cx="2873818" cy="20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3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อะไรคือ </a:t>
            </a:r>
            <a:r>
              <a:rPr lang="en-US" dirty="0"/>
              <a:t>IDS/IPS ?</a:t>
            </a:r>
            <a:r>
              <a:rPr lang="th-TH" dirty="0"/>
              <a:t>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2602295"/>
            <a:ext cx="6591985" cy="3777622"/>
          </a:xfrm>
        </p:spPr>
        <p:txBody>
          <a:bodyPr/>
          <a:lstStyle/>
          <a:p>
            <a:r>
              <a:rPr lang="th-TH" dirty="0" smtClean="0"/>
              <a:t>อีกเครื่องมือหนึ่งที่มักใช้ร่วมกับ </a:t>
            </a:r>
            <a:r>
              <a:rPr lang="en-US" dirty="0" smtClean="0"/>
              <a:t>IDS/IPS </a:t>
            </a:r>
            <a:r>
              <a:rPr lang="th-TH" dirty="0" smtClean="0"/>
              <a:t>คือ </a:t>
            </a:r>
            <a:r>
              <a:rPr lang="en-US" b="1" dirty="0" smtClean="0"/>
              <a:t>Honeypot</a:t>
            </a:r>
          </a:p>
          <a:p>
            <a:r>
              <a:rPr lang="en-US" dirty="0" smtClean="0"/>
              <a:t>Honeypot </a:t>
            </a:r>
            <a:r>
              <a:rPr lang="th-TH" dirty="0" smtClean="0"/>
              <a:t>เป็นเป้าหมายลวง หมายถึงเครื่องเซิร์ฟเวอร์ที่เราปล่อยให้มีช่องโหว่เพื่อลวงให้</a:t>
            </a:r>
            <a:r>
              <a:rPr lang="th-TH" dirty="0" err="1" smtClean="0"/>
              <a:t>แฮคเกอร์</a:t>
            </a:r>
            <a:r>
              <a:rPr lang="th-TH" dirty="0" smtClean="0"/>
              <a:t>เข้ามาติดกับ </a:t>
            </a:r>
          </a:p>
          <a:p>
            <a:r>
              <a:rPr lang="th-TH" dirty="0" smtClean="0"/>
              <a:t>ทำให้เรารู้วิธีการเจาะระบบของ</a:t>
            </a:r>
            <a:r>
              <a:rPr lang="th-TH" dirty="0" err="1" smtClean="0"/>
              <a:t>แฮคเกอร์</a:t>
            </a:r>
            <a:r>
              <a:rPr lang="th-TH" dirty="0" smtClean="0"/>
              <a:t>อย่างละเอียด ตลอดจนสามารถสืบหาตัว</a:t>
            </a:r>
            <a:r>
              <a:rPr lang="th-TH" dirty="0" err="1" smtClean="0"/>
              <a:t>แฮคเกอร์</a:t>
            </a:r>
            <a:r>
              <a:rPr lang="th-TH" dirty="0" smtClean="0"/>
              <a:t>ได้ก่อนที่ระบบจริงจะถูกเจาะ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3074" name="Picture 2" descr="http://www.informit.com/ShowCover.aspx?isbn=03211089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638" y="142874"/>
            <a:ext cx="1958775" cy="245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1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ทำไมต้องมี </a:t>
            </a:r>
            <a:r>
              <a:rPr lang="en-US" dirty="0"/>
              <a:t>IDS/IPS 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เพื่อเป็นเครื่องมือในการสืบสวนหาบุคคลที่บุกรุกระบบ อาจนำไปสู่การจับกุมและลงโทษบุคคลเหล่านั้นได้</a:t>
            </a:r>
          </a:p>
          <a:p>
            <a:r>
              <a:rPr lang="th-TH" dirty="0" smtClean="0"/>
              <a:t>เพื่อตรวจจับการโจมตีหรือการฝ่าฝืนคำสั่ง ที่ไม่สามารถป้องกันได้จากระบบรักษาความปลอดภัยอื่น</a:t>
            </a:r>
          </a:p>
          <a:p>
            <a:r>
              <a:rPr lang="th-TH" dirty="0" smtClean="0"/>
              <a:t>เพื่อตรวจจับความพยายามที่จะบุกรุกเครือข่ายและป้องกันก่อนที่จะเกิดการโจมตีจริงๆ</a:t>
            </a:r>
          </a:p>
          <a:p>
            <a:r>
              <a:rPr lang="th-TH" dirty="0" smtClean="0"/>
              <a:t>เพื่อเก็บรวบรวมสถิติเกี่ยวกับความพยายามหรือการโจมตี และนำไปวิเคราะห์ภัยคุกคามที่อาจเกิดขึ้นได้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679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ทำไมต้องมี </a:t>
            </a:r>
            <a:r>
              <a:rPr lang="en-US" dirty="0"/>
              <a:t>IDS/IPS </a:t>
            </a:r>
            <a:r>
              <a:rPr lang="en-US" dirty="0" smtClean="0"/>
              <a:t>?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เพื่อเป็นเครื่องมือในการวัดประสิทธิภาพในการป้องกันของระบบรักษาความปลอดภัยอื่น เช่น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เป็นต้น</a:t>
            </a:r>
          </a:p>
          <a:p>
            <a:r>
              <a:rPr lang="th-TH" dirty="0" smtClean="0"/>
              <a:t>เพื่อเป็นข้อมูลที่เป็นประโยชน์เมื่อมีการบุกรุกจริงๆ ซึ่งจะช่วยค้นหาส่วนที่ถูกโจมตี การกู้คืน และการแก้ไขผลเสีย รวมไปถึงการป้องกันในอนาคต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49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ขีด</a:t>
            </a:r>
            <a:r>
              <a:rPr lang="th-TH" dirty="0" smtClean="0"/>
              <a:t>ความสามารถของ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619249"/>
            <a:ext cx="7015848" cy="4410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IDS </a:t>
            </a:r>
            <a:r>
              <a:rPr lang="th-TH" b="1" dirty="0" smtClean="0"/>
              <a:t>สามารถทำสิ่งต่อไปนี้ได้ดี</a:t>
            </a:r>
          </a:p>
          <a:p>
            <a:r>
              <a:rPr lang="th-TH" dirty="0" smtClean="0"/>
              <a:t>มอนิเตอร์และวิเคราะห์เหตุการณ์ที่เกิดขึ้นในระบบรวมถึงพฤติกรรมของผู้ใช้</a:t>
            </a:r>
          </a:p>
          <a:p>
            <a:r>
              <a:rPr lang="th-TH" dirty="0" smtClean="0"/>
              <a:t>ทดสอบระดับความปลอดภัยของระบบ</a:t>
            </a:r>
          </a:p>
          <a:p>
            <a:r>
              <a:rPr lang="th-TH" dirty="0" smtClean="0"/>
              <a:t>เรียนรู้ลำดับเหตุการณ์ของระบบที่แตกต่างจากเหตุการณ์ปกติ หรือเกิดจากการโจมตีที่รู้ล่วงหน้า</a:t>
            </a:r>
          </a:p>
          <a:p>
            <a:r>
              <a:rPr lang="th-TH" dirty="0" smtClean="0"/>
              <a:t>จัดการข้อมูล </a:t>
            </a:r>
            <a:r>
              <a:rPr lang="en-US" dirty="0" smtClean="0"/>
              <a:t>Event Log </a:t>
            </a:r>
            <a:r>
              <a:rPr lang="th-TH" dirty="0" smtClean="0"/>
              <a:t>และ </a:t>
            </a:r>
            <a:r>
              <a:rPr lang="en-US" dirty="0" smtClean="0"/>
              <a:t>Audit Log </a:t>
            </a:r>
            <a:r>
              <a:rPr lang="th-TH" dirty="0" smtClean="0"/>
              <a:t>ของระบบปฏิบัติการ</a:t>
            </a:r>
          </a:p>
          <a:p>
            <a:r>
              <a:rPr lang="th-TH" dirty="0" smtClean="0"/>
              <a:t>รายงานข้อมูลเกี่ยวกับนโยบายการรักษาความปลอดภัยพื้นฐาน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685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ขีดความสามารถของ </a:t>
            </a:r>
            <a:r>
              <a:rPr lang="en-US" dirty="0" smtClean="0"/>
              <a:t>IDS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14500"/>
            <a:ext cx="6591985" cy="474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IDS </a:t>
            </a:r>
            <a:r>
              <a:rPr lang="th-TH" b="1" dirty="0" smtClean="0"/>
              <a:t>ไม่สามารถทำหน้าที่ต่อไปนี้ได้</a:t>
            </a:r>
          </a:p>
          <a:p>
            <a:r>
              <a:rPr lang="th-TH" dirty="0" smtClean="0"/>
              <a:t>ไม่สามารถปิดช่องโหว่ของระบบที่ไม่ได้ป้องกันโดยระบบรักษาความปลอดภัยอื่น เช่น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หรือ</a:t>
            </a:r>
            <a:r>
              <a:rPr lang="th-TH" dirty="0" err="1" smtClean="0"/>
              <a:t>แอนตี้ไวรัส</a:t>
            </a:r>
            <a:endParaRPr lang="th-TH" dirty="0" smtClean="0"/>
          </a:p>
          <a:p>
            <a:r>
              <a:rPr lang="th-TH" dirty="0" smtClean="0"/>
              <a:t>ไม่สามารถตรวจจับ รายงาน และตอบโต้การโจมตีได้ในช่วงเวลาที่มีการใช้เครือข่ายหนาแน่นมากเกินไป</a:t>
            </a:r>
          </a:p>
          <a:p>
            <a:r>
              <a:rPr lang="th-TH" dirty="0" smtClean="0"/>
              <a:t>ไม่สามารถตรวจจับการโจมตีแบบใหม่ หรือการโจมตีแบบเก่าแต่เปลี่ยนรูปแบบการโจมตี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361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4497</TotalTime>
  <Words>1700</Words>
  <Application>Microsoft Office PowerPoint</Application>
  <PresentationFormat>On-screen Show (4:3)</PresentationFormat>
  <Paragraphs>157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Cordia New</vt:lpstr>
      <vt:lpstr>TH SarabunPSK</vt:lpstr>
      <vt:lpstr>Wingdings 3</vt:lpstr>
      <vt:lpstr>Wisp</vt:lpstr>
      <vt:lpstr>บทที่ 7 : IDS/IPS Part1 สธ412 ความมั่นคงของระบบสารสนเทศ</vt:lpstr>
      <vt:lpstr>Outline</vt:lpstr>
      <vt:lpstr>อะไรคือ IDS/IPS ?</vt:lpstr>
      <vt:lpstr>อะไรคือ IDS/IPS ? [2]</vt:lpstr>
      <vt:lpstr>อะไรคือ IDS/IPS ? [3]</vt:lpstr>
      <vt:lpstr>ทำไมต้องมี IDS/IPS ?</vt:lpstr>
      <vt:lpstr>ทำไมต้องมี IDS/IPS ? [2]</vt:lpstr>
      <vt:lpstr>ขีดความสามารถของ IDS</vt:lpstr>
      <vt:lpstr>ขีดความสามารถของ IDS [2]</vt:lpstr>
      <vt:lpstr>ขีดความสามารถของ IDS [3]</vt:lpstr>
      <vt:lpstr>ประเภทของ IDS</vt:lpstr>
      <vt:lpstr>ประเภทของ IDS : Host-Based IDS</vt:lpstr>
      <vt:lpstr>ประเภทของ IDS : Host-Based IDS [2]</vt:lpstr>
      <vt:lpstr>ประเภทของ IDS : Host-Based IDS [3]</vt:lpstr>
      <vt:lpstr>ประเภทของ IDS : Network-Based IDS</vt:lpstr>
      <vt:lpstr>แผนผังการทำงานของ Network-based IDS</vt:lpstr>
      <vt:lpstr>ประเภทของ IDS : Network-Based IDS [2]</vt:lpstr>
      <vt:lpstr>ประเภทของ IDS : Network-Based IDS [3]</vt:lpstr>
      <vt:lpstr>ประเภทของ IDS : Network-Based IDS [4]</vt:lpstr>
      <vt:lpstr>ประเภทของ IDS : การเลือกใช้ HIDS และ NIDS</vt:lpstr>
      <vt:lpstr>การวิเคราะห์และการตรวจจับการบุกรุก</vt:lpstr>
      <vt:lpstr>การวิเคราะห์และการตรวจจับการบุกรุก : Misuse Detection</vt:lpstr>
      <vt:lpstr>การวิเคราะห์และการตรวจจับการบุกรุก : Anomaly Detection</vt:lpstr>
      <vt:lpstr>การแจ้งเตือนภัยของ IDS</vt:lpstr>
      <vt:lpstr>การแจ้งเตือนภัยของ IDS : การโจมตีที่มักจะถูกรายงานโดย IDS</vt:lpstr>
      <vt:lpstr>การแจ้งเตือนภัยของ IDS : การโจมตีที่มักจะถูกรายงานโดย IDS [2]</vt:lpstr>
      <vt:lpstr>การแจ้งเตือนภัยของ IDS : การโจมตีที่มักจะถูกรายงานโดย IDS [3]</vt:lpstr>
      <vt:lpstr>การแจ้งเตือนภัยของ IDS : การโจมตีที่มักจะถูกรายงานโดย IDS [4]</vt:lpstr>
      <vt:lpstr>การแจ้งเตือนภัยของ IDS : การโจมตีที่มักจะถูกรายงานโดย IDS [5]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585</cp:revision>
  <dcterms:created xsi:type="dcterms:W3CDTF">2015-08-08T14:30:10Z</dcterms:created>
  <dcterms:modified xsi:type="dcterms:W3CDTF">2015-10-20T05:37:26Z</dcterms:modified>
</cp:coreProperties>
</file>