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7" r:id="rId2"/>
    <p:sldId id="271" r:id="rId3"/>
    <p:sldId id="272" r:id="rId4"/>
    <p:sldId id="273" r:id="rId5"/>
    <p:sldId id="275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18/10/58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68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85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9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2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2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2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1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5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5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00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42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7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6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18/10/58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58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wbuilder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://www.checkpoint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353" y="2857500"/>
            <a:ext cx="7461647" cy="1803798"/>
          </a:xfrm>
        </p:spPr>
        <p:txBody>
          <a:bodyPr>
            <a:normAutofit/>
          </a:bodyPr>
          <a:lstStyle/>
          <a:p>
            <a:r>
              <a:rPr lang="th-TH" sz="4500" b="1" dirty="0"/>
              <a:t>บทที่ </a:t>
            </a:r>
            <a:r>
              <a:rPr lang="en-US" sz="4500" b="1" dirty="0"/>
              <a:t>6</a:t>
            </a:r>
            <a:r>
              <a:rPr lang="en-US" sz="4500" b="1" dirty="0" smtClean="0"/>
              <a:t> </a:t>
            </a:r>
            <a:r>
              <a:rPr lang="en-US" sz="4500" b="1" dirty="0"/>
              <a:t>: </a:t>
            </a:r>
            <a:r>
              <a:rPr lang="en-US" sz="4500" b="1" dirty="0" smtClean="0"/>
              <a:t>Firewall </a:t>
            </a:r>
            <a:r>
              <a:rPr lang="en-US" sz="4500" b="1" dirty="0" smtClean="0"/>
              <a:t>Part</a:t>
            </a:r>
            <a:r>
              <a:rPr lang="en-US" sz="4500" b="1" dirty="0"/>
              <a:t>3</a:t>
            </a:r>
            <a:r>
              <a:rPr lang="en-US" sz="4950" dirty="0"/>
              <a:t/>
            </a:r>
            <a:br>
              <a:rPr lang="en-US" sz="4950" dirty="0"/>
            </a:br>
            <a:r>
              <a:rPr lang="th-TH" sz="3000" dirty="0" err="1"/>
              <a:t>สธ</a:t>
            </a:r>
            <a:r>
              <a:rPr lang="en-US" sz="3000" dirty="0"/>
              <a:t>412</a:t>
            </a:r>
            <a:r>
              <a:rPr lang="th-TH" sz="3000" dirty="0"/>
              <a:t> ความมั่นคงของระบบสารสนเทศ</a:t>
            </a:r>
            <a:endParaRPr lang="th-TH" sz="397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05" y="4847478"/>
            <a:ext cx="6686549" cy="949676"/>
          </a:xfrm>
        </p:spPr>
        <p:txBody>
          <a:bodyPr>
            <a:noAutofit/>
          </a:bodyPr>
          <a:lstStyle/>
          <a:p>
            <a:r>
              <a:rPr lang="th-TH" sz="2700" dirty="0"/>
              <a:t>อาจารย์อภิพงศ์  </a:t>
            </a:r>
            <a:r>
              <a:rPr lang="th-TH" sz="2700" dirty="0" err="1"/>
              <a:t>ปิง</a:t>
            </a:r>
            <a:r>
              <a:rPr lang="th-TH" sz="2700" dirty="0"/>
              <a:t>ยศ</a:t>
            </a:r>
          </a:p>
          <a:p>
            <a:r>
              <a:rPr lang="en-US" sz="2700" dirty="0"/>
              <a:t>apipong.ping@gmail.com</a:t>
            </a:r>
            <a:endParaRPr lang="th-TH" sz="2700" dirty="0"/>
          </a:p>
          <a:p>
            <a:endParaRPr lang="th-TH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21" y="226833"/>
            <a:ext cx="4635356" cy="3018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ข้อพิจารณาในการเลือกซื้อ</a:t>
            </a:r>
            <a:r>
              <a:rPr lang="th-TH" dirty="0" err="1"/>
              <a:t>ไฟร์</a:t>
            </a:r>
            <a:r>
              <a:rPr lang="th-TH" dirty="0" err="1" smtClean="0"/>
              <a:t>วอลล์</a:t>
            </a:r>
            <a:r>
              <a:rPr lang="en-US" dirty="0"/>
              <a:t>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ไฟร์วอลล์</a:t>
            </a:r>
            <a:r>
              <a:rPr lang="th-TH" dirty="0" smtClean="0"/>
              <a:t>ในปัจจุบันจะทำหน้าที่มากกว่า “ยาม” คือมีการเพิ่มฟีเจอร์ใหม่ๆเข้ามา ซึ่งบางฟีเจอร์ก็ไม่ใช่ฟังก์ชันของ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โดยตรง เช่น </a:t>
            </a:r>
            <a:r>
              <a:rPr lang="en-US" dirty="0" smtClean="0"/>
              <a:t>VPN, Gateway, Web Cache</a:t>
            </a:r>
          </a:p>
          <a:p>
            <a:r>
              <a:rPr lang="th-TH" dirty="0" err="1" smtClean="0"/>
              <a:t>ไฟร์วอลล์แบบมัล</a:t>
            </a:r>
            <a:r>
              <a:rPr lang="th-TH" dirty="0" smtClean="0"/>
              <a:t>ติฟังก์ชันนี้ เป็นที่แพร่หลายอย่างมากในปัจจุบัน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76735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dirty="0"/>
              <a:t>ข้อพิจารณาในการเลือกซื้อ</a:t>
            </a:r>
            <a:r>
              <a:rPr lang="th-TH" sz="4400" dirty="0" err="1"/>
              <a:t>ไฟร์</a:t>
            </a:r>
            <a:r>
              <a:rPr lang="th-TH" sz="4400" dirty="0" err="1" smtClean="0"/>
              <a:t>วอลล์</a:t>
            </a:r>
            <a:r>
              <a:rPr lang="en-US" sz="4400" dirty="0" smtClean="0"/>
              <a:t>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dirty="0">
                <a:solidFill>
                  <a:schemeClr val="accent2"/>
                </a:solidFill>
              </a:rPr>
              <a:t>:  Host-based or Network-based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Host-based Firewall </a:t>
            </a:r>
            <a:r>
              <a:rPr lang="th-TH" dirty="0" smtClean="0"/>
              <a:t>หรือ</a:t>
            </a:r>
            <a:r>
              <a:rPr lang="en-US" dirty="0" smtClean="0"/>
              <a:t> </a:t>
            </a:r>
            <a:r>
              <a:rPr lang="en-US" dirty="0" err="1" smtClean="0"/>
              <a:t>Personnal</a:t>
            </a:r>
            <a:r>
              <a:rPr lang="en-US" dirty="0" smtClean="0"/>
              <a:t> Firewall           </a:t>
            </a:r>
            <a:r>
              <a:rPr lang="th-TH" dirty="0" smtClean="0"/>
              <a:t>มีหลักการทำงานง่ายๆ ทำหน้าที่ปกป้องคอมพิวเตอร์เครื่องใดเครื่องหนึ่ง</a:t>
            </a:r>
          </a:p>
          <a:p>
            <a:r>
              <a:rPr lang="en-US" dirty="0" smtClean="0"/>
              <a:t>Network-based Firewall </a:t>
            </a:r>
            <a:r>
              <a:rPr lang="th-TH" dirty="0" smtClean="0"/>
              <a:t>สามารถปกป้องคอมพิวเตอร์ภายในเครือข่ายได้หลายเครื่อง ส่วนใหญ่จำทำได้เพียง </a:t>
            </a:r>
            <a:r>
              <a:rPr lang="en-US" dirty="0" smtClean="0"/>
              <a:t>Packet Filtering </a:t>
            </a:r>
            <a:r>
              <a:rPr lang="th-TH" dirty="0" err="1" smtClean="0"/>
              <a:t>ฒี</a:t>
            </a:r>
            <a:r>
              <a:rPr lang="th-TH" dirty="0" smtClean="0"/>
              <a:t>น้อยมากที่กรอง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ระดับแอพพลิเคชั่นได้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03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ข้อพิจารณาในการเลือกซื้อ</a:t>
            </a:r>
            <a:r>
              <a:rPr lang="th-TH" dirty="0" err="1"/>
              <a:t>ไฟร์วอลล์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 Host-based or </a:t>
            </a:r>
            <a:r>
              <a:rPr lang="en-US" sz="3600" dirty="0" smtClean="0">
                <a:solidFill>
                  <a:schemeClr val="accent2"/>
                </a:solidFill>
              </a:rPr>
              <a:t>Network-based</a:t>
            </a:r>
            <a:r>
              <a:rPr lang="th-TH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481513"/>
          </a:xfrm>
        </p:spPr>
        <p:txBody>
          <a:bodyPr>
            <a:normAutofit/>
          </a:bodyPr>
          <a:lstStyle/>
          <a:p>
            <a:r>
              <a:rPr lang="en-US" dirty="0" smtClean="0"/>
              <a:t>Enterprise Firewall </a:t>
            </a:r>
            <a:r>
              <a:rPr lang="th-TH" dirty="0" smtClean="0"/>
              <a:t>ออกแบบมาสำหรับเครือข่ายขนาดใหญ่และซับซ้อน แต่มีราคาแพงกว่าสองแบบแรกมาก         มีฟีเจอร์ชั้นสูง เช่น </a:t>
            </a:r>
          </a:p>
          <a:p>
            <a:pPr lvl="1"/>
            <a:r>
              <a:rPr lang="en-US" dirty="0" smtClean="0"/>
              <a:t>VPN</a:t>
            </a:r>
            <a:endParaRPr lang="th-TH" dirty="0" smtClean="0"/>
          </a:p>
          <a:p>
            <a:pPr lvl="1"/>
            <a:r>
              <a:rPr lang="th-TH" dirty="0" smtClean="0"/>
              <a:t>บริหารจัดการ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หลายๆเครื่องได้จากที่เดียว</a:t>
            </a:r>
          </a:p>
          <a:p>
            <a:pPr lvl="1"/>
            <a:r>
              <a:rPr lang="en-US" dirty="0" smtClean="0"/>
              <a:t>Traffic Monitoring</a:t>
            </a:r>
          </a:p>
          <a:p>
            <a:pPr lvl="1"/>
            <a:r>
              <a:rPr lang="th-TH" dirty="0" smtClean="0"/>
              <a:t>กำหนดนโยบายไปยังแต่ละ</a:t>
            </a:r>
            <a:r>
              <a:rPr lang="th-TH" dirty="0" err="1" smtClean="0"/>
              <a:t>ยูสเซอร์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มีความน่าเชื่อถือสูง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3412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ข้อพิจารณาในการเลือกซื้อ</a:t>
            </a:r>
            <a:r>
              <a:rPr lang="th-TH" dirty="0" err="1"/>
              <a:t>ไฟร์วอลล์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 Host-based or Network-based</a:t>
            </a:r>
            <a:r>
              <a:rPr lang="th-TH" sz="3600" dirty="0">
                <a:solidFill>
                  <a:schemeClr val="accent2"/>
                </a:solidFill>
              </a:rPr>
              <a:t> </a:t>
            </a:r>
            <a:r>
              <a:rPr lang="en-US" sz="3600" dirty="0" smtClean="0">
                <a:solidFill>
                  <a:schemeClr val="accent2"/>
                </a:solidFill>
              </a:rPr>
              <a:t>[</a:t>
            </a:r>
            <a:r>
              <a:rPr lang="en-US" sz="3600" dirty="0">
                <a:solidFill>
                  <a:schemeClr val="accent2"/>
                </a:solidFill>
              </a:rPr>
              <a:t>3</a:t>
            </a:r>
            <a:r>
              <a:rPr lang="en-US" sz="3600" dirty="0" smtClean="0">
                <a:solidFill>
                  <a:schemeClr val="accent2"/>
                </a:solidFill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ราคาของ </a:t>
            </a:r>
            <a:r>
              <a:rPr lang="en-US" dirty="0" smtClean="0"/>
              <a:t>Host-based Firewall </a:t>
            </a:r>
            <a:r>
              <a:rPr lang="th-TH" dirty="0" smtClean="0"/>
              <a:t>อาจอยู่ประมาณหลักพันบาท ส่วน </a:t>
            </a:r>
            <a:r>
              <a:rPr lang="en-US" dirty="0" smtClean="0"/>
              <a:t>Enterprise Firewall </a:t>
            </a:r>
            <a:r>
              <a:rPr lang="th-TH" dirty="0" smtClean="0"/>
              <a:t>อาจสูงถึงหลักล้าน</a:t>
            </a:r>
          </a:p>
          <a:p>
            <a:r>
              <a:rPr lang="th-TH" dirty="0" err="1" smtClean="0"/>
              <a:t>ไฟร์วอลล์</a:t>
            </a:r>
            <a:r>
              <a:rPr lang="th-TH" dirty="0" smtClean="0"/>
              <a:t>ที่นิยมสำหรับองค์กรทั่วไปจะอยู่ประมาณห้าหมื่นถึงสองแสนบาท แต่จะมีค่าใช้จ่ายเพิ่มขึ้นหากต้องการซื้อฟีเจอร์อื่นๆเพิ่ม</a:t>
            </a:r>
          </a:p>
          <a:p>
            <a:r>
              <a:rPr lang="th-TH" i="1" dirty="0" smtClean="0"/>
              <a:t>การจะเลือกใช้</a:t>
            </a:r>
            <a:r>
              <a:rPr lang="th-TH" i="1" dirty="0" err="1" smtClean="0"/>
              <a:t>ไฟร์วอลล์</a:t>
            </a:r>
            <a:r>
              <a:rPr lang="th-TH" i="1" dirty="0" smtClean="0"/>
              <a:t>ประเภทใดๆ ควรดูจากบริบทขององค์กร นโยบาย และค่าใช้จ่ายเป็นหลัก</a:t>
            </a:r>
            <a:endParaRPr lang="th-TH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618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ข้อพิจารณาในการเลือกซื้อ</a:t>
            </a:r>
            <a:r>
              <a:rPr lang="th-TH" dirty="0" err="1"/>
              <a:t>ไฟร์วอลล์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 </a:t>
            </a:r>
            <a:r>
              <a:rPr lang="en-US" sz="3600" dirty="0" smtClean="0">
                <a:solidFill>
                  <a:schemeClr val="accent2"/>
                </a:solidFill>
              </a:rPr>
              <a:t>Hardware </a:t>
            </a:r>
            <a:r>
              <a:rPr lang="en-US" sz="3600" dirty="0">
                <a:solidFill>
                  <a:schemeClr val="accent2"/>
                </a:solidFill>
              </a:rPr>
              <a:t>or </a:t>
            </a:r>
            <a:r>
              <a:rPr lang="en-US" sz="3600" dirty="0" smtClean="0">
                <a:solidFill>
                  <a:schemeClr val="accent2"/>
                </a:solidFill>
              </a:rPr>
              <a:t>Software Firewall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830110" cy="4195763"/>
          </a:xfrm>
        </p:spPr>
        <p:txBody>
          <a:bodyPr/>
          <a:lstStyle/>
          <a:p>
            <a:r>
              <a:rPr lang="th-TH" dirty="0" smtClean="0"/>
              <a:t>คำว่าฮาร์ดแวร์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และซอฟต์แวร์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เป็นคำที่ใช้แบ่งแยกระหว่าง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ที่ติดตั้งมาก่อนบนฮาร์ดแวร์เฉพาะ กับซอฟต์แวร์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ที่ติดตั้งได้กับระบบปฏิบัติการทั่วไป</a:t>
            </a:r>
            <a:endParaRPr lang="en-US" dirty="0" smtClean="0"/>
          </a:p>
          <a:p>
            <a:r>
              <a:rPr lang="th-TH" dirty="0" smtClean="0"/>
              <a:t>ข้อดีของฮาร์ดแวร์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คือผู้ใช้ไม่ต้องกังวลเกี่ยวกับการติดตั้งซอฟต์แวร์และการคอนฟิกต่างๆ ส่วนข้อเสียคือเราจะต้องผูกติดกับผลิตภัณฑ์ของบริษัทนั้นเพียงบริษัทเดียว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5793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accent2"/>
                </a:solidFill>
              </a:rPr>
              <a:t>Software Firewall </a:t>
            </a:r>
            <a:r>
              <a:rPr lang="th-TH" b="0" dirty="0" smtClean="0">
                <a:solidFill>
                  <a:schemeClr val="accent2"/>
                </a:solidFill>
              </a:rPr>
              <a:t>และ </a:t>
            </a:r>
            <a:r>
              <a:rPr lang="en-US" b="0" dirty="0" smtClean="0">
                <a:solidFill>
                  <a:schemeClr val="accent2"/>
                </a:solidFill>
              </a:rPr>
              <a:t>Hardware Firewall</a:t>
            </a:r>
            <a:endParaRPr lang="th-TH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  <p:pic>
        <p:nvPicPr>
          <p:cNvPr id="2056" name="Picture 8" descr="http://www.ndm.net/firewall/images/stories/mcafee/Firewall-Enterprise-Screenshot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108200"/>
            <a:ext cx="4991100" cy="3543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.pcworld.com/howto/graphics/169797-zywallusg100_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4" y="4015752"/>
            <a:ext cx="5014914" cy="2591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39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ข้อพิจารณาในการเลือกซื้อ</a:t>
            </a:r>
            <a:r>
              <a:rPr lang="th-TH" dirty="0" err="1"/>
              <a:t>ไฟร์</a:t>
            </a:r>
            <a:r>
              <a:rPr lang="th-TH" dirty="0" err="1" smtClean="0"/>
              <a:t>วอลล์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th-TH" dirty="0" smtClean="0">
                <a:solidFill>
                  <a:schemeClr val="accent2"/>
                </a:solidFill>
              </a:rPr>
              <a:t>ฟีเจอร์ที่สำคัญของ</a:t>
            </a:r>
            <a:r>
              <a:rPr lang="th-TH" dirty="0" err="1" smtClean="0">
                <a:solidFill>
                  <a:schemeClr val="accent2"/>
                </a:solidFill>
              </a:rPr>
              <a:t>ไฟร์วอลล์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สิ่งที่ควรพิจารณาในการเลือกซื้อ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คือ</a:t>
            </a:r>
          </a:p>
          <a:p>
            <a:r>
              <a:rPr lang="th-TH" dirty="0" smtClean="0"/>
              <a:t>เราต้องการซอฟต์แวร์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หรือฮาร์ดแวร์</a:t>
            </a:r>
            <a:r>
              <a:rPr lang="th-TH" dirty="0" err="1" smtClean="0"/>
              <a:t>ไฟร์วอลล์</a:t>
            </a:r>
            <a:endParaRPr lang="th-TH" dirty="0" smtClean="0"/>
          </a:p>
          <a:p>
            <a:r>
              <a:rPr lang="th-TH" dirty="0" smtClean="0"/>
              <a:t>ในองค์กรมีความต้องการใช้งานพร้อมกันกี่คน</a:t>
            </a:r>
          </a:p>
          <a:p>
            <a:r>
              <a:rPr lang="th-TH" dirty="0" smtClean="0"/>
              <a:t>มีความต้องการเชื่อมต่อ </a:t>
            </a:r>
            <a:r>
              <a:rPr lang="en-US" dirty="0" smtClean="0"/>
              <a:t>VPN </a:t>
            </a:r>
            <a:r>
              <a:rPr lang="th-TH" dirty="0" smtClean="0"/>
              <a:t>พร้อมกันกี่คน และจะใช้ </a:t>
            </a:r>
            <a:r>
              <a:rPr lang="en-US" dirty="0" smtClean="0"/>
              <a:t>VPN </a:t>
            </a:r>
            <a:r>
              <a:rPr lang="th-TH" dirty="0" smtClean="0"/>
              <a:t>โปรโตคอลใดบ้าง</a:t>
            </a:r>
          </a:p>
          <a:p>
            <a:r>
              <a:rPr lang="th-TH" dirty="0" smtClean="0"/>
              <a:t>ต้องการเชื่อมต่อเข้ากับ </a:t>
            </a:r>
            <a:r>
              <a:rPr lang="en-US" dirty="0" smtClean="0"/>
              <a:t>SharePoint Server </a:t>
            </a:r>
            <a:r>
              <a:rPr lang="th-TH" dirty="0" smtClean="0"/>
              <a:t>หรือไม่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8087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ข้อพิจารณาในการเลือกซื้อ</a:t>
            </a:r>
            <a:r>
              <a:rPr lang="th-TH" dirty="0" err="1"/>
              <a:t>ไฟร์วอลล์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ฟีเจอร์ที่สำคัญของ</a:t>
            </a:r>
            <a:r>
              <a:rPr lang="th-TH" dirty="0" err="1">
                <a:solidFill>
                  <a:schemeClr val="accent2"/>
                </a:solidFill>
              </a:rPr>
              <a:t>ไฟร์</a:t>
            </a:r>
            <a:r>
              <a:rPr lang="th-TH" dirty="0" err="1" smtClean="0">
                <a:solidFill>
                  <a:schemeClr val="accent2"/>
                </a:solidFill>
              </a:rPr>
              <a:t>วอลล์</a:t>
            </a:r>
            <a:r>
              <a:rPr lang="th-TH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772960" cy="3777622"/>
          </a:xfrm>
        </p:spPr>
        <p:txBody>
          <a:bodyPr/>
          <a:lstStyle/>
          <a:p>
            <a:r>
              <a:rPr lang="th-TH" dirty="0" smtClean="0"/>
              <a:t>ต้องการใช้ </a:t>
            </a:r>
            <a:r>
              <a:rPr lang="en-US" dirty="0" smtClean="0"/>
              <a:t>User Interface </a:t>
            </a:r>
            <a:r>
              <a:rPr lang="th-TH" dirty="0" smtClean="0"/>
              <a:t>แบบ </a:t>
            </a:r>
            <a:r>
              <a:rPr lang="en-US" dirty="0" smtClean="0"/>
              <a:t>Command Line </a:t>
            </a:r>
            <a:r>
              <a:rPr lang="th-TH" dirty="0" smtClean="0"/>
              <a:t>หรือ </a:t>
            </a:r>
            <a:r>
              <a:rPr lang="en-US" dirty="0" smtClean="0"/>
              <a:t>GUI </a:t>
            </a:r>
            <a:r>
              <a:rPr lang="th-TH" dirty="0" smtClean="0"/>
              <a:t>หรือ </a:t>
            </a:r>
            <a:r>
              <a:rPr lang="en-US" dirty="0" smtClean="0"/>
              <a:t>Web-based </a:t>
            </a:r>
            <a:r>
              <a:rPr lang="th-TH" dirty="0" smtClean="0"/>
              <a:t>ซึ่งขึ้นอยู่กับชอบและความสามารถของ </a:t>
            </a:r>
            <a:r>
              <a:rPr lang="en-US" dirty="0" smtClean="0"/>
              <a:t>Admin</a:t>
            </a:r>
          </a:p>
          <a:p>
            <a:r>
              <a:rPr lang="th-TH" dirty="0" smtClean="0"/>
              <a:t>ต้องการ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ที่มีความเชื่อถือได้สูงหรือไม่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544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ข้อพิจารณาในการเลือกซื้อ</a:t>
            </a:r>
            <a:r>
              <a:rPr lang="th-TH" dirty="0" err="1"/>
              <a:t>ไฟร์วอลล์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ฟีเจอร์ที่สำคัญของ</a:t>
            </a:r>
            <a:r>
              <a:rPr lang="th-TH" dirty="0" err="1">
                <a:solidFill>
                  <a:schemeClr val="accent2"/>
                </a:solidFill>
              </a:rPr>
              <a:t>ไฟร์วอลล์</a:t>
            </a:r>
            <a:r>
              <a:rPr lang="th-TH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ฟีเจอร์ที่อาจต้องจ่ายเงินเพิ่ม เช่น</a:t>
            </a:r>
          </a:p>
          <a:p>
            <a:r>
              <a:rPr lang="en-US" dirty="0" smtClean="0"/>
              <a:t>Web Caching</a:t>
            </a:r>
          </a:p>
          <a:p>
            <a:r>
              <a:rPr lang="th-TH" dirty="0" smtClean="0"/>
              <a:t>ระบบบริหารจากศูนย์กลางและรายงานต่างๆ</a:t>
            </a:r>
          </a:p>
          <a:p>
            <a:r>
              <a:rPr lang="en-US" dirty="0" smtClean="0"/>
              <a:t>Spam Filtering </a:t>
            </a:r>
            <a:r>
              <a:rPr lang="th-TH" dirty="0" smtClean="0"/>
              <a:t>หรือ </a:t>
            </a:r>
            <a:r>
              <a:rPr lang="en-US" dirty="0" smtClean="0"/>
              <a:t>URL Filtering</a:t>
            </a:r>
          </a:p>
          <a:p>
            <a:r>
              <a:rPr lang="en-US" dirty="0" smtClean="0"/>
              <a:t>Load Balancing </a:t>
            </a:r>
            <a:r>
              <a:rPr lang="th-TH" dirty="0" smtClean="0"/>
              <a:t>หรือ </a:t>
            </a:r>
            <a:r>
              <a:rPr lang="en-US" dirty="0" smtClean="0"/>
              <a:t>Failover</a:t>
            </a:r>
          </a:p>
          <a:p>
            <a:r>
              <a:rPr lang="th-TH" dirty="0" smtClean="0"/>
              <a:t>การสแกน</a:t>
            </a:r>
            <a:r>
              <a:rPr lang="th-TH" dirty="0" err="1" smtClean="0"/>
              <a:t>ไวรัส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324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ข้อพิจารณาในการเลือกซื้อ</a:t>
            </a:r>
            <a:r>
              <a:rPr lang="th-TH" dirty="0" err="1"/>
              <a:t>ไฟร์วอลล์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ฟีเจอร์ที่สำคัญของ</a:t>
            </a:r>
            <a:r>
              <a:rPr lang="th-TH" dirty="0" err="1">
                <a:solidFill>
                  <a:schemeClr val="accent2"/>
                </a:solidFill>
              </a:rPr>
              <a:t>ไฟร์วอลล์</a:t>
            </a:r>
            <a:r>
              <a:rPr lang="th-TH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สิ่งที่ควรพิจารณาอีกอย่างหนึ่งคือ “</a:t>
            </a:r>
            <a:r>
              <a:rPr lang="th-TH" dirty="0" err="1" smtClean="0"/>
              <a:t>ทรูพุต</a:t>
            </a:r>
            <a:r>
              <a:rPr lang="th-TH" dirty="0" smtClean="0"/>
              <a:t>” </a:t>
            </a:r>
            <a:r>
              <a:rPr lang="en-US" dirty="0" smtClean="0"/>
              <a:t>(Throughput) </a:t>
            </a:r>
            <a:r>
              <a:rPr lang="th-TH" dirty="0" smtClean="0"/>
              <a:t>หมายถึงอัตราการถ่ายโอนข้อมูล</a:t>
            </a:r>
          </a:p>
          <a:p>
            <a:r>
              <a:rPr lang="th-TH" dirty="0" err="1" smtClean="0"/>
              <a:t>ไฟร์วอลล์</a:t>
            </a:r>
            <a:r>
              <a:rPr lang="th-TH" dirty="0" smtClean="0"/>
              <a:t>ที่มีกระบวนการรักษาความปลอดภัยที่มากเกินไปจะส่งผล</a:t>
            </a:r>
            <a:r>
              <a:rPr lang="th-TH" dirty="0" err="1" smtClean="0"/>
              <a:t>ให้ท</a:t>
            </a:r>
            <a:r>
              <a:rPr lang="th-TH" dirty="0" smtClean="0"/>
              <a:t>รู</a:t>
            </a:r>
            <a:r>
              <a:rPr lang="th-TH" dirty="0" err="1" smtClean="0"/>
              <a:t>พุต</a:t>
            </a:r>
            <a:r>
              <a:rPr lang="th-TH" dirty="0" smtClean="0"/>
              <a:t>ต่ำ ซึ่งส่งผลต่อประสิทธิภาพโดยรวมของระบบ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19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7338"/>
            <a:ext cx="6591985" cy="4900612"/>
          </a:xfrm>
        </p:spPr>
        <p:txBody>
          <a:bodyPr>
            <a:normAutofit/>
          </a:bodyPr>
          <a:lstStyle/>
          <a:p>
            <a:r>
              <a:rPr lang="th-TH" dirty="0" smtClean="0"/>
              <a:t>ผลิตภัณฑ์</a:t>
            </a:r>
            <a:r>
              <a:rPr lang="th-TH" dirty="0" err="1" smtClean="0"/>
              <a:t>ไฟร์วอลล์</a:t>
            </a:r>
            <a:endParaRPr lang="en-US" dirty="0" smtClean="0"/>
          </a:p>
          <a:p>
            <a:pPr lvl="1"/>
            <a:r>
              <a:rPr lang="en-US" dirty="0" smtClean="0"/>
              <a:t>Linux Firewall</a:t>
            </a:r>
          </a:p>
          <a:p>
            <a:pPr lvl="1"/>
            <a:r>
              <a:rPr lang="en-US" dirty="0" smtClean="0"/>
              <a:t>Check Point Firewall–1</a:t>
            </a:r>
          </a:p>
          <a:p>
            <a:r>
              <a:rPr lang="th-TH" dirty="0" smtClean="0"/>
              <a:t>ข้อพิจารณาในการเลือกซื้อ</a:t>
            </a:r>
            <a:r>
              <a:rPr lang="th-TH" dirty="0" err="1" smtClean="0"/>
              <a:t>ไฟร์วอลล์</a:t>
            </a:r>
            <a:endParaRPr lang="th-TH" dirty="0" smtClean="0"/>
          </a:p>
          <a:p>
            <a:pPr lvl="1"/>
            <a:r>
              <a:rPr lang="en-US" dirty="0" smtClean="0"/>
              <a:t>Host-based or Network-based</a:t>
            </a:r>
          </a:p>
          <a:p>
            <a:pPr lvl="1"/>
            <a:r>
              <a:rPr lang="en-US" dirty="0" smtClean="0"/>
              <a:t>Hardware or Software</a:t>
            </a:r>
          </a:p>
          <a:p>
            <a:pPr lvl="1"/>
            <a:r>
              <a:rPr lang="th-TH" dirty="0" smtClean="0"/>
              <a:t>ฟีเจอร์ที่สำคัญของ</a:t>
            </a:r>
            <a:r>
              <a:rPr lang="th-TH" dirty="0" err="1" smtClean="0"/>
              <a:t>ไฟร์วอลล์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  <p:pic>
        <p:nvPicPr>
          <p:cNvPr id="5" name="Picture 2" descr="http://www.hacker10.com/wp-content/uploads/2011/04/Hardware-firewall-WatchGuard-XTM-2Ser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00136"/>
            <a:ext cx="4286250" cy="1781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8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ผลิตภัณฑ์</a:t>
            </a:r>
            <a:r>
              <a:rPr lang="th-TH" dirty="0" err="1"/>
              <a:t>ไฟร์</a:t>
            </a:r>
            <a:r>
              <a:rPr lang="th-TH" dirty="0" err="1" smtClean="0"/>
              <a:t>วอลล์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ผลิตภัณฑ์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ที่มีขายตามท้องตลาดมีมากมายหลายยี่ห้อ ในหัวข้อนี้จะกล่าวถึงผลิตภัณฑ์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ที่ได้รับความนิยม เช่น</a:t>
            </a:r>
          </a:p>
          <a:p>
            <a:pPr lvl="1"/>
            <a:r>
              <a:rPr lang="en-US" dirty="0" smtClean="0"/>
              <a:t>Linux Firewall : </a:t>
            </a:r>
            <a:r>
              <a:rPr lang="en-US" dirty="0" err="1" smtClean="0"/>
              <a:t>iptables</a:t>
            </a:r>
            <a:endParaRPr lang="en-US" dirty="0" smtClean="0"/>
          </a:p>
          <a:p>
            <a:pPr lvl="1"/>
            <a:r>
              <a:rPr lang="en-US" dirty="0"/>
              <a:t>Check Point </a:t>
            </a:r>
            <a:r>
              <a:rPr lang="en-US" dirty="0" smtClean="0"/>
              <a:t>Firewall–1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24620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ผลิตภัณฑ์</a:t>
            </a:r>
            <a:r>
              <a:rPr lang="th-TH" dirty="0" err="1" smtClean="0"/>
              <a:t>ไฟร์วอลล์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Linux Firewall : </a:t>
            </a:r>
            <a:r>
              <a:rPr lang="en-US" dirty="0" err="1">
                <a:solidFill>
                  <a:schemeClr val="accent2"/>
                </a:solidFill>
              </a:rPr>
              <a:t>iptables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ลิ</a:t>
            </a:r>
            <a:r>
              <a:rPr lang="th-TH" dirty="0" err="1" smtClean="0"/>
              <a:t>นุกซ์</a:t>
            </a:r>
            <a:r>
              <a:rPr lang="th-TH" dirty="0" smtClean="0"/>
              <a:t>เป็นระบบปฏิบัติการ</a:t>
            </a:r>
            <a:r>
              <a:rPr lang="th-TH" dirty="0" err="1" smtClean="0"/>
              <a:t>โอเพ่นซอร์ส</a:t>
            </a:r>
            <a:r>
              <a:rPr lang="th-TH" dirty="0" smtClean="0"/>
              <a:t>ที่ได้รับความนิยมอย่างมาก เพราะไม่ต้องเสียค่าลิขสิทธิ์</a:t>
            </a:r>
          </a:p>
          <a:p>
            <a:r>
              <a:rPr lang="th-TH" dirty="0" err="1" smtClean="0"/>
              <a:t>ไฟร์วอลล์</a:t>
            </a:r>
            <a:r>
              <a:rPr lang="th-TH" dirty="0" smtClean="0"/>
              <a:t>ที่ติดมากับลิ</a:t>
            </a:r>
            <a:r>
              <a:rPr lang="th-TH" dirty="0" err="1" smtClean="0"/>
              <a:t>นุกซ์</a:t>
            </a:r>
            <a:r>
              <a:rPr lang="th-TH" dirty="0" smtClean="0"/>
              <a:t> คือ </a:t>
            </a:r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th-TH" dirty="0" smtClean="0"/>
              <a:t>ซึ่งสามารถทำ </a:t>
            </a:r>
            <a:r>
              <a:rPr lang="en-US" dirty="0" smtClean="0"/>
              <a:t>Packet Filtering </a:t>
            </a:r>
            <a:r>
              <a:rPr lang="th-TH" dirty="0" smtClean="0"/>
              <a:t>และ </a:t>
            </a:r>
            <a:r>
              <a:rPr lang="en-US" dirty="0" smtClean="0"/>
              <a:t>NAT </a:t>
            </a:r>
            <a:r>
              <a:rPr lang="th-TH" dirty="0" smtClean="0"/>
              <a:t>ได้</a:t>
            </a:r>
            <a:endParaRPr lang="en-US" dirty="0" smtClean="0"/>
          </a:p>
          <a:p>
            <a:r>
              <a:rPr lang="th-TH" dirty="0" err="1" smtClean="0"/>
              <a:t>ไฟร์วอลล์</a:t>
            </a:r>
            <a:r>
              <a:rPr lang="th-TH" dirty="0" smtClean="0"/>
              <a:t> </a:t>
            </a:r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th-TH" dirty="0" smtClean="0"/>
              <a:t>พัฒนาอยู่ภายใต้โครงการ </a:t>
            </a:r>
            <a:r>
              <a:rPr lang="en-US" dirty="0" smtClean="0"/>
              <a:t>netfilter.org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6048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accent2"/>
                </a:solidFill>
              </a:rPr>
              <a:t>www.netfilter.org</a:t>
            </a:r>
            <a:endParaRPr lang="th-TH" b="0" dirty="0">
              <a:solidFill>
                <a:schemeClr val="accent2"/>
              </a:solidFill>
            </a:endParaRPr>
          </a:p>
        </p:txBody>
      </p:sp>
      <p:pic>
        <p:nvPicPr>
          <p:cNvPr id="5" name="Content Placeholder 4" descr="netfilter/iptables project homepage - The netfilter.org project - Mozilla Firefox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4" r="2514"/>
          <a:stretch/>
        </p:blipFill>
        <p:spPr>
          <a:xfrm>
            <a:off x="371473" y="1514475"/>
            <a:ext cx="8636415" cy="4129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5194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ผลิตภัณฑ์</a:t>
            </a:r>
            <a:r>
              <a:rPr lang="th-TH" dirty="0" err="1"/>
              <a:t>ไฟร์วอลล์</a:t>
            </a:r>
            <a:r>
              <a:rPr lang="th-TH" dirty="0"/>
              <a:t/>
            </a:r>
            <a:br>
              <a:rPr lang="th-TH" dirty="0"/>
            </a:b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Linux Firewall : </a:t>
            </a:r>
            <a:r>
              <a:rPr lang="en-US" dirty="0" err="1" smtClean="0">
                <a:solidFill>
                  <a:schemeClr val="accent2"/>
                </a:solidFill>
              </a:rPr>
              <a:t>iptables</a:t>
            </a:r>
            <a:r>
              <a:rPr lang="en-US" dirty="0" smtClean="0">
                <a:solidFill>
                  <a:schemeClr val="accent2"/>
                </a:solidFill>
              </a:rPr>
              <a:t> 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724400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ฟีเจอร์ที่สำคัญ</a:t>
            </a:r>
          </a:p>
          <a:p>
            <a:pPr lvl="1"/>
            <a:r>
              <a:rPr lang="en-US" dirty="0" smtClean="0"/>
              <a:t>Packet Filtering (IPv4 </a:t>
            </a:r>
            <a:r>
              <a:rPr lang="th-TH" dirty="0" smtClean="0"/>
              <a:t>และ </a:t>
            </a:r>
            <a:r>
              <a:rPr lang="en-US" dirty="0" smtClean="0"/>
              <a:t>IPv6)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Packet Filtering (IPv4)</a:t>
            </a:r>
          </a:p>
          <a:p>
            <a:pPr lvl="1"/>
            <a:r>
              <a:rPr lang="th-TH" dirty="0" smtClean="0"/>
              <a:t>รองรับ </a:t>
            </a:r>
            <a:r>
              <a:rPr lang="en-US" dirty="0" smtClean="0"/>
              <a:t>NAT </a:t>
            </a:r>
            <a:r>
              <a:rPr lang="th-TH" dirty="0" smtClean="0"/>
              <a:t>และ </a:t>
            </a:r>
            <a:r>
              <a:rPr lang="en-US" dirty="0" smtClean="0"/>
              <a:t>NAPT (Network Address and Port Translation)</a:t>
            </a:r>
            <a:r>
              <a:rPr lang="th-TH" dirty="0" smtClean="0"/>
              <a:t> </a:t>
            </a:r>
            <a:endParaRPr lang="en-US" dirty="0" smtClean="0"/>
          </a:p>
          <a:p>
            <a:r>
              <a:rPr lang="th-TH" dirty="0" smtClean="0"/>
              <a:t>ปกติแล้วการตั้งค่า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บนลิ</a:t>
            </a:r>
            <a:r>
              <a:rPr lang="th-TH" dirty="0" err="1" smtClean="0"/>
              <a:t>นุกซ์</a:t>
            </a:r>
            <a:r>
              <a:rPr lang="th-TH" dirty="0" smtClean="0"/>
              <a:t>จะใช้คำสั่งแบบ </a:t>
            </a:r>
            <a:r>
              <a:rPr lang="en-US" dirty="0" smtClean="0"/>
              <a:t>Command Line </a:t>
            </a:r>
            <a:r>
              <a:rPr lang="th-TH" dirty="0" smtClean="0"/>
              <a:t>ซึ่งยากต่อการใช้งาน จึงมีโปรแกรมแบบ </a:t>
            </a:r>
            <a:r>
              <a:rPr lang="en-US" dirty="0" smtClean="0"/>
              <a:t>GUI </a:t>
            </a:r>
            <a:r>
              <a:rPr lang="th-TH" dirty="0" smtClean="0"/>
              <a:t>ช่วยให้การใช้งานง่ายยิ่งขึ้น เช่น </a:t>
            </a:r>
            <a:r>
              <a:rPr lang="en-US" dirty="0" smtClean="0"/>
              <a:t>firewall builder </a:t>
            </a:r>
            <a:r>
              <a:rPr lang="th-TH" dirty="0" smtClean="0"/>
              <a:t>บนเว็บไซต์ </a:t>
            </a:r>
            <a:r>
              <a:rPr lang="en-US" dirty="0" smtClean="0">
                <a:hlinkClick r:id="rId2"/>
              </a:rPr>
              <a:t>www.fwbuilder.org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3871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ผลิตภัณฑ์</a:t>
            </a:r>
            <a:r>
              <a:rPr lang="th-TH" dirty="0" err="1"/>
              <a:t>ไฟร์วอลล์</a:t>
            </a:r>
            <a:r>
              <a:rPr lang="th-TH" dirty="0"/>
              <a:t/>
            </a:r>
            <a:br>
              <a:rPr lang="th-TH" dirty="0"/>
            </a:br>
            <a:r>
              <a:rPr lang="en-US" dirty="0"/>
              <a:t>: </a:t>
            </a:r>
            <a:r>
              <a:rPr lang="en-US" dirty="0" smtClean="0">
                <a:solidFill>
                  <a:schemeClr val="accent2"/>
                </a:solidFill>
              </a:rPr>
              <a:t>Check Point Firewall-1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ที่ได้รับความนิยมมากอีกตัวหนึ่ง สามารถป้องกันการโจมตีได้อย่างมีประสิทธิภาพ</a:t>
            </a:r>
          </a:p>
          <a:p>
            <a:r>
              <a:rPr lang="th-TH" dirty="0" smtClean="0"/>
              <a:t>สามารถตรวจสอบ</a:t>
            </a:r>
            <a:r>
              <a:rPr lang="th-TH" dirty="0" err="1" smtClean="0"/>
              <a:t>แพ็คเก็ต</a:t>
            </a:r>
            <a:r>
              <a:rPr lang="th-TH" dirty="0" smtClean="0"/>
              <a:t>ได้ตั้งแต่ระดับเน็ตเวิร์คไปจนถึงชั้นแอพพลิเคชั่น</a:t>
            </a:r>
          </a:p>
          <a:p>
            <a:r>
              <a:rPr lang="th-TH" dirty="0" smtClean="0"/>
              <a:t>มีฟีเจอร์ที่สำคัญ เช่น ระบบควบคุมการเข้าถึง การตรวจสอบเนื้อหาข้อมูล การพิสูจน์ทราบตัวตนผู้ใช้ รองรับการทำ </a:t>
            </a:r>
            <a:r>
              <a:rPr lang="en-US" dirty="0" smtClean="0"/>
              <a:t>NAT </a:t>
            </a:r>
            <a:r>
              <a:rPr lang="th-TH" dirty="0" smtClean="0"/>
              <a:t>และ </a:t>
            </a:r>
            <a:r>
              <a:rPr lang="en-US" dirty="0" smtClean="0"/>
              <a:t>VPN </a:t>
            </a:r>
            <a:r>
              <a:rPr lang="th-TH" dirty="0" smtClean="0"/>
              <a:t>ฯลฯ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80407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hlinkClick r:id="rId2"/>
              </a:rPr>
              <a:t>เว็บไซต์ของบริษัท </a:t>
            </a:r>
            <a:r>
              <a:rPr lang="en-US" dirty="0" smtClean="0">
                <a:hlinkClick r:id="rId2"/>
              </a:rPr>
              <a:t>Check Point</a:t>
            </a:r>
            <a:endParaRPr lang="th-TH" dirty="0"/>
          </a:p>
        </p:txBody>
      </p:sp>
      <p:pic>
        <p:nvPicPr>
          <p:cNvPr id="5" name="Content Placeholder 4" descr="Check Point Offers Network, Firewall &amp; Data Security Solutions | Check Point Software - Mozilla Firefox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1" r="2611" b="7018"/>
          <a:stretch/>
        </p:blipFill>
        <p:spPr>
          <a:xfrm>
            <a:off x="296915" y="1800226"/>
            <a:ext cx="8796161" cy="3614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462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ข้อพิจารณาในการเลือกซื้อ</a:t>
            </a:r>
            <a:r>
              <a:rPr lang="th-TH" dirty="0" err="1"/>
              <a:t>ไฟร์</a:t>
            </a:r>
            <a:r>
              <a:rPr lang="th-TH" dirty="0" err="1" smtClean="0"/>
              <a:t>วอลล์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ไฟร์</a:t>
            </a:r>
            <a:r>
              <a:rPr lang="th-TH" dirty="0" smtClean="0"/>
              <a:t>วอ</a:t>
            </a:r>
            <a:r>
              <a:rPr lang="th-TH" dirty="0" err="1" smtClean="0"/>
              <a:t>ลล์ปก</a:t>
            </a:r>
            <a:r>
              <a:rPr lang="th-TH" dirty="0" smtClean="0"/>
              <a:t>ติจะมีโครงสร้างง่ายๆ ทำหน้าที่กรอง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ที่วิ่งผ่านเครือข่าย และตัดสินใจว่าจะให้</a:t>
            </a:r>
            <a:r>
              <a:rPr lang="th-TH" dirty="0" err="1" smtClean="0"/>
              <a:t>แพ็คเก็ต</a:t>
            </a:r>
            <a:r>
              <a:rPr lang="th-TH" dirty="0" smtClean="0"/>
              <a:t>นั้นๆผ่านไปได้หรือไม่โดยการตรวจดู</a:t>
            </a:r>
            <a:r>
              <a:rPr lang="th-TH" dirty="0" err="1" smtClean="0"/>
              <a:t>เฮดเดอร์</a:t>
            </a:r>
            <a:r>
              <a:rPr lang="th-TH" dirty="0" smtClean="0"/>
              <a:t>ของ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ใน</a:t>
            </a:r>
            <a:r>
              <a:rPr lang="en-US" dirty="0" smtClean="0"/>
              <a:t> </a:t>
            </a:r>
            <a:r>
              <a:rPr lang="th-TH" dirty="0" err="1" smtClean="0"/>
              <a:t>เลเยอร์</a:t>
            </a:r>
            <a:r>
              <a:rPr lang="th-TH" dirty="0" smtClean="0"/>
              <a:t> </a:t>
            </a:r>
            <a:r>
              <a:rPr lang="en-US" dirty="0" smtClean="0"/>
              <a:t>3 </a:t>
            </a:r>
            <a:r>
              <a:rPr lang="th-TH" dirty="0" smtClean="0"/>
              <a:t>และ </a:t>
            </a:r>
            <a:r>
              <a:rPr lang="en-US" dirty="0" smtClean="0"/>
              <a:t>4</a:t>
            </a:r>
          </a:p>
          <a:p>
            <a:r>
              <a:rPr lang="th-TH" dirty="0" err="1" smtClean="0"/>
              <a:t>ไฟร์วอลล์</a:t>
            </a:r>
            <a:r>
              <a:rPr lang="th-TH" dirty="0" smtClean="0"/>
              <a:t>ระดับสูงจะสามารถกรอง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ในระดับแอพพลิเคชั่นได้ ซึ่งจะสามารถ</a:t>
            </a:r>
            <a:r>
              <a:rPr lang="th-TH" dirty="0" err="1" smtClean="0"/>
              <a:t>กำจัดส</a:t>
            </a:r>
            <a:r>
              <a:rPr lang="th-TH" dirty="0" smtClean="0"/>
              <a:t>แปม</a:t>
            </a:r>
            <a:r>
              <a:rPr lang="th-TH" dirty="0" err="1" smtClean="0"/>
              <a:t>เมล</a:t>
            </a:r>
            <a:r>
              <a:rPr lang="th-TH" dirty="0" smtClean="0"/>
              <a:t> </a:t>
            </a:r>
            <a:r>
              <a:rPr lang="th-TH" dirty="0" err="1" smtClean="0"/>
              <a:t>ไวรัส</a:t>
            </a:r>
            <a:r>
              <a:rPr lang="th-TH" dirty="0" smtClean="0"/>
              <a:t> หรือเนื้อหาที่ไม่เหมาะสมได้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3237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4275</TotalTime>
  <Words>850</Words>
  <Application>Microsoft Office PowerPoint</Application>
  <PresentationFormat>On-screen Show (4:3)</PresentationFormat>
  <Paragraphs>93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Cordia New</vt:lpstr>
      <vt:lpstr>TH SarabunPSK</vt:lpstr>
      <vt:lpstr>Wingdings 3</vt:lpstr>
      <vt:lpstr>Wisp</vt:lpstr>
      <vt:lpstr>บทที่ 6 : Firewall Part3 สธ412 ความมั่นคงของระบบสารสนเทศ</vt:lpstr>
      <vt:lpstr>Outline</vt:lpstr>
      <vt:lpstr>ผลิตภัณฑ์ไฟร์วอลล์</vt:lpstr>
      <vt:lpstr>ผลิตภัณฑ์ไฟร์วอลล์ : Linux Firewall : iptables </vt:lpstr>
      <vt:lpstr>www.netfilter.org</vt:lpstr>
      <vt:lpstr>ผลิตภัณฑ์ไฟร์วอลล์ : Linux Firewall : iptables [2]</vt:lpstr>
      <vt:lpstr>ผลิตภัณฑ์ไฟร์วอลล์ : Check Point Firewall-1</vt:lpstr>
      <vt:lpstr>เว็บไซต์ของบริษัท Check Point</vt:lpstr>
      <vt:lpstr>ข้อพิจารณาในการเลือกซื้อไฟร์วอลล์</vt:lpstr>
      <vt:lpstr>ข้อพิจารณาในการเลือกซื้อไฟร์วอลล์ [2]</vt:lpstr>
      <vt:lpstr>ข้อพิจารณาในการเลือกซื้อไฟร์วอลล์  :  Host-based or Network-based </vt:lpstr>
      <vt:lpstr>ข้อพิจารณาในการเลือกซื้อไฟร์วอลล์  :  Host-based or Network-based [2]</vt:lpstr>
      <vt:lpstr>ข้อพิจารณาในการเลือกซื้อไฟร์วอลล์  :  Host-based or Network-based [3]</vt:lpstr>
      <vt:lpstr>ข้อพิจารณาในการเลือกซื้อไฟร์วอลล์  :  Hardware or Software Firewall</vt:lpstr>
      <vt:lpstr>Software Firewall และ Hardware Firewall</vt:lpstr>
      <vt:lpstr>ข้อพิจารณาในการเลือกซื้อไฟร์วอลล์ : ฟีเจอร์ที่สำคัญของไฟร์วอลล์</vt:lpstr>
      <vt:lpstr>ข้อพิจารณาในการเลือกซื้อไฟร์วอลล์ : ฟีเจอร์ที่สำคัญของไฟร์วอลล์ [2]</vt:lpstr>
      <vt:lpstr>ข้อพิจารณาในการเลือกซื้อไฟร์วอลล์ : ฟีเจอร์ที่สำคัญของไฟร์วอลล์ [3]</vt:lpstr>
      <vt:lpstr>ข้อพิจารณาในการเลือกซื้อไฟร์วอลล์ : ฟีเจอร์ที่สำคัญของไฟร์วอลล์ [4]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552</cp:revision>
  <dcterms:created xsi:type="dcterms:W3CDTF">2015-08-08T14:30:10Z</dcterms:created>
  <dcterms:modified xsi:type="dcterms:W3CDTF">2015-10-18T10:40:24Z</dcterms:modified>
</cp:coreProperties>
</file>