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11/10/58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11/10/58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nageengine.com/network-monitoring/what-is-snmp.html#typical-snmp-communica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6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en-US" sz="4500" b="1" dirty="0" smtClean="0"/>
              <a:t>Firewall Part1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 smtClean="0"/>
              <a:t>ชัน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เป็นโปรโตคอลในระดับชั้นบนสุด ที่รับผิดชอบฟอร์แมตของข้อมูลที่รับ</a:t>
            </a:r>
            <a:r>
              <a:rPr lang="en-US" dirty="0" smtClean="0"/>
              <a:t>-</a:t>
            </a:r>
            <a:r>
              <a:rPr lang="th-TH" dirty="0" smtClean="0"/>
              <a:t>ส่ง เป็นต้น</a:t>
            </a:r>
          </a:p>
          <a:p>
            <a:r>
              <a:rPr lang="th-TH" dirty="0" smtClean="0"/>
              <a:t>โปรโตคอลที่ใช้งานบ่อยๆ เช่น </a:t>
            </a:r>
            <a:r>
              <a:rPr lang="en-US" dirty="0" smtClean="0"/>
              <a:t>DNS, HTTP, HTTPS, SMTP,</a:t>
            </a:r>
            <a:r>
              <a:rPr lang="en-US" dirty="0"/>
              <a:t> </a:t>
            </a:r>
            <a:r>
              <a:rPr lang="en-US" dirty="0" smtClean="0"/>
              <a:t>POP, IMAP,SNMP, FTP </a:t>
            </a:r>
            <a:r>
              <a:rPr lang="th-TH" dirty="0" smtClean="0"/>
              <a:t>เป็นต้น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53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 smtClean="0"/>
              <a:t>ชัน</a:t>
            </a:r>
            <a:r>
              <a:rPr lang="en-US" dirty="0" smtClean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DNS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95775"/>
          </a:xfrm>
        </p:spPr>
        <p:txBody>
          <a:bodyPr>
            <a:normAutofit/>
          </a:bodyPr>
          <a:lstStyle/>
          <a:p>
            <a:r>
              <a:rPr lang="en-US" b="1" dirty="0" smtClean="0"/>
              <a:t>DNS</a:t>
            </a:r>
            <a:r>
              <a:rPr lang="en-US" dirty="0" smtClean="0"/>
              <a:t> (Domain Name System) </a:t>
            </a:r>
            <a:r>
              <a:rPr lang="th-TH" dirty="0" smtClean="0"/>
              <a:t>ทำหน้าที่คล้าย</a:t>
            </a:r>
            <a:r>
              <a:rPr lang="th-TH" b="1" dirty="0" smtClean="0"/>
              <a:t>สมุดโทรศัพท์</a:t>
            </a:r>
          </a:p>
          <a:p>
            <a:r>
              <a:rPr lang="th-TH" dirty="0" smtClean="0"/>
              <a:t>เมื่อต้องการสื่อสารกับคอมพิวเตอร์เครื่องอื่นในเครือข่าย คอมพิวเตอร์จะทำการสอบถาม </a:t>
            </a:r>
            <a:r>
              <a:rPr lang="en-US" dirty="0" smtClean="0"/>
              <a:t>IP </a:t>
            </a:r>
            <a:r>
              <a:rPr lang="th-TH" dirty="0" smtClean="0"/>
              <a:t>เครื่องที่ต้องการไปที่ </a:t>
            </a:r>
            <a:r>
              <a:rPr lang="en-US" dirty="0" smtClean="0"/>
              <a:t>DNS Server </a:t>
            </a:r>
            <a:endParaRPr lang="th-TH" dirty="0" smtClean="0"/>
          </a:p>
          <a:p>
            <a:r>
              <a:rPr lang="th-TH" dirty="0" smtClean="0"/>
              <a:t>หาก </a:t>
            </a:r>
            <a:r>
              <a:rPr lang="en-US" dirty="0" smtClean="0"/>
              <a:t>DNS Server </a:t>
            </a:r>
            <a:r>
              <a:rPr lang="th-TH" dirty="0" smtClean="0"/>
              <a:t>ไม่มีข้อมูลของโดเมนหรือ</a:t>
            </a:r>
            <a:r>
              <a:rPr lang="th-TH" dirty="0" err="1" smtClean="0"/>
              <a:t>โฮสต์</a:t>
            </a:r>
            <a:r>
              <a:rPr lang="th-TH" dirty="0" smtClean="0"/>
              <a:t>ที่ถูกร้องขอ ก็จะทำการค้นหาข้อมูลมาให้โดยอาจร้องขอไปยังเซิร์ฟเวอร์อื่นก็ได้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8324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HTTP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เป็นโปรโตคอลในการรับส่งไฟล์ </a:t>
            </a:r>
            <a:r>
              <a:rPr lang="en-US" dirty="0" smtClean="0"/>
              <a:t>HTML </a:t>
            </a:r>
            <a:r>
              <a:rPr lang="th-TH" dirty="0" smtClean="0"/>
              <a:t>ที่เป็นภาษาในการแสดงเว็บ</a:t>
            </a:r>
            <a:r>
              <a:rPr lang="th-TH" dirty="0" err="1" smtClean="0"/>
              <a:t>เพจ</a:t>
            </a:r>
            <a:r>
              <a:rPr lang="th-TH" dirty="0" smtClean="0"/>
              <a:t> หรือ </a:t>
            </a:r>
            <a:r>
              <a:rPr lang="en-US" dirty="0" smtClean="0"/>
              <a:t>WWW </a:t>
            </a:r>
          </a:p>
          <a:p>
            <a:r>
              <a:rPr lang="en-US" dirty="0" smtClean="0"/>
              <a:t>WWW </a:t>
            </a:r>
            <a:r>
              <a:rPr lang="th-TH" dirty="0" err="1" smtClean="0"/>
              <a:t>แอพพลิเค</a:t>
            </a:r>
            <a:r>
              <a:rPr lang="th-TH" dirty="0" smtClean="0"/>
              <a:t>ชันทำงานแบบไคลเอนต์</a:t>
            </a:r>
            <a:r>
              <a:rPr lang="en-US" dirty="0" smtClean="0"/>
              <a:t>/</a:t>
            </a:r>
            <a:r>
              <a:rPr lang="th-TH" dirty="0" smtClean="0"/>
              <a:t>เซิร์ฟเวอร์ คือจะมี</a:t>
            </a:r>
            <a:r>
              <a:rPr lang="th-TH" dirty="0" err="1" smtClean="0"/>
              <a:t>โฮสต์</a:t>
            </a:r>
            <a:r>
              <a:rPr lang="th-TH" dirty="0" smtClean="0"/>
              <a:t>หนึ่งทำงานเป็นเซิร์ฟเวอร์ เรียกว่า </a:t>
            </a:r>
            <a:r>
              <a:rPr lang="en-US" dirty="0" smtClean="0"/>
              <a:t>Web Server</a:t>
            </a:r>
            <a:r>
              <a:rPr lang="th-TH" dirty="0" smtClean="0"/>
              <a:t> ทำหน้าที่ให้บริการเว็บ ส่วนไคลเอนต์จะใช้โปรแกรม </a:t>
            </a:r>
            <a:r>
              <a:rPr lang="en-US" dirty="0" smtClean="0"/>
              <a:t>Web Browser </a:t>
            </a:r>
            <a:r>
              <a:rPr lang="th-TH" dirty="0" smtClean="0"/>
              <a:t>ในการร้องขอ </a:t>
            </a:r>
            <a:r>
              <a:rPr lang="en-US" dirty="0" smtClean="0"/>
              <a:t>HTML </a:t>
            </a:r>
            <a:r>
              <a:rPr lang="th-TH" dirty="0" smtClean="0"/>
              <a:t>และแสดงผลให้กับผู้ใช้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649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HTTP</a:t>
            </a:r>
            <a:r>
              <a:rPr lang="en-US" sz="3600" dirty="0">
                <a:solidFill>
                  <a:schemeClr val="accent2"/>
                </a:solidFill>
              </a:rPr>
              <a:t>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เป็นโปรโตคอล </a:t>
            </a:r>
            <a:r>
              <a:rPr lang="en-US" dirty="0" smtClean="0"/>
              <a:t>HTTP </a:t>
            </a:r>
            <a:r>
              <a:rPr lang="th-TH" dirty="0" smtClean="0"/>
              <a:t>ที่พัฒนาเพื่อให้สามารถเข้ารหัสได้ รายละเอียดได้กล่าวเอาไว้แล้วในบทที่ </a:t>
            </a:r>
            <a:r>
              <a:rPr lang="en-US" dirty="0" smtClean="0"/>
              <a:t>5 </a:t>
            </a:r>
            <a:r>
              <a:rPr lang="th-TH" dirty="0" smtClean="0"/>
              <a:t>เรื่อง </a:t>
            </a:r>
            <a:r>
              <a:rPr lang="en-US" dirty="0" smtClean="0"/>
              <a:t>Web Security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572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SMTP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SMTP (Simple Mail Transfer Protocol) </a:t>
            </a:r>
            <a:r>
              <a:rPr lang="th-TH" dirty="0" smtClean="0"/>
              <a:t>ทำหน้าที่ส่งอี</a:t>
            </a:r>
            <a:r>
              <a:rPr lang="th-TH" dirty="0" err="1" smtClean="0"/>
              <a:t>เมลจากเมล</a:t>
            </a:r>
            <a:r>
              <a:rPr lang="th-TH" dirty="0" smtClean="0"/>
              <a:t>เซิร์ฟเวอร์ของผู้ส่งไปยัง</a:t>
            </a:r>
            <a:r>
              <a:rPr lang="th-TH" dirty="0" err="1" smtClean="0"/>
              <a:t>เมล</a:t>
            </a:r>
            <a:r>
              <a:rPr lang="th-TH" dirty="0" smtClean="0"/>
              <a:t>เซิร์ฟเวอร์ของผู้รับ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351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POP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(Post Office Protocol) </a:t>
            </a:r>
            <a:r>
              <a:rPr lang="th-TH" dirty="0" smtClean="0"/>
              <a:t>เป็นโปรโตคอลที่ใช้ใน</a:t>
            </a:r>
            <a:r>
              <a:rPr lang="th-TH" dirty="0" err="1" smtClean="0"/>
              <a:t>เมล</a:t>
            </a:r>
            <a:r>
              <a:rPr lang="th-TH" dirty="0" smtClean="0"/>
              <a:t>ไคลเอนต์ เช่น </a:t>
            </a:r>
            <a:r>
              <a:rPr lang="en-US" dirty="0" smtClean="0"/>
              <a:t>Outlook </a:t>
            </a:r>
            <a:r>
              <a:rPr lang="th-TH" dirty="0" smtClean="0"/>
              <a:t>ทำหน้าที่ดึงอี</a:t>
            </a:r>
            <a:r>
              <a:rPr lang="th-TH" dirty="0" err="1" smtClean="0"/>
              <a:t>เมลจากเมล</a:t>
            </a:r>
            <a:r>
              <a:rPr lang="th-TH" dirty="0" smtClean="0"/>
              <a:t>เซิร์ฟเวอร์มาเก็บเอาไว้ในเครื่องไคลเอนต์ของผู้ใช้ </a:t>
            </a:r>
            <a:endParaRPr lang="en-US" dirty="0" smtClean="0"/>
          </a:p>
          <a:p>
            <a:r>
              <a:rPr lang="th-TH" dirty="0" smtClean="0"/>
              <a:t>ปัจจุบันเป็นเวอร์ชัน </a:t>
            </a:r>
            <a:r>
              <a:rPr lang="en-US" dirty="0" smtClean="0"/>
              <a:t>3 (POP3)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65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IMAP	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2133600"/>
            <a:ext cx="7100888" cy="3777622"/>
          </a:xfrm>
        </p:spPr>
        <p:txBody>
          <a:bodyPr/>
          <a:lstStyle/>
          <a:p>
            <a:r>
              <a:rPr lang="en-US" dirty="0" smtClean="0"/>
              <a:t>IMAP (Internet Message Access Protocol) </a:t>
            </a:r>
            <a:r>
              <a:rPr lang="th-TH" dirty="0" smtClean="0"/>
              <a:t>เป็นโปรโตคอลที่ใช้สำหรับจัดการ</a:t>
            </a:r>
            <a:r>
              <a:rPr lang="th-TH" dirty="0" err="1" smtClean="0"/>
              <a:t>เมลบ็อกซ์</a:t>
            </a:r>
            <a:r>
              <a:rPr lang="th-TH" dirty="0" smtClean="0"/>
              <a:t> </a:t>
            </a:r>
          </a:p>
          <a:p>
            <a:r>
              <a:rPr lang="th-TH" dirty="0" smtClean="0"/>
              <a:t>ถูกคิดค้นมาเพื่อแก้ปัญหาของ </a:t>
            </a:r>
            <a:r>
              <a:rPr lang="en-US" dirty="0" smtClean="0"/>
              <a:t>POP3 </a:t>
            </a:r>
            <a:r>
              <a:rPr lang="th-TH" dirty="0" smtClean="0"/>
              <a:t>ที่ทำหน้าที่แค่อ่าน</a:t>
            </a:r>
            <a:r>
              <a:rPr lang="th-TH" dirty="0" err="1" smtClean="0"/>
              <a:t>เมลหรือลบเมล</a:t>
            </a:r>
            <a:r>
              <a:rPr lang="th-TH" dirty="0" smtClean="0"/>
              <a:t>เท่านั้น </a:t>
            </a:r>
            <a:r>
              <a:rPr lang="en-US" dirty="0" smtClean="0"/>
              <a:t>IMAP</a:t>
            </a:r>
            <a:r>
              <a:rPr lang="th-TH" dirty="0" smtClean="0"/>
              <a:t>มีฟีเจอร์ต่างๆเพิ่มขึ้นมามากมาย เช่นสร้างโฟลเดอร์เพื่อจัดเก็บ</a:t>
            </a:r>
            <a:r>
              <a:rPr lang="th-TH" dirty="0" err="1" smtClean="0"/>
              <a:t>เมล</a:t>
            </a:r>
            <a:r>
              <a:rPr lang="th-TH" dirty="0" smtClean="0"/>
              <a:t>ได้</a:t>
            </a:r>
            <a:r>
              <a:rPr lang="en-US" dirty="0" smtClean="0"/>
              <a:t> </a:t>
            </a:r>
            <a:r>
              <a:rPr lang="th-TH" dirty="0" smtClean="0"/>
              <a:t>เก็บรายละเอียดว่า</a:t>
            </a:r>
            <a:r>
              <a:rPr lang="th-TH" dirty="0" err="1" smtClean="0"/>
              <a:t>เมล</a:t>
            </a:r>
            <a:r>
              <a:rPr lang="th-TH" dirty="0" smtClean="0"/>
              <a:t>ได้ถูกเปิดอ่านไปแล้วหรือยัง เป็นต้น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575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</a:rPr>
              <a:t>Mail System Architecture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1026" name="Picture 2" descr="http://www.serversmtp.com/sites/default/files/what%20is%20smt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6" y="1476373"/>
            <a:ext cx="7989736" cy="512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68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SNMP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43051"/>
            <a:ext cx="6930123" cy="47863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SNMP (Simple Network Management Protocol)</a:t>
            </a:r>
            <a:r>
              <a:rPr lang="th-TH" dirty="0" smtClean="0"/>
              <a:t> ใช้แลกเปลี่ยนข้อมูลเกี่ยวกับการจัดการเครือข่ายระหว่างอุปกรณ์ต่างๆ</a:t>
            </a:r>
          </a:p>
          <a:p>
            <a:r>
              <a:rPr lang="th-TH" dirty="0" smtClean="0"/>
              <a:t>ช่วยให้ผู้ดูแลระบบสามารถจัดการระบบเครือข่ายได้อย่างมีประสิทธิภาพ รวมไปถึงช่วยในการวิเคราะห์ปัญหาที่เกิดขึ้นภายในระบบด้วย</a:t>
            </a:r>
            <a:endParaRPr lang="en-US" dirty="0" smtClean="0"/>
          </a:p>
          <a:p>
            <a:r>
              <a:rPr lang="th-TH" dirty="0" smtClean="0"/>
              <a:t>สามารถดูข้อมูลเพิ่มเติมได้ที่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https://www.manageengine.com/network-monitoring/what-is-snmp.html#typical-snmp-communication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888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err="1"/>
              <a:t>แอพพลิเค</a:t>
            </a:r>
            <a:r>
              <a:rPr lang="th-TH" dirty="0"/>
              <a:t>ชัน</a:t>
            </a:r>
            <a:r>
              <a:rPr lang="en-US" dirty="0"/>
              <a:t> : </a:t>
            </a:r>
            <a:r>
              <a:rPr lang="en-US" sz="3600" dirty="0" smtClean="0">
                <a:solidFill>
                  <a:schemeClr val="accent2"/>
                </a:solidFill>
              </a:rPr>
              <a:t>FTP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FTP (File Transfer Protocol) </a:t>
            </a:r>
            <a:r>
              <a:rPr lang="th-TH" dirty="0" smtClean="0"/>
              <a:t>ใช้สำหรับถ่ายโอนไฟล์ระหว่าง </a:t>
            </a:r>
            <a:r>
              <a:rPr lang="en-US" dirty="0" smtClean="0"/>
              <a:t>2 </a:t>
            </a:r>
            <a:r>
              <a:rPr lang="th-TH" dirty="0" smtClean="0"/>
              <a:t>เครื่อง</a:t>
            </a:r>
          </a:p>
          <a:p>
            <a:r>
              <a:rPr lang="th-TH" dirty="0" smtClean="0"/>
              <a:t>มีการยืนยันสิทธิ์ของผู้ใช้โดยการกรอก </a:t>
            </a:r>
            <a:r>
              <a:rPr lang="en-US" dirty="0" smtClean="0"/>
              <a:t>Username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เพื่อสร้างการเชื่อมต่อระหว่างเซิร์ฟเวอร์และไคลเอนต์ ให้สามารถดาวน์โหลดหรืออัพโหลดไฟล์ได้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769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353884"/>
          </a:xfrm>
        </p:spPr>
        <p:txBody>
          <a:bodyPr>
            <a:normAutofit/>
          </a:bodyPr>
          <a:lstStyle/>
          <a:p>
            <a:r>
              <a:rPr lang="th-TH" dirty="0" smtClean="0"/>
              <a:t>หลักการทำงานของ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r>
              <a:rPr lang="th-TH" dirty="0" smtClean="0"/>
              <a:t>โปรโตคอล </a:t>
            </a:r>
            <a:r>
              <a:rPr lang="en-US" dirty="0" smtClean="0"/>
              <a:t>TCP/IP</a:t>
            </a:r>
          </a:p>
          <a:p>
            <a:r>
              <a:rPr lang="th-TH" dirty="0" smtClean="0"/>
              <a:t>โปรโตคอลในระดับ</a:t>
            </a:r>
            <a:r>
              <a:rPr lang="th-TH" dirty="0" err="1" smtClean="0"/>
              <a:t>แอพพลิเค</a:t>
            </a:r>
            <a:r>
              <a:rPr lang="th-TH" dirty="0" smtClean="0"/>
              <a:t>ชัน</a:t>
            </a:r>
          </a:p>
          <a:p>
            <a:r>
              <a:rPr lang="th-TH" dirty="0" smtClean="0"/>
              <a:t>โปรโตคอลใน</a:t>
            </a:r>
            <a:r>
              <a:rPr lang="th-TH" dirty="0" err="1" smtClean="0"/>
              <a:t>ระดับท</a:t>
            </a:r>
            <a:r>
              <a:rPr lang="th-TH" dirty="0" smtClean="0"/>
              <a:t>ราน</a:t>
            </a:r>
            <a:r>
              <a:rPr lang="th-TH" dirty="0" err="1" smtClean="0"/>
              <a:t>สปอร์ต</a:t>
            </a:r>
            <a:endParaRPr lang="th-TH" dirty="0" smtClean="0"/>
          </a:p>
          <a:p>
            <a:r>
              <a:rPr lang="th-TH" dirty="0" smtClean="0"/>
              <a:t>โปรโตคอลในระดับเน็ตเวิร์ค</a:t>
            </a:r>
            <a:endParaRPr lang="en-US" dirty="0" smtClean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5" name="Picture 2" descr="http://www.cliparthut.com/clip-arts/169/firewall-icon-1699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76212"/>
            <a:ext cx="3143250" cy="314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โปรโตคอลใน</a:t>
            </a:r>
            <a:r>
              <a:rPr lang="th-TH" dirty="0" err="1"/>
              <a:t>ระดับท</a:t>
            </a:r>
            <a:r>
              <a:rPr lang="th-TH" dirty="0"/>
              <a:t>ราน</a:t>
            </a:r>
            <a:r>
              <a:rPr lang="th-TH" dirty="0" err="1" smtClean="0"/>
              <a:t>สปอร์ต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โปรโตคอลใน</a:t>
            </a:r>
            <a:r>
              <a:rPr lang="th-TH" dirty="0" err="1" smtClean="0"/>
              <a:t>ชั้นท</a:t>
            </a:r>
            <a:r>
              <a:rPr lang="th-TH" dirty="0" smtClean="0"/>
              <a:t>ราน</a:t>
            </a:r>
            <a:r>
              <a:rPr lang="th-TH" dirty="0" err="1" smtClean="0"/>
              <a:t>สปอร์ต</a:t>
            </a:r>
            <a:r>
              <a:rPr lang="th-TH" dirty="0" smtClean="0"/>
              <a:t>เป็นโปรโตคอลที่มีการเชื่อมต่อแบบ </a:t>
            </a:r>
            <a:r>
              <a:rPr lang="en-US" dirty="0" smtClean="0"/>
              <a:t>Process-to-Process</a:t>
            </a:r>
            <a:endParaRPr lang="th-TH" dirty="0" smtClean="0"/>
          </a:p>
          <a:p>
            <a:r>
              <a:rPr lang="th-TH" dirty="0" smtClean="0"/>
              <a:t>มีแอพพลิเคชั่นหลายตัวที่ใช้โปรโตคอล </a:t>
            </a:r>
            <a:r>
              <a:rPr lang="en-US" dirty="0" smtClean="0"/>
              <a:t>TCP/IP </a:t>
            </a:r>
            <a:r>
              <a:rPr lang="th-TH" dirty="0" smtClean="0"/>
              <a:t>จึงมีการใช้ </a:t>
            </a:r>
            <a:r>
              <a:rPr lang="en-US" dirty="0" smtClean="0"/>
              <a:t>Port </a:t>
            </a:r>
            <a:r>
              <a:rPr lang="th-TH" dirty="0" smtClean="0"/>
              <a:t>และ </a:t>
            </a:r>
            <a:r>
              <a:rPr lang="en-US" dirty="0" smtClean="0"/>
              <a:t>Socket </a:t>
            </a:r>
            <a:r>
              <a:rPr lang="th-TH" dirty="0" smtClean="0"/>
              <a:t>ในการช่วยแยกแยะแอพพลิเคชั่นต่างๆ</a:t>
            </a:r>
            <a:endParaRPr lang="en-US" dirty="0" smtClean="0"/>
          </a:p>
          <a:p>
            <a:r>
              <a:rPr lang="th-TH" dirty="0" smtClean="0"/>
              <a:t>ประกอบด้วย </a:t>
            </a:r>
            <a:r>
              <a:rPr lang="en-US" dirty="0" smtClean="0"/>
              <a:t>2 </a:t>
            </a:r>
            <a:r>
              <a:rPr lang="th-TH" dirty="0" smtClean="0"/>
              <a:t>โปรโตคอลหลักคือ </a:t>
            </a:r>
            <a:r>
              <a:rPr lang="en-US" dirty="0" smtClean="0"/>
              <a:t>TCP </a:t>
            </a:r>
            <a:r>
              <a:rPr lang="th-TH" dirty="0" smtClean="0"/>
              <a:t>และ </a:t>
            </a:r>
            <a:r>
              <a:rPr lang="en-US" dirty="0" smtClean="0"/>
              <a:t>UDP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3041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</a:t>
            </a:r>
            <a:r>
              <a:rPr lang="th-TH" dirty="0" err="1"/>
              <a:t>ระดับท</a:t>
            </a:r>
            <a:r>
              <a:rPr lang="th-TH" dirty="0"/>
              <a:t>ราน</a:t>
            </a:r>
            <a:r>
              <a:rPr lang="th-TH" dirty="0" err="1" smtClean="0"/>
              <a:t>สปอร์ต</a:t>
            </a:r>
            <a:r>
              <a:rPr lang="th-TH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: TCP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(Transmission Control Protocol) </a:t>
            </a:r>
            <a:r>
              <a:rPr lang="th-TH" dirty="0" smtClean="0"/>
              <a:t>เป็นโปรโตคอลที่ให้บริการแบบ </a:t>
            </a:r>
            <a:r>
              <a:rPr lang="en-US" dirty="0" smtClean="0"/>
              <a:t>Connection-Oriented </a:t>
            </a:r>
            <a:r>
              <a:rPr lang="th-TH" dirty="0" smtClean="0"/>
              <a:t>ซึ่งเป็นการส่งข้อมูลที่เชื่อถือได้ รับประกันการส่งข้อมูลทุก</a:t>
            </a:r>
            <a:r>
              <a:rPr lang="th-TH" dirty="0" err="1" smtClean="0"/>
              <a:t>แพ็คเก็ต</a:t>
            </a:r>
            <a:r>
              <a:rPr lang="th-TH" dirty="0" smtClean="0"/>
              <a:t>ถึงปลายทางได้อย่างแน่นอน</a:t>
            </a:r>
          </a:p>
          <a:p>
            <a:r>
              <a:rPr lang="th-TH" dirty="0" smtClean="0"/>
              <a:t>ถ้าข้อมูลมีขนาดใหญ่จะแบ่งออกเป็นหลาย</a:t>
            </a:r>
            <a:r>
              <a:rPr lang="th-TH" dirty="0" err="1" smtClean="0"/>
              <a:t>แพ็คเก็ต</a:t>
            </a:r>
            <a:r>
              <a:rPr lang="th-TH" dirty="0" smtClean="0"/>
              <a:t> โปรโตคอล </a:t>
            </a:r>
            <a:r>
              <a:rPr lang="en-US" dirty="0" smtClean="0"/>
              <a:t>TCP </a:t>
            </a:r>
            <a:r>
              <a:rPr lang="th-TH" dirty="0" smtClean="0"/>
              <a:t>จะทำหน้าที่ควบคุมการรับส่ง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เหล่านี้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0932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</a:t>
            </a:r>
            <a:r>
              <a:rPr lang="th-TH" dirty="0" err="1"/>
              <a:t>ระดับท</a:t>
            </a:r>
            <a:r>
              <a:rPr lang="th-TH" dirty="0"/>
              <a:t>ราน</a:t>
            </a:r>
            <a:r>
              <a:rPr lang="th-TH" dirty="0" err="1"/>
              <a:t>สปอร์ต</a:t>
            </a:r>
            <a:r>
              <a:rPr lang="th-TH" dirty="0"/>
              <a:t> 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TCP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789" y="1700213"/>
            <a:ext cx="7172324" cy="4800599"/>
          </a:xfrm>
        </p:spPr>
        <p:txBody>
          <a:bodyPr>
            <a:normAutofit/>
          </a:bodyPr>
          <a:lstStyle/>
          <a:p>
            <a:r>
              <a:rPr lang="th-TH" dirty="0" smtClean="0"/>
              <a:t>การสร้าง</a:t>
            </a:r>
            <a:r>
              <a:rPr lang="th-TH" dirty="0" err="1" smtClean="0"/>
              <a:t>เซสชั่น</a:t>
            </a:r>
            <a:r>
              <a:rPr lang="th-TH" dirty="0" smtClean="0"/>
              <a:t>ของโปรโตคอล </a:t>
            </a:r>
            <a:r>
              <a:rPr lang="en-US" dirty="0" smtClean="0"/>
              <a:t>TCP </a:t>
            </a:r>
            <a:r>
              <a:rPr lang="th-TH" dirty="0" smtClean="0"/>
              <a:t>เรียกว่า </a:t>
            </a:r>
            <a:r>
              <a:rPr lang="en-US" dirty="0" smtClean="0"/>
              <a:t>Three-Way Handshake </a:t>
            </a:r>
            <a:r>
              <a:rPr lang="th-TH" dirty="0" smtClean="0"/>
              <a:t>ซึ่งมีหลักการคร่าวๆดังนี้</a:t>
            </a:r>
          </a:p>
          <a:p>
            <a:pPr lvl="1"/>
            <a:r>
              <a:rPr lang="en-US" dirty="0" smtClean="0"/>
              <a:t>1. </a:t>
            </a:r>
            <a:r>
              <a:rPr lang="th-TH" dirty="0" err="1" smtClean="0"/>
              <a:t>โฮสต์</a:t>
            </a:r>
            <a:r>
              <a:rPr lang="th-TH" dirty="0" smtClean="0"/>
              <a:t>ที่ต้องการส่งข้อมูลจะส่งข้อความไปบอก</a:t>
            </a:r>
            <a:r>
              <a:rPr lang="th-TH" dirty="0" err="1" smtClean="0"/>
              <a:t>โฮสต์</a:t>
            </a:r>
            <a:r>
              <a:rPr lang="th-TH" dirty="0" smtClean="0"/>
              <a:t>ปลายทางเพื่อแจ้งให้ทราบว่าต้องการส่งข้อมูล</a:t>
            </a:r>
          </a:p>
          <a:p>
            <a:pPr lvl="1"/>
            <a:r>
              <a:rPr lang="en-US" dirty="0" smtClean="0"/>
              <a:t>2. </a:t>
            </a:r>
            <a:r>
              <a:rPr lang="th-TH" dirty="0" err="1" smtClean="0"/>
              <a:t>โฮสต์</a:t>
            </a:r>
            <a:r>
              <a:rPr lang="th-TH" dirty="0" smtClean="0"/>
              <a:t>ปลายทางจะตอบตกลงกลับมาพร้อมรหัสที่จะใช้รับ</a:t>
            </a:r>
            <a:r>
              <a:rPr lang="en-US" dirty="0" smtClean="0"/>
              <a:t>-</a:t>
            </a:r>
            <a:r>
              <a:rPr lang="th-TH" dirty="0" smtClean="0"/>
              <a:t>ส่งข้อมูล</a:t>
            </a:r>
          </a:p>
          <a:p>
            <a:pPr lvl="1"/>
            <a:r>
              <a:rPr lang="en-US" dirty="0" smtClean="0"/>
              <a:t>3. </a:t>
            </a:r>
            <a:r>
              <a:rPr lang="th-TH" dirty="0" err="1" smtClean="0"/>
              <a:t>โฮสต์</a:t>
            </a:r>
            <a:r>
              <a:rPr lang="th-TH" dirty="0" smtClean="0"/>
              <a:t>ต้นทางจะส่ง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พร้อมรหัสที่ได้รับ เพื่อยืนยันการเชื่อมต่อ</a:t>
            </a:r>
          </a:p>
          <a:p>
            <a:r>
              <a:rPr lang="th-TH" dirty="0" smtClean="0"/>
              <a:t>หลังจากสร้าง</a:t>
            </a:r>
            <a:r>
              <a:rPr lang="th-TH" dirty="0" err="1" smtClean="0"/>
              <a:t>เซสชั่น</a:t>
            </a:r>
            <a:r>
              <a:rPr lang="th-TH" dirty="0" smtClean="0"/>
              <a:t>แล้วจึงจะเริ่มกระบวนการรับ</a:t>
            </a:r>
            <a:r>
              <a:rPr lang="en-US" dirty="0" smtClean="0"/>
              <a:t>-</a:t>
            </a:r>
            <a:r>
              <a:rPr lang="th-TH" dirty="0" smtClean="0"/>
              <a:t>ส่งข้อมูลจริง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0632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</a:rPr>
              <a:t>TCP Three-Way Handshake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  <p:pic>
        <p:nvPicPr>
          <p:cNvPr id="2050" name="Picture 2" descr="http://3.bp.blogspot.com/_AamnZyf3C_A/TBvQXqrnqII/AAAAAAAAAY0/lf0Kndz8N8A/s1600/tcp+3+way+handshak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1" y="1798637"/>
            <a:ext cx="8679421" cy="310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1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</a:t>
            </a:r>
            <a:r>
              <a:rPr lang="th-TH" dirty="0" err="1"/>
              <a:t>ระดับท</a:t>
            </a:r>
            <a:r>
              <a:rPr lang="th-TH" dirty="0"/>
              <a:t>ราน</a:t>
            </a:r>
            <a:r>
              <a:rPr lang="th-TH" dirty="0" err="1"/>
              <a:t>สปอร์ต</a:t>
            </a:r>
            <a:r>
              <a:rPr lang="th-TH" dirty="0"/>
              <a:t> 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UDP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UDP (User Datagram Protocol) </a:t>
            </a:r>
            <a:r>
              <a:rPr lang="th-TH" dirty="0" smtClean="0"/>
              <a:t>ให้บริการข้อมูลแบบ </a:t>
            </a:r>
            <a:r>
              <a:rPr lang="en-US" dirty="0" smtClean="0"/>
              <a:t>Connectionless </a:t>
            </a:r>
            <a:r>
              <a:rPr lang="th-TH" dirty="0" smtClean="0"/>
              <a:t>ซึ่งตรงกันข้ามกับ </a:t>
            </a:r>
            <a:r>
              <a:rPr lang="en-US" dirty="0" smtClean="0"/>
              <a:t>Connection-Oriented </a:t>
            </a:r>
            <a:r>
              <a:rPr lang="th-TH" dirty="0" smtClean="0"/>
              <a:t>ของโปรโตคอล </a:t>
            </a:r>
            <a:r>
              <a:rPr lang="en-US" dirty="0" smtClean="0"/>
              <a:t>TCP</a:t>
            </a:r>
          </a:p>
          <a:p>
            <a:r>
              <a:rPr lang="th-TH" dirty="0" smtClean="0"/>
              <a:t>การส่งข้อมูลจะเชื่อถือไม่ได้ ไม่มีการสร้าง</a:t>
            </a:r>
            <a:r>
              <a:rPr lang="th-TH" dirty="0" err="1" smtClean="0"/>
              <a:t>เซสชั่น</a:t>
            </a:r>
            <a:r>
              <a:rPr lang="th-TH" dirty="0" smtClean="0"/>
              <a:t> และไม่มีกลไกการตอบกลับ</a:t>
            </a:r>
          </a:p>
          <a:p>
            <a:r>
              <a:rPr lang="th-TH" dirty="0" smtClean="0"/>
              <a:t>ข้อดีคือส่งข้อมูลได้อย่างรวดเร็ว และใช้งานได้ดีในการส่งข้อมูลแบบ </a:t>
            </a:r>
            <a:r>
              <a:rPr lang="en-US" dirty="0" smtClean="0"/>
              <a:t>Broadcast </a:t>
            </a:r>
            <a:r>
              <a:rPr lang="th-TH" dirty="0" smtClean="0"/>
              <a:t>และ </a:t>
            </a:r>
            <a:r>
              <a:rPr lang="en-US" dirty="0" smtClean="0"/>
              <a:t>Multicast </a:t>
            </a:r>
            <a:r>
              <a:rPr lang="th-TH" dirty="0" smtClean="0"/>
              <a:t>เพราะการส่งข้อมูลในรูปแบบดังกล่าวจะสร้าง</a:t>
            </a:r>
            <a:r>
              <a:rPr lang="th-TH" dirty="0" err="1" smtClean="0"/>
              <a:t>เซสชั่น</a:t>
            </a:r>
            <a:r>
              <a:rPr lang="th-TH" dirty="0" smtClean="0"/>
              <a:t>ไม่ได้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826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238347"/>
            <a:ext cx="6589199" cy="1280890"/>
          </a:xfrm>
        </p:spPr>
        <p:txBody>
          <a:bodyPr>
            <a:normAutofit/>
          </a:bodyPr>
          <a:lstStyle/>
          <a:p>
            <a:r>
              <a:rPr lang="th-TH" b="0" dirty="0" smtClean="0">
                <a:solidFill>
                  <a:schemeClr val="accent2"/>
                </a:solidFill>
              </a:rPr>
              <a:t>การแบ่งข้อมูลแต่ละแอพพลิเคชั่นออกเป็นพอร์ต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25</a:t>
            </a:fld>
            <a:endParaRPr lang="th-TH" dirty="0"/>
          </a:p>
        </p:txBody>
      </p:sp>
      <p:pic>
        <p:nvPicPr>
          <p:cNvPr id="3076" name="Picture 4" descr="http://www.tcpipguide.com/free/diagrams/portsaddressin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00" y="1152908"/>
            <a:ext cx="6605896" cy="570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59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</a:t>
            </a:r>
            <a:r>
              <a:rPr lang="th-TH" dirty="0" smtClean="0"/>
              <a:t>ระดับเน็ตเวิร์ค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โปรโตคอลหลักที่ใช้ในชั้นสื่อสารนี้คือ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IP </a:t>
            </a:r>
            <a:r>
              <a:rPr lang="en-US" dirty="0"/>
              <a:t>(Internet Protocol)</a:t>
            </a:r>
            <a:r>
              <a:rPr lang="th-TH" dirty="0" smtClean="0"/>
              <a:t> จัดการเกี่ยวกับการรับ</a:t>
            </a:r>
            <a:r>
              <a:rPr lang="en-US" dirty="0" smtClean="0"/>
              <a:t>-</a:t>
            </a:r>
            <a:r>
              <a:rPr lang="th-TH" dirty="0" smtClean="0"/>
              <a:t>ส่ง            </a:t>
            </a:r>
            <a:r>
              <a:rPr lang="th-TH" dirty="0" err="1" smtClean="0"/>
              <a:t>แพ็คเก็ต</a:t>
            </a:r>
            <a:endParaRPr lang="en-US" dirty="0" smtClean="0"/>
          </a:p>
          <a:p>
            <a:r>
              <a:rPr lang="en-US" dirty="0" smtClean="0"/>
              <a:t> ICMP (Internet Control Message Protocol)</a:t>
            </a:r>
            <a:r>
              <a:rPr lang="th-TH" dirty="0" smtClean="0"/>
              <a:t> ใช้วิเคราะห์และบริหารจัดการเครือข่าย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7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</a:t>
            </a:r>
            <a:r>
              <a:rPr lang="th-TH" dirty="0" smtClean="0"/>
              <a:t>เน็ตเวิร์ค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: IP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(Internet Protocol) </a:t>
            </a:r>
            <a:r>
              <a:rPr lang="th-TH" dirty="0"/>
              <a:t>ทำหน้าที่รับ</a:t>
            </a:r>
            <a:r>
              <a:rPr lang="en-US" dirty="0"/>
              <a:t>-</a:t>
            </a:r>
            <a:r>
              <a:rPr lang="th-TH" dirty="0"/>
              <a:t>ส่ง</a:t>
            </a:r>
            <a:r>
              <a:rPr lang="th-TH" dirty="0" err="1"/>
              <a:t>แพ็คเก็ต</a:t>
            </a:r>
            <a:r>
              <a:rPr lang="en-US" dirty="0"/>
              <a:t>, </a:t>
            </a:r>
            <a:r>
              <a:rPr lang="th-TH" dirty="0"/>
              <a:t>ค้นหาเส้นทาง </a:t>
            </a:r>
            <a:r>
              <a:rPr lang="en-US" dirty="0"/>
              <a:t>(Routing) </a:t>
            </a:r>
            <a:endParaRPr lang="en-US" dirty="0" smtClean="0"/>
          </a:p>
          <a:p>
            <a:r>
              <a:rPr lang="th-TH" dirty="0" smtClean="0"/>
              <a:t>เป็น</a:t>
            </a:r>
            <a:r>
              <a:rPr lang="th-TH" dirty="0"/>
              <a:t>โปรโตคอลที่ให้บริการแบบ </a:t>
            </a:r>
            <a:r>
              <a:rPr lang="en-US" dirty="0" smtClean="0"/>
              <a:t>Connectionless</a:t>
            </a:r>
            <a:r>
              <a:rPr lang="th-TH" dirty="0" smtClean="0"/>
              <a:t> หากมีปัญหา</a:t>
            </a:r>
            <a:r>
              <a:rPr lang="th-TH" dirty="0" err="1" smtClean="0"/>
              <a:t>แพ็คเก็ต</a:t>
            </a:r>
            <a:r>
              <a:rPr lang="th-TH" dirty="0" smtClean="0"/>
              <a:t>ส่งไม่ถึงปลายทาง จะเป็นหน้าที่ของโปรโตคอลที่</a:t>
            </a:r>
            <a:r>
              <a:rPr lang="th-TH" dirty="0" err="1" smtClean="0"/>
              <a:t>อยู่เลเยอร์</a:t>
            </a:r>
            <a:r>
              <a:rPr lang="th-TH" dirty="0" smtClean="0"/>
              <a:t>สูงกว่าในการรับผิดชอบ</a:t>
            </a:r>
          </a:p>
          <a:p>
            <a:r>
              <a:rPr lang="th-TH" dirty="0" smtClean="0"/>
              <a:t>อุปกรณ์</a:t>
            </a:r>
            <a:r>
              <a:rPr lang="th-TH" dirty="0" err="1" smtClean="0"/>
              <a:t>ในเลเยอร์</a:t>
            </a:r>
            <a:r>
              <a:rPr lang="th-TH" dirty="0" smtClean="0"/>
              <a:t>นี้คือ </a:t>
            </a:r>
            <a:r>
              <a:rPr lang="en-US" dirty="0" smtClean="0"/>
              <a:t>Router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081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โปรโตคอลในระดับเน็ตเวิร์ค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2"/>
                </a:solidFill>
              </a:rPr>
              <a:t>ICMP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85900"/>
            <a:ext cx="6591985" cy="51006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ICMP </a:t>
            </a:r>
            <a:r>
              <a:rPr lang="en-US" dirty="0"/>
              <a:t>(</a:t>
            </a:r>
            <a:r>
              <a:rPr lang="en-US" dirty="0" smtClean="0"/>
              <a:t>Internet Control Message </a:t>
            </a:r>
            <a:r>
              <a:rPr lang="en-US" dirty="0"/>
              <a:t>Protocol</a:t>
            </a:r>
            <a:r>
              <a:rPr lang="en-US" dirty="0" smtClean="0"/>
              <a:t>) </a:t>
            </a:r>
            <a:r>
              <a:rPr lang="th-TH" dirty="0" smtClean="0"/>
              <a:t>ทำหน้าที่รายงานข้อผิดพลาดต่างๆที่เกิดขึ้นในระหว่างการส่ง</a:t>
            </a:r>
            <a:r>
              <a:rPr lang="th-TH" dirty="0" err="1" smtClean="0"/>
              <a:t>แพ็คเก็ต</a:t>
            </a:r>
            <a:endParaRPr lang="th-TH" dirty="0" smtClean="0"/>
          </a:p>
          <a:p>
            <a:r>
              <a:rPr lang="th-TH" dirty="0" smtClean="0"/>
              <a:t>บริการแบบ </a:t>
            </a:r>
            <a:r>
              <a:rPr lang="en-US" dirty="0" smtClean="0"/>
              <a:t>Connectionless</a:t>
            </a:r>
          </a:p>
          <a:p>
            <a:r>
              <a:rPr lang="th-TH" dirty="0" smtClean="0"/>
              <a:t>ฟังก์ชันสำคัญ เช่น</a:t>
            </a:r>
          </a:p>
          <a:p>
            <a:pPr lvl="1"/>
            <a:r>
              <a:rPr lang="th-TH" dirty="0" smtClean="0"/>
              <a:t>ประกาศข้อผิดพลาดของเครือข่าย</a:t>
            </a:r>
          </a:p>
          <a:p>
            <a:pPr lvl="1"/>
            <a:r>
              <a:rPr lang="th-TH" dirty="0" smtClean="0"/>
              <a:t>ประกาศความคับคั่งของเครือข่าย</a:t>
            </a:r>
          </a:p>
          <a:p>
            <a:pPr lvl="1"/>
            <a:r>
              <a:rPr lang="th-TH" dirty="0" smtClean="0"/>
              <a:t>ช่วยค้นหาข้อผิดพลาด </a:t>
            </a:r>
            <a:r>
              <a:rPr lang="en-US" dirty="0" smtClean="0"/>
              <a:t>(</a:t>
            </a:r>
            <a:r>
              <a:rPr lang="th-TH" dirty="0" smtClean="0"/>
              <a:t>เช่นคำสั่ง </a:t>
            </a:r>
            <a:r>
              <a:rPr lang="en-US" dirty="0" smtClean="0"/>
              <a:t>Ping)</a:t>
            </a:r>
          </a:p>
          <a:p>
            <a:pPr lvl="1"/>
            <a:r>
              <a:rPr lang="th-TH" dirty="0" smtClean="0"/>
              <a:t>ประกาศการหมดเวลา </a:t>
            </a:r>
            <a:r>
              <a:rPr lang="en-US" dirty="0" smtClean="0"/>
              <a:t>(</a:t>
            </a:r>
            <a:r>
              <a:rPr lang="th-TH" dirty="0" smtClean="0"/>
              <a:t>จะใช้ค่า </a:t>
            </a:r>
            <a:r>
              <a:rPr lang="en-US" dirty="0" smtClean="0"/>
              <a:t>Time to live : TTL </a:t>
            </a:r>
            <a:r>
              <a:rPr lang="th-TH" dirty="0" smtClean="0"/>
              <a:t>เป็นตัววัด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686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2"/>
                </a:solidFill>
              </a:rPr>
              <a:t>การใช้คำสั่ง </a:t>
            </a:r>
            <a:r>
              <a:rPr lang="en-US" sz="3600" b="0" dirty="0" smtClean="0">
                <a:solidFill>
                  <a:schemeClr val="accent2"/>
                </a:solidFill>
              </a:rPr>
              <a:t>Ping </a:t>
            </a:r>
            <a:r>
              <a:rPr lang="th-TH" sz="3600" b="0" dirty="0" smtClean="0">
                <a:solidFill>
                  <a:schemeClr val="accent2"/>
                </a:solidFill>
              </a:rPr>
              <a:t>เพื่อค้นหาข้อผิดพลาด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29</a:t>
            </a:fld>
            <a:endParaRPr lang="th-TH" dirty="0"/>
          </a:p>
        </p:txBody>
      </p:sp>
      <p:pic>
        <p:nvPicPr>
          <p:cNvPr id="4098" name="Picture 2" descr="http://www.cs.wustl.edu/%7Ejain/cse567-06/ftp/net_monitoring/fig4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765801"/>
            <a:ext cx="8971746" cy="244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03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หลักการทำงานของ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789" y="1485901"/>
            <a:ext cx="7215186" cy="5243512"/>
          </a:xfrm>
        </p:spPr>
        <p:txBody>
          <a:bodyPr>
            <a:normAutofit/>
          </a:bodyPr>
          <a:lstStyle/>
          <a:p>
            <a:r>
              <a:rPr lang="th-TH" dirty="0" smtClean="0"/>
              <a:t>เมื่อเปรียบเทียบการรักษาความปลอดภัยด้านกายภาพ 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เปรียบเสมือนการ</a:t>
            </a:r>
            <a:r>
              <a:rPr lang="th-TH" dirty="0" err="1" smtClean="0"/>
              <a:t>ล็อค</a:t>
            </a:r>
            <a:r>
              <a:rPr lang="th-TH" dirty="0" smtClean="0"/>
              <a:t>ประตู มีการใช้บัตรผ่านเข้าออก            มียามเฝ้าทางเข้าออก</a:t>
            </a:r>
          </a:p>
          <a:p>
            <a:r>
              <a:rPr lang="th-TH" dirty="0" smtClean="0"/>
              <a:t>หน้าที่หลักมีสองแบบคือ </a:t>
            </a:r>
            <a:r>
              <a:rPr lang="en-US" dirty="0" smtClean="0"/>
              <a:t>1) </a:t>
            </a:r>
            <a:r>
              <a:rPr lang="th-TH" dirty="0" err="1" smtClean="0"/>
              <a:t>กรองทราฟ</a:t>
            </a:r>
            <a:r>
              <a:rPr lang="th-TH" dirty="0" smtClean="0"/>
              <a:t>ฟิกที่วิ่งเข้ามายังเครือข่ายจากภายนอก </a:t>
            </a:r>
            <a:r>
              <a:rPr lang="en-US" dirty="0" smtClean="0"/>
              <a:t>2) </a:t>
            </a:r>
            <a:r>
              <a:rPr lang="th-TH" dirty="0" smtClean="0"/>
              <a:t>ควบคุมการใช้งานของคอมพิวเตอร์ภายในเครือข่ายที่ต้องการติดต่อกับภายนอก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025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หลักการทำงานของ</a:t>
            </a:r>
            <a:r>
              <a:rPr lang="th-TH" dirty="0" err="1"/>
              <a:t>ไฟร์</a:t>
            </a:r>
            <a:r>
              <a:rPr lang="th-TH" dirty="0" err="1" smtClean="0"/>
              <a:t>วอลล์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58685" cy="3777622"/>
          </a:xfrm>
        </p:spPr>
        <p:txBody>
          <a:bodyPr/>
          <a:lstStyle/>
          <a:p>
            <a:r>
              <a:rPr lang="th-TH" dirty="0"/>
              <a:t>หากไม่มี</a:t>
            </a:r>
            <a:r>
              <a:rPr lang="th-TH" dirty="0" err="1"/>
              <a:t>ไฟร์วอลล์</a:t>
            </a:r>
            <a:r>
              <a:rPr lang="th-TH" dirty="0"/>
              <a:t>ก็เปรียบเสมือนการเปิดประตูบ้านทิ้ง</a:t>
            </a:r>
            <a:r>
              <a:rPr lang="th-TH" dirty="0" smtClean="0"/>
              <a:t>ไว้</a:t>
            </a:r>
            <a:r>
              <a:rPr lang="en-US" dirty="0" smtClean="0"/>
              <a:t> </a:t>
            </a:r>
            <a:r>
              <a:rPr lang="th-TH" dirty="0" smtClean="0"/>
              <a:t>การติดตั้ง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จะเป็นการเพิ่มความยุ่งยากให้กับผู้บุกรุก</a:t>
            </a:r>
            <a:endParaRPr lang="th-TH" dirty="0"/>
          </a:p>
          <a:p>
            <a:r>
              <a:rPr lang="th-TH" dirty="0"/>
              <a:t>การลงทุนกับ</a:t>
            </a:r>
            <a:r>
              <a:rPr lang="th-TH" dirty="0" err="1"/>
              <a:t>ไฟร์วอลล์</a:t>
            </a:r>
            <a:r>
              <a:rPr lang="th-TH" dirty="0"/>
              <a:t>ควรสัมพันธ์กับความเสียหายที่อาจเกิดขึ้นหากการโจมตีสำเร็จ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791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2"/>
                </a:solidFill>
              </a:rPr>
              <a:t>รูปแบบการเชื่อมต่อเน็ตเวิร์ค</a:t>
            </a:r>
            <a:r>
              <a:rPr lang="th-TH" sz="3600" b="0" dirty="0" err="1" smtClean="0">
                <a:solidFill>
                  <a:schemeClr val="accent2"/>
                </a:solidFill>
              </a:rPr>
              <a:t>ไฟร์วอลล์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2050" name="Picture 2" descr="http://s.hswstatic.com/gif/firewall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5" y="2046286"/>
            <a:ext cx="8663049" cy="389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4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โปรโตคอล </a:t>
            </a:r>
            <a:r>
              <a:rPr lang="en-US" dirty="0" smtClean="0"/>
              <a:t>TCP/IP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ก่อนที่จะกล่าวถึงรายละเอียดของ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ต่างๆนั้น จำเป็นที่จะต้องทบทวนหลักการทำงานของโปรโตคอล </a:t>
            </a:r>
            <a:r>
              <a:rPr lang="en-US" dirty="0" smtClean="0"/>
              <a:t>TCP/IP </a:t>
            </a:r>
            <a:r>
              <a:rPr lang="th-TH" dirty="0" smtClean="0"/>
              <a:t>ก่อน </a:t>
            </a:r>
          </a:p>
          <a:p>
            <a:r>
              <a:rPr lang="th-TH" dirty="0" smtClean="0"/>
              <a:t>เพราะ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จะใช้ข้อมูลจาก</a:t>
            </a:r>
            <a:r>
              <a:rPr lang="th-TH" dirty="0" err="1" smtClean="0"/>
              <a:t>แพ็คเก็ต</a:t>
            </a:r>
            <a:r>
              <a:rPr lang="th-TH" dirty="0" smtClean="0"/>
              <a:t> แล้วพิจารณาว่าจะอนุญาตให้</a:t>
            </a:r>
            <a:r>
              <a:rPr lang="th-TH" dirty="0" err="1" smtClean="0"/>
              <a:t>แพ็คเก็ต</a:t>
            </a:r>
            <a:r>
              <a:rPr lang="th-TH" dirty="0" smtClean="0"/>
              <a:t>นี้ผ่านไปได้หรือไม่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265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>
                <a:solidFill>
                  <a:schemeClr val="accent2"/>
                </a:solidFill>
              </a:rPr>
              <a:t>เปรียบเทียบระหว่าง </a:t>
            </a:r>
            <a:r>
              <a:rPr lang="en-US" b="0" dirty="0" smtClean="0">
                <a:solidFill>
                  <a:schemeClr val="accent2"/>
                </a:solidFill>
              </a:rPr>
              <a:t>TCP/IP </a:t>
            </a:r>
            <a:r>
              <a:rPr lang="th-TH" b="0" dirty="0" smtClean="0">
                <a:solidFill>
                  <a:schemeClr val="accent2"/>
                </a:solidFill>
              </a:rPr>
              <a:t>กับ </a:t>
            </a:r>
            <a:r>
              <a:rPr lang="en-US" b="0" dirty="0" smtClean="0">
                <a:solidFill>
                  <a:schemeClr val="accent2"/>
                </a:solidFill>
              </a:rPr>
              <a:t>OSI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3074" name="Picture 2" descr="http://fiberbit.fiberbit.netdna-cdn.com/wp-content/uploads/2013/12/TCP-IP-model-vs-OSI-mode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28" y="1507877"/>
            <a:ext cx="8562613" cy="48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64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>
                <a:solidFill>
                  <a:schemeClr val="accent2"/>
                </a:solidFill>
              </a:rPr>
              <a:t>การส่งข้อมูลในโปรโตคอล </a:t>
            </a:r>
            <a:r>
              <a:rPr lang="en-US" b="0" dirty="0" smtClean="0">
                <a:solidFill>
                  <a:schemeClr val="accent2"/>
                </a:solidFill>
              </a:rPr>
              <a:t>TCP/IP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4098" name="Picture 2" descr="http://www.tis97.co.uk/nt4tcpip/Chapter%202%20TCP_IP%20Architecture/image16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00" y="1436687"/>
            <a:ext cx="6496717" cy="52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9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โปรโตคอล </a:t>
            </a:r>
            <a:r>
              <a:rPr lang="en-US" dirty="0" smtClean="0"/>
              <a:t>TCP/IP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การทำความเข้าใจกระบวนการสื่อสารก่อนก็เพื่อที่จะเข้าใจหลักการทำงานของ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ในขั้นต่อไป</a:t>
            </a:r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จะต้องเข้าถึงและวิเคราะห์ข้อมูลในส่วน</a:t>
            </a:r>
            <a:r>
              <a:rPr lang="th-TH" dirty="0" err="1" smtClean="0"/>
              <a:t>เฮดเดอร์</a:t>
            </a:r>
            <a:r>
              <a:rPr lang="th-TH" dirty="0" smtClean="0"/>
              <a:t>ในแต่</a:t>
            </a:r>
            <a:r>
              <a:rPr lang="th-TH" dirty="0" err="1" smtClean="0"/>
              <a:t>ละเลเยอร์</a:t>
            </a:r>
            <a:r>
              <a:rPr lang="th-TH" dirty="0" smtClean="0"/>
              <a:t> เพื่อพิจารณาในการอนุญาตส่งผ่าน</a:t>
            </a:r>
            <a:r>
              <a:rPr lang="th-TH" dirty="0" err="1" smtClean="0"/>
              <a:t>แพ็คเก็ต</a:t>
            </a:r>
            <a:endParaRPr lang="th-TH" dirty="0" smtClean="0"/>
          </a:p>
          <a:p>
            <a:r>
              <a:rPr lang="th-TH" dirty="0" err="1" smtClean="0"/>
              <a:t>ไฟร์วอลล์</a:t>
            </a:r>
            <a:r>
              <a:rPr lang="th-TH" dirty="0" smtClean="0"/>
              <a:t>ส่วนใหญ่จะพิจารณา</a:t>
            </a:r>
            <a:r>
              <a:rPr lang="th-TH" dirty="0" err="1" smtClean="0"/>
              <a:t>เฮดเดอร์ในเลเยอร์</a:t>
            </a:r>
            <a:r>
              <a:rPr lang="th-TH" dirty="0" smtClean="0"/>
              <a:t>ที่ </a:t>
            </a:r>
            <a:r>
              <a:rPr lang="en-US" dirty="0" smtClean="0"/>
              <a:t>3 (</a:t>
            </a:r>
            <a:r>
              <a:rPr lang="th-TH" dirty="0" err="1" smtClean="0"/>
              <a:t>เน็ตเวิร์คเลเยอร์</a:t>
            </a:r>
            <a:r>
              <a:rPr lang="en-US" dirty="0" smtClean="0"/>
              <a:t>)</a:t>
            </a:r>
            <a:r>
              <a:rPr lang="th-TH" dirty="0" smtClean="0"/>
              <a:t> แต่มีบางประเภทที่ใช้ข้อมูล</a:t>
            </a:r>
            <a:r>
              <a:rPr lang="th-TH" dirty="0" err="1" smtClean="0"/>
              <a:t>ในเลเยอร์</a:t>
            </a:r>
            <a:r>
              <a:rPr lang="th-TH" dirty="0" smtClean="0"/>
              <a:t>ที่ </a:t>
            </a:r>
            <a:r>
              <a:rPr lang="en-US" dirty="0" smtClean="0"/>
              <a:t>4-7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57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3868</TotalTime>
  <Words>1207</Words>
  <Application>Microsoft Office PowerPoint</Application>
  <PresentationFormat>On-screen Show (4:3)</PresentationFormat>
  <Paragraphs>119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Cordia New</vt:lpstr>
      <vt:lpstr>TH SarabunPSK</vt:lpstr>
      <vt:lpstr>Wingdings 3</vt:lpstr>
      <vt:lpstr>Wisp</vt:lpstr>
      <vt:lpstr>บทที่ 6 : Firewall Part1 สธ412 ความมั่นคงของระบบสารสนเทศ</vt:lpstr>
      <vt:lpstr>Outline</vt:lpstr>
      <vt:lpstr>หลักการทำงานของไฟร์วอลล์</vt:lpstr>
      <vt:lpstr>หลักการทำงานของไฟร์วอลล์ [2]</vt:lpstr>
      <vt:lpstr>รูปแบบการเชื่อมต่อเน็ตเวิร์คไฟร์วอลล์</vt:lpstr>
      <vt:lpstr>โปรโตคอล TCP/IP</vt:lpstr>
      <vt:lpstr>เปรียบเทียบระหว่าง TCP/IP กับ OSI</vt:lpstr>
      <vt:lpstr>การส่งข้อมูลในโปรโตคอล TCP/IP</vt:lpstr>
      <vt:lpstr>โปรโตคอล TCP/IP [2]</vt:lpstr>
      <vt:lpstr>โปรโตคอลในระดับแอพพลิเคชัน</vt:lpstr>
      <vt:lpstr>โปรโตคอลในระดับแอพพลิเคชัน : DNS</vt:lpstr>
      <vt:lpstr>โปรโตคอลในระดับแอพพลิเคชัน : HTTP</vt:lpstr>
      <vt:lpstr>โปรโตคอลในระดับแอพพลิเคชัน : HTTPS</vt:lpstr>
      <vt:lpstr>โปรโตคอลในระดับแอพพลิเคชัน : SMTP</vt:lpstr>
      <vt:lpstr>โปรโตคอลในระดับแอพพลิเคชัน : POP</vt:lpstr>
      <vt:lpstr>โปรโตคอลในระดับแอพพลิเคชัน : IMAP </vt:lpstr>
      <vt:lpstr>Mail System Architecture</vt:lpstr>
      <vt:lpstr>โปรโตคอลในระดับแอพพลิเคชัน : SNMP</vt:lpstr>
      <vt:lpstr>โปรโตคอลในระดับแอพพลิเคชัน : FTP</vt:lpstr>
      <vt:lpstr>โปรโตคอลในระดับทรานสปอร์ต</vt:lpstr>
      <vt:lpstr>โปรโตคอลในระดับทรานสปอร์ต : TCP</vt:lpstr>
      <vt:lpstr>โปรโตคอลในระดับทรานสปอร์ต : TCP [2]</vt:lpstr>
      <vt:lpstr>TCP Three-Way Handshake</vt:lpstr>
      <vt:lpstr>โปรโตคอลในระดับทรานสปอร์ต : UDP</vt:lpstr>
      <vt:lpstr>การแบ่งข้อมูลแต่ละแอพพลิเคชั่นออกเป็นพอร์ต</vt:lpstr>
      <vt:lpstr>โปรโตคอลในระดับเน็ตเวิร์ค</vt:lpstr>
      <vt:lpstr>โปรโตคอลในระดับเน็ตเวิร์ค : IP</vt:lpstr>
      <vt:lpstr>โปรโตคอลในระดับเน็ตเวิร์ค : ICMP</vt:lpstr>
      <vt:lpstr>การใช้คำสั่ง Ping เพื่อค้นหาข้อผิดพลาด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494</cp:revision>
  <dcterms:created xsi:type="dcterms:W3CDTF">2015-08-08T14:30:10Z</dcterms:created>
  <dcterms:modified xsi:type="dcterms:W3CDTF">2015-10-11T15:59:31Z</dcterms:modified>
</cp:coreProperties>
</file>