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sldIdLst>
    <p:sldId id="257" r:id="rId2"/>
    <p:sldId id="271" r:id="rId3"/>
    <p:sldId id="272" r:id="rId4"/>
    <p:sldId id="273" r:id="rId5"/>
    <p:sldId id="274" r:id="rId6"/>
    <p:sldId id="275" r:id="rId7"/>
    <p:sldId id="277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11/09/61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41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9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0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0752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69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852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66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7782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9029764" cy="9763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7"/>
            <a:ext cx="608380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3" y="1680467"/>
            <a:ext cx="283622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50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7461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186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02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0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71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609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58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0688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68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5400" b="1" kern="1200">
          <a:solidFill>
            <a:schemeClr val="tx1">
              <a:lumMod val="85000"/>
              <a:lumOff val="15000"/>
            </a:schemeClr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000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library.mju.ac.th/content.php?page=data&amp;id=102:VP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6354" y="2857500"/>
            <a:ext cx="7461647" cy="1803798"/>
          </a:xfrm>
        </p:spPr>
        <p:txBody>
          <a:bodyPr>
            <a:normAutofit/>
          </a:bodyPr>
          <a:lstStyle/>
          <a:p>
            <a:r>
              <a:rPr lang="th-TH" sz="4500" b="1" dirty="0"/>
              <a:t>บทที่ </a:t>
            </a:r>
            <a:r>
              <a:rPr lang="en-US" sz="4500" b="1" dirty="0"/>
              <a:t>5</a:t>
            </a:r>
            <a:r>
              <a:rPr lang="en-US" sz="4500" b="1" dirty="0"/>
              <a:t> </a:t>
            </a:r>
            <a:r>
              <a:rPr lang="en-US" sz="4500" b="1" dirty="0"/>
              <a:t>: </a:t>
            </a:r>
            <a:r>
              <a:rPr lang="th-TH" sz="4500" b="1" dirty="0"/>
              <a:t>การ</a:t>
            </a:r>
            <a:r>
              <a:rPr lang="th-TH" sz="4500" b="1" dirty="0" err="1"/>
              <a:t>ประยุกต์ใช้คริพ</a:t>
            </a:r>
            <a:r>
              <a:rPr lang="th-TH" sz="4500" b="1" dirty="0"/>
              <a:t>โตก</a:t>
            </a:r>
            <a:r>
              <a:rPr lang="th-TH" sz="4500" b="1" dirty="0" err="1"/>
              <a:t>ราฟี</a:t>
            </a:r>
            <a:r>
              <a:rPr lang="en-US" sz="4500" b="1" dirty="0"/>
              <a:t> Part2</a:t>
            </a:r>
            <a:r>
              <a:rPr lang="en-US" sz="4950" dirty="0"/>
              <a:t/>
            </a:r>
            <a:br>
              <a:rPr lang="en-US" sz="4950" dirty="0"/>
            </a:br>
            <a:r>
              <a:rPr lang="th-TH" sz="3000" dirty="0" err="1"/>
              <a:t>สธ</a:t>
            </a:r>
            <a:r>
              <a:rPr lang="en-US" sz="3000" dirty="0"/>
              <a:t>412</a:t>
            </a:r>
            <a:r>
              <a:rPr lang="th-TH" sz="3000" dirty="0"/>
              <a:t> ความมั่นคงของระบบสารสนเทศ</a:t>
            </a:r>
            <a:endParaRPr lang="th-TH" sz="3975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4906" y="4847478"/>
            <a:ext cx="6686549" cy="949676"/>
          </a:xfrm>
        </p:spPr>
        <p:txBody>
          <a:bodyPr>
            <a:noAutofit/>
          </a:bodyPr>
          <a:lstStyle/>
          <a:p>
            <a:r>
              <a:rPr lang="th-TH" sz="2700" dirty="0"/>
              <a:t>อาจารย์อภิพงศ์  </a:t>
            </a:r>
            <a:r>
              <a:rPr lang="th-TH" sz="2700" dirty="0" err="1"/>
              <a:t>ปิง</a:t>
            </a:r>
            <a:r>
              <a:rPr lang="th-TH" sz="2700" dirty="0"/>
              <a:t>ยศ</a:t>
            </a:r>
          </a:p>
          <a:p>
            <a:r>
              <a:rPr lang="en-US" sz="2700" dirty="0"/>
              <a:t>apipong.ping@gmail.com</a:t>
            </a:r>
            <a:endParaRPr lang="th-TH" sz="2700" dirty="0"/>
          </a:p>
          <a:p>
            <a:endParaRPr lang="th-TH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60" y="80272"/>
            <a:ext cx="5166094" cy="3363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Remote Login &amp; File Transfer Security: </a:t>
            </a:r>
            <a:r>
              <a:rPr lang="en-US" dirty="0" smtClean="0">
                <a:solidFill>
                  <a:schemeClr val="accent2"/>
                </a:solidFill>
              </a:rPr>
              <a:t>SSH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6" y="1671638"/>
            <a:ext cx="8911686" cy="48612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SSH (Secure Shell) </a:t>
            </a:r>
            <a:r>
              <a:rPr lang="th-TH" dirty="0" smtClean="0"/>
              <a:t>เป็นรูปแบบการรีโมท</a:t>
            </a:r>
            <a:r>
              <a:rPr lang="th-TH" dirty="0" smtClean="0"/>
              <a:t>ล็อกอินและ </a:t>
            </a:r>
            <a:r>
              <a:rPr lang="en-US" dirty="0" smtClean="0"/>
              <a:t>FTP </a:t>
            </a:r>
            <a:r>
              <a:rPr lang="th-TH" dirty="0" smtClean="0"/>
              <a:t>ที่</a:t>
            </a:r>
            <a:r>
              <a:rPr lang="th-TH" dirty="0" smtClean="0"/>
              <a:t>นิยมมากที่สุด ใช้สำหรับเข้ารหัสข้อมูลที่รับ</a:t>
            </a:r>
            <a:r>
              <a:rPr lang="en-US" dirty="0" smtClean="0"/>
              <a:t>-</a:t>
            </a:r>
            <a:r>
              <a:rPr lang="th-TH" dirty="0" smtClean="0"/>
              <a:t>ส่งระหว่างไคลเอนต์และเซิร์ฟเวอร์</a:t>
            </a:r>
          </a:p>
          <a:p>
            <a:r>
              <a:rPr lang="th-TH" dirty="0" smtClean="0"/>
              <a:t>ใช้พอร์ต </a:t>
            </a:r>
            <a:r>
              <a:rPr lang="en-US" dirty="0" smtClean="0"/>
              <a:t>22 </a:t>
            </a:r>
            <a:r>
              <a:rPr lang="th-TH" dirty="0" smtClean="0"/>
              <a:t>แทนพอร์ต </a:t>
            </a:r>
            <a:r>
              <a:rPr lang="en-US" dirty="0" smtClean="0"/>
              <a:t>23 (TELNET</a:t>
            </a:r>
            <a:r>
              <a:rPr lang="en-US" dirty="0" smtClean="0"/>
              <a:t>) </a:t>
            </a:r>
            <a:r>
              <a:rPr lang="th-TH" dirty="0" smtClean="0"/>
              <a:t>และ </a:t>
            </a:r>
            <a:r>
              <a:rPr lang="en-US" dirty="0" smtClean="0"/>
              <a:t>21 (FTP) </a:t>
            </a:r>
            <a:endParaRPr lang="en-US" dirty="0" smtClean="0"/>
          </a:p>
          <a:p>
            <a:r>
              <a:rPr lang="th-TH" dirty="0" smtClean="0"/>
              <a:t>หลักการคือไคลเอนต์จะเชื่อมต่อไปยังเซิร์ฟเวอร์ </a:t>
            </a:r>
            <a:r>
              <a:rPr lang="th-TH" dirty="0" smtClean="0"/>
              <a:t>เพื่อ</a:t>
            </a:r>
            <a:r>
              <a:rPr lang="th-TH" dirty="0" smtClean="0"/>
              <a:t>สร้าง </a:t>
            </a:r>
            <a:r>
              <a:rPr lang="en-US" dirty="0" smtClean="0"/>
              <a:t>Public Key </a:t>
            </a:r>
            <a:r>
              <a:rPr lang="th-TH" dirty="0" smtClean="0"/>
              <a:t>สำหรับการเชื่อมต่อ ปัจจุบันใช้ </a:t>
            </a:r>
            <a:r>
              <a:rPr lang="en-US" dirty="0" smtClean="0"/>
              <a:t>RSA </a:t>
            </a:r>
            <a:r>
              <a:rPr lang="th-TH" dirty="0" smtClean="0"/>
              <a:t>ร่วมกับ </a:t>
            </a:r>
            <a:r>
              <a:rPr lang="en-US" dirty="0" smtClean="0"/>
              <a:t>SHA-256 </a:t>
            </a:r>
            <a:r>
              <a:rPr lang="th-TH" dirty="0" smtClean="0"/>
              <a:t>ในการเข้ารหัสข้อมูลและทำ </a:t>
            </a:r>
            <a:r>
              <a:rPr lang="en-US" dirty="0" smtClean="0"/>
              <a:t>Digital Signature</a:t>
            </a:r>
            <a:endParaRPr lang="en-US" dirty="0" smtClean="0"/>
          </a:p>
          <a:p>
            <a:r>
              <a:rPr lang="th-TH" dirty="0" smtClean="0"/>
              <a:t>โปรแกรม </a:t>
            </a:r>
            <a:r>
              <a:rPr lang="en-US" dirty="0" smtClean="0"/>
              <a:t>SSH </a:t>
            </a:r>
            <a:r>
              <a:rPr lang="th-TH" dirty="0" smtClean="0"/>
              <a:t>ที่นิยม เช่น </a:t>
            </a:r>
            <a:r>
              <a:rPr lang="en-US" dirty="0" smtClean="0"/>
              <a:t>Putty, </a:t>
            </a:r>
            <a:r>
              <a:rPr lang="en-US" dirty="0" err="1" smtClean="0"/>
              <a:t>OpenTerm</a:t>
            </a:r>
            <a:r>
              <a:rPr lang="en-US" dirty="0" smtClean="0"/>
              <a:t>, </a:t>
            </a:r>
            <a:r>
              <a:rPr lang="en-US" dirty="0" err="1" smtClean="0"/>
              <a:t>OpenSSH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302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 </a:t>
            </a:r>
            <a:r>
              <a:rPr lang="en-US" dirty="0" smtClean="0"/>
              <a:t>Putty</a:t>
            </a:r>
            <a:endParaRPr lang="th-TH" dirty="0"/>
          </a:p>
        </p:txBody>
      </p:sp>
      <p:pic>
        <p:nvPicPr>
          <p:cNvPr id="4098" name="Picture 2" descr="http://downloads.k0k0.de/FON/ssh/ssh0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06" y="1398588"/>
            <a:ext cx="7716066" cy="461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84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แบบจำลองการทำงานของ </a:t>
            </a:r>
            <a:r>
              <a:rPr lang="en-US" dirty="0" smtClean="0"/>
              <a:t>SSH</a:t>
            </a:r>
            <a:endParaRPr lang="th-TH" dirty="0"/>
          </a:p>
        </p:txBody>
      </p:sp>
      <p:pic>
        <p:nvPicPr>
          <p:cNvPr id="5122" name="Picture 2" descr="http://blog.tomszpytman.com/images/6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26" y="1462086"/>
            <a:ext cx="9159112" cy="5349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85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Security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8046" y="1657350"/>
            <a:ext cx="7520355" cy="4686300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โปรโตคอลที่กล่าวมาข้างต้นทั้งหมดเป็นการเข้ารหัสข้อมูล</a:t>
            </a:r>
            <a:r>
              <a:rPr lang="th-TH" dirty="0" err="1" smtClean="0"/>
              <a:t>ในเลเยอร์</a:t>
            </a:r>
            <a:r>
              <a:rPr lang="th-TH" dirty="0" smtClean="0"/>
              <a:t>ที่เหนือกว่าชั้นเน็ตเวิร์ค ส่วนใหญ่จะเป็น</a:t>
            </a:r>
            <a:r>
              <a:rPr lang="en-US" dirty="0" smtClean="0"/>
              <a:t>         </a:t>
            </a:r>
            <a:r>
              <a:rPr lang="th-TH" dirty="0" err="1" smtClean="0"/>
              <a:t>แอพพลิเค</a:t>
            </a:r>
            <a:r>
              <a:rPr lang="th-TH" dirty="0" smtClean="0"/>
              <a:t>ชันที่พัฒนาขึ้นเป็นพิเศษ</a:t>
            </a:r>
          </a:p>
          <a:p>
            <a:r>
              <a:rPr lang="th-TH" dirty="0" smtClean="0"/>
              <a:t>แต่ถ้ามีการรักษาความปลอดภัยในระดับที่ต่ำลงมา เช่นในระดับเน็ตเวิร์ค </a:t>
            </a:r>
            <a:r>
              <a:rPr lang="th-TH" dirty="0" smtClean="0"/>
              <a:t>จะต้องใช้โปรโตคอลที่ทำงานในระดับเน็ตเวิร์ค</a:t>
            </a:r>
            <a:endParaRPr lang="th-TH" dirty="0" smtClean="0"/>
          </a:p>
          <a:p>
            <a:r>
              <a:rPr lang="th-TH" dirty="0" smtClean="0"/>
              <a:t>โปร</a:t>
            </a:r>
            <a:r>
              <a:rPr lang="th-TH" dirty="0"/>
              <a:t>โ</a:t>
            </a:r>
            <a:r>
              <a:rPr lang="th-TH" dirty="0" smtClean="0"/>
              <a:t>ตคอลที่มีการรักษาความปลอดภัยระดับเน็ตเวิร์ค เช่น </a:t>
            </a:r>
            <a:r>
              <a:rPr lang="en-US" dirty="0" smtClean="0"/>
              <a:t>VPN </a:t>
            </a:r>
            <a:r>
              <a:rPr lang="th-TH" dirty="0" smtClean="0"/>
              <a:t>ส่วนโปรโตคอลย่อยที่นิยมคือ </a:t>
            </a:r>
            <a:r>
              <a:rPr lang="en-US" dirty="0" smtClean="0"/>
              <a:t>IPsec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30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Security</a:t>
            </a:r>
            <a:r>
              <a:rPr lang="th-TH" dirty="0" smtClean="0"/>
              <a:t> 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2"/>
                </a:solidFill>
              </a:rPr>
              <a:t>VPN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dirty="0" smtClean="0"/>
              <a:t>เครือข่ายส่วนบุคคลเสมือน หรือ </a:t>
            </a:r>
            <a:r>
              <a:rPr lang="en-US" dirty="0" smtClean="0"/>
              <a:t>VPN (</a:t>
            </a:r>
            <a:r>
              <a:rPr lang="en-US" b="1" dirty="0" smtClean="0"/>
              <a:t>V</a:t>
            </a:r>
            <a:r>
              <a:rPr lang="en-US" dirty="0" smtClean="0"/>
              <a:t>irtual </a:t>
            </a:r>
            <a:r>
              <a:rPr lang="en-US" b="1" dirty="0" smtClean="0"/>
              <a:t>P</a:t>
            </a:r>
            <a:r>
              <a:rPr lang="en-US" dirty="0" smtClean="0"/>
              <a:t>rivate </a:t>
            </a:r>
            <a:r>
              <a:rPr lang="en-US" b="1" dirty="0" smtClean="0"/>
              <a:t>N</a:t>
            </a:r>
            <a:r>
              <a:rPr lang="en-US" dirty="0" smtClean="0"/>
              <a:t>etwork) </a:t>
            </a:r>
            <a:r>
              <a:rPr lang="th-TH" dirty="0" smtClean="0"/>
              <a:t>หมายถึงระบบเครือข่ายส่วนบุคคลที่สร้างโดยแชร์</a:t>
            </a:r>
            <a:r>
              <a:rPr lang="th-TH" dirty="0" err="1" smtClean="0"/>
              <a:t>ลิงก์</a:t>
            </a:r>
            <a:r>
              <a:rPr lang="th-TH" dirty="0" smtClean="0"/>
              <a:t> </a:t>
            </a:r>
            <a:r>
              <a:rPr lang="en-US" dirty="0" smtClean="0"/>
              <a:t>(</a:t>
            </a:r>
            <a:r>
              <a:rPr lang="th-TH" dirty="0" smtClean="0"/>
              <a:t>เช่น อินเทอร์เน็ต</a:t>
            </a:r>
            <a:r>
              <a:rPr lang="en-US" dirty="0" smtClean="0"/>
              <a:t>)</a:t>
            </a:r>
            <a:r>
              <a:rPr lang="th-TH" dirty="0" smtClean="0"/>
              <a:t> </a:t>
            </a:r>
          </a:p>
          <a:p>
            <a:r>
              <a:rPr lang="th-TH" dirty="0" smtClean="0"/>
              <a:t>ช่วยให้ผู้ใช้สามารถแชร์ข้อมูลผ่านเครือข่ายสาธารณะโดยมีการเข้ารหัสไว้ ทำให้ดูเสมือนว่าเป็นการสื่อสารกันภายในเครือข่ายส่วนบุคคล</a:t>
            </a:r>
          </a:p>
          <a:p>
            <a:r>
              <a:rPr lang="th-TH" dirty="0" smtClean="0"/>
              <a:t>ข้อดีคือทำให้ผู้ใช้งานที่อยู่ภายนอกองค์กรสามารถเชื่อมต่อเข้ามายังเครือข่ายขององค์กรได้อย่างปลอดภั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2050" name="Picture 2" descr="Image result for vp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54" y="4821288"/>
            <a:ext cx="3147646" cy="20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Security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en-US" dirty="0" smtClean="0">
                <a:solidFill>
                  <a:schemeClr val="accent2"/>
                </a:solidFill>
              </a:rPr>
              <a:t>VPN</a:t>
            </a:r>
            <a:r>
              <a:rPr lang="th-TH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VPN </a:t>
            </a:r>
            <a:r>
              <a:rPr lang="th-TH" dirty="0" smtClean="0"/>
              <a:t>แบ่งเป็น </a:t>
            </a:r>
            <a:r>
              <a:rPr lang="en-US" dirty="0" smtClean="0"/>
              <a:t>3 </a:t>
            </a:r>
            <a:r>
              <a:rPr lang="th-TH" dirty="0" smtClean="0"/>
              <a:t>ประเภท ขึ้นอยู่กับลักษณะการใช้งาน</a:t>
            </a:r>
          </a:p>
          <a:p>
            <a:r>
              <a:rPr lang="en-US" b="1" dirty="0" smtClean="0"/>
              <a:t>Access VPN </a:t>
            </a:r>
            <a:r>
              <a:rPr lang="en-US" dirty="0" smtClean="0"/>
              <a:t>: </a:t>
            </a:r>
            <a:r>
              <a:rPr lang="th-TH" dirty="0" smtClean="0"/>
              <a:t>ใช้เชื่อมต่อผู้ใช้ระยะไกล เช่นพนักงานที่ต้องเดินทางบ่อยๆ</a:t>
            </a:r>
          </a:p>
          <a:p>
            <a:r>
              <a:rPr lang="en-US" b="1" dirty="0" smtClean="0"/>
              <a:t>Intranet VPN </a:t>
            </a:r>
            <a:r>
              <a:rPr lang="en-US" dirty="0" smtClean="0"/>
              <a:t>: </a:t>
            </a:r>
            <a:r>
              <a:rPr lang="th-TH" dirty="0" smtClean="0"/>
              <a:t>เชื่อมต่อกับเครือข่ายย่อยขององค์กร ผ่านเครือข่ายอินเทอร์เน็ต เช่น สาขาย่อยของบริษัท</a:t>
            </a:r>
          </a:p>
          <a:p>
            <a:r>
              <a:rPr lang="en-US" b="1" dirty="0" smtClean="0"/>
              <a:t>Extranet VPN </a:t>
            </a:r>
            <a:r>
              <a:rPr lang="en-US" dirty="0" smtClean="0"/>
              <a:t>: </a:t>
            </a:r>
            <a:r>
              <a:rPr lang="th-TH" dirty="0" smtClean="0"/>
              <a:t>ใช้เชื่อมต่อระหว่างองค์กร</a:t>
            </a:r>
            <a:r>
              <a:rPr lang="en-US" dirty="0" smtClean="0"/>
              <a:t> </a:t>
            </a:r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5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>
                <a:solidFill>
                  <a:schemeClr val="accent2"/>
                </a:solidFill>
              </a:rPr>
              <a:t>แบบจำลองการทำงานของ </a:t>
            </a:r>
            <a:r>
              <a:rPr lang="en-US" sz="3600" b="0" dirty="0">
                <a:solidFill>
                  <a:schemeClr val="accent2"/>
                </a:solidFill>
              </a:rPr>
              <a:t>VPN</a:t>
            </a:r>
            <a:endParaRPr lang="th-TH" sz="3600" b="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s://vpn.msu.ac.th/images/vpn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18" y="1158881"/>
            <a:ext cx="10652282" cy="569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62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Security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en-US" dirty="0">
                <a:solidFill>
                  <a:schemeClr val="accent2"/>
                </a:solidFill>
              </a:rPr>
              <a:t>VPN</a:t>
            </a:r>
            <a:r>
              <a:rPr lang="th-TH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[3]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 smtClean="0"/>
              <a:t>โปรโตคอลที่ใช้สร้าง </a:t>
            </a:r>
            <a:r>
              <a:rPr lang="en-US" dirty="0" smtClean="0"/>
              <a:t>VPN </a:t>
            </a:r>
            <a:r>
              <a:rPr lang="th-TH" dirty="0" smtClean="0"/>
              <a:t>มี </a:t>
            </a:r>
            <a:r>
              <a:rPr lang="en-US" dirty="0" smtClean="0"/>
              <a:t>4 </a:t>
            </a:r>
            <a:r>
              <a:rPr lang="th-TH" dirty="0" smtClean="0"/>
              <a:t>โปรโตคอล คือ</a:t>
            </a:r>
          </a:p>
          <a:p>
            <a:r>
              <a:rPr lang="en-US" dirty="0" smtClean="0"/>
              <a:t>PPTP (Point-to-Point Tunneling Protocol)</a:t>
            </a:r>
          </a:p>
          <a:p>
            <a:r>
              <a:rPr lang="en-US" dirty="0" smtClean="0"/>
              <a:t>L2F (Layer-2 Forwarding)</a:t>
            </a:r>
          </a:p>
          <a:p>
            <a:r>
              <a:rPr lang="en-US" dirty="0" smtClean="0"/>
              <a:t>L2TP (Layer-2 Tunneling Protocol)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err="1" smtClean="0"/>
              <a:t>IPSec</a:t>
            </a:r>
            <a:r>
              <a:rPr lang="en-US" dirty="0" smtClean="0"/>
              <a:t> (IP Security Protocol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SSL VPN (Secure Sockets Layer)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8754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Security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en-US" dirty="0" smtClean="0">
                <a:solidFill>
                  <a:schemeClr val="accent2"/>
                </a:solidFill>
              </a:rPr>
              <a:t>VPN -&gt; </a:t>
            </a:r>
            <a:r>
              <a:rPr lang="en-US" dirty="0" err="1" smtClean="0">
                <a:solidFill>
                  <a:schemeClr val="accent2"/>
                </a:solidFill>
              </a:rPr>
              <a:t>IPSec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754" y="2133600"/>
            <a:ext cx="7784123" cy="4180573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เป็นโปรโตคอลที่รักษาความปลอดภัยข้อมูลในระดับ</a:t>
            </a:r>
            <a:r>
              <a:rPr lang="th-TH" dirty="0" err="1" smtClean="0"/>
              <a:t>เน็ตเวิร์คเลเยอร์</a:t>
            </a:r>
            <a:r>
              <a:rPr lang="th-TH" dirty="0" smtClean="0"/>
              <a:t> </a:t>
            </a:r>
            <a:endParaRPr lang="en-US" dirty="0" smtClean="0"/>
          </a:p>
          <a:p>
            <a:r>
              <a:rPr lang="th-TH" dirty="0" smtClean="0"/>
              <a:t>ถือเป็นโปรโตคอลที่เหมาะสมที่สุดสำหรับการสร้าง </a:t>
            </a:r>
            <a:r>
              <a:rPr lang="en-US" dirty="0" smtClean="0"/>
              <a:t>VPN</a:t>
            </a:r>
            <a:endParaRPr lang="th-TH" dirty="0" smtClean="0"/>
          </a:p>
          <a:p>
            <a:r>
              <a:rPr lang="th-TH" dirty="0" smtClean="0"/>
              <a:t>ออกแบบมาสำหรับการเข้ารหัสข้อมูล</a:t>
            </a:r>
            <a:r>
              <a:rPr lang="th-TH" dirty="0" err="1" smtClean="0"/>
              <a:t>แพ็กเก็ต</a:t>
            </a:r>
            <a:r>
              <a:rPr lang="th-TH" dirty="0" smtClean="0"/>
              <a:t>ของโปรโตคอล </a:t>
            </a:r>
            <a:r>
              <a:rPr lang="en-US" dirty="0" smtClean="0"/>
              <a:t>IP </a:t>
            </a:r>
          </a:p>
          <a:p>
            <a:r>
              <a:rPr lang="th-TH" dirty="0" smtClean="0"/>
              <a:t>รับรองความลับของข้อมูล </a:t>
            </a:r>
            <a:r>
              <a:rPr lang="en-US" dirty="0" smtClean="0"/>
              <a:t>(Confidentiality), </a:t>
            </a:r>
            <a:r>
              <a:rPr lang="th-TH" dirty="0" smtClean="0"/>
              <a:t>ความคงสภาพของข้อมูล </a:t>
            </a:r>
            <a:r>
              <a:rPr lang="en-US" dirty="0" smtClean="0"/>
              <a:t>(Integrity) </a:t>
            </a:r>
            <a:r>
              <a:rPr lang="th-TH" dirty="0" smtClean="0"/>
              <a:t>และการพิสูจน์ตัวตนของฝ่ายส่ง </a:t>
            </a:r>
            <a:r>
              <a:rPr lang="en-US" dirty="0" smtClean="0"/>
              <a:t>(Authentication)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584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Security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en-US" dirty="0">
                <a:solidFill>
                  <a:schemeClr val="accent2"/>
                </a:solidFill>
              </a:rPr>
              <a:t>VPN -&gt; </a:t>
            </a:r>
            <a:r>
              <a:rPr lang="en-US" dirty="0" err="1" smtClean="0">
                <a:solidFill>
                  <a:schemeClr val="accent2"/>
                </a:solidFill>
              </a:rPr>
              <a:t>IPSec</a:t>
            </a:r>
            <a:r>
              <a:rPr lang="th-TH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 smtClean="0"/>
              <a:t>อัลกอริทึมที่ </a:t>
            </a:r>
            <a:r>
              <a:rPr lang="en-US" dirty="0" err="1" smtClean="0"/>
              <a:t>IPSec</a:t>
            </a:r>
            <a:r>
              <a:rPr lang="en-US" dirty="0" smtClean="0"/>
              <a:t> </a:t>
            </a:r>
            <a:r>
              <a:rPr lang="th-TH" dirty="0" smtClean="0"/>
              <a:t>ใช้เข้ารหัสข้อมูล คือ</a:t>
            </a:r>
          </a:p>
          <a:p>
            <a:r>
              <a:rPr lang="th-TH" dirty="0" smtClean="0"/>
              <a:t>ใช้ </a:t>
            </a:r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r>
              <a:rPr lang="en-US" dirty="0" smtClean="0"/>
              <a:t> </a:t>
            </a:r>
            <a:r>
              <a:rPr lang="th-TH" dirty="0" smtClean="0"/>
              <a:t>ในการแลกเปลี่ยน</a:t>
            </a:r>
            <a:r>
              <a:rPr lang="th-TH" dirty="0" err="1" smtClean="0"/>
              <a:t>เซสชั่น</a:t>
            </a:r>
            <a:r>
              <a:rPr lang="th-TH" dirty="0" smtClean="0"/>
              <a:t>คีย์ผ่านเครือข่ายสาธารณะ</a:t>
            </a:r>
          </a:p>
          <a:p>
            <a:r>
              <a:rPr lang="en-US" dirty="0" smtClean="0"/>
              <a:t>AES-GCM </a:t>
            </a:r>
            <a:r>
              <a:rPr lang="en-US" dirty="0" smtClean="0"/>
              <a:t>: </a:t>
            </a:r>
            <a:r>
              <a:rPr lang="th-TH" dirty="0" smtClean="0"/>
              <a:t>สำหรับการเข้ารหัส</a:t>
            </a:r>
            <a:r>
              <a:rPr lang="th-TH" dirty="0" smtClean="0"/>
              <a:t>ข้อมูล</a:t>
            </a:r>
            <a:r>
              <a:rPr lang="th-TH" dirty="0" smtClean="0"/>
              <a:t>และยืนยันตัวตน</a:t>
            </a:r>
            <a:endParaRPr lang="th-TH" dirty="0" smtClean="0"/>
          </a:p>
          <a:p>
            <a:r>
              <a:rPr lang="en-US" dirty="0" smtClean="0"/>
              <a:t>SHA2-256</a:t>
            </a:r>
            <a:r>
              <a:rPr lang="en-US" dirty="0" smtClean="0"/>
              <a:t>: </a:t>
            </a:r>
            <a:r>
              <a:rPr lang="th-TH" dirty="0" smtClean="0"/>
              <a:t>ใช้ในการตรวจสอบความคงสภาพ</a:t>
            </a:r>
          </a:p>
          <a:p>
            <a:r>
              <a:rPr lang="en-US" dirty="0" smtClean="0"/>
              <a:t>Digital Certificate : </a:t>
            </a:r>
            <a:r>
              <a:rPr lang="th-TH" dirty="0" smtClean="0"/>
              <a:t>สำหรับตรวจสอบเจ้าของพับ</a:t>
            </a:r>
            <a:r>
              <a:rPr lang="th-TH" dirty="0" err="1" smtClean="0"/>
              <a:t>ลิก</a:t>
            </a:r>
            <a:r>
              <a:rPr lang="th-TH" dirty="0" smtClean="0"/>
              <a:t>คีย์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63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896" y="1702324"/>
            <a:ext cx="6591985" cy="49524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Web Security</a:t>
            </a:r>
          </a:p>
          <a:p>
            <a:pPr lvl="1"/>
            <a:r>
              <a:rPr lang="en-US" dirty="0" smtClean="0"/>
              <a:t>S-HTTP</a:t>
            </a:r>
          </a:p>
          <a:p>
            <a:pPr lvl="1"/>
            <a:r>
              <a:rPr lang="en-US" dirty="0" smtClean="0"/>
              <a:t>HTTPS</a:t>
            </a:r>
          </a:p>
          <a:p>
            <a:pPr lvl="1"/>
            <a:r>
              <a:rPr lang="en-US" dirty="0" smtClean="0"/>
              <a:t>SSL/TLS</a:t>
            </a:r>
          </a:p>
          <a:p>
            <a:r>
              <a:rPr lang="en-US" dirty="0" smtClean="0"/>
              <a:t>Remote Login Security</a:t>
            </a:r>
          </a:p>
          <a:p>
            <a:pPr lvl="1"/>
            <a:r>
              <a:rPr lang="en-US" dirty="0" smtClean="0"/>
              <a:t>SSH</a:t>
            </a:r>
          </a:p>
          <a:p>
            <a:r>
              <a:rPr lang="en-US" dirty="0" smtClean="0"/>
              <a:t>Network Security</a:t>
            </a:r>
          </a:p>
          <a:p>
            <a:pPr lvl="1"/>
            <a:r>
              <a:rPr lang="en-US" dirty="0" smtClean="0"/>
              <a:t>VPN</a:t>
            </a:r>
          </a:p>
          <a:p>
            <a:pPr lvl="1"/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026" name="Picture 2" descr="http://cartadvisor.com/wp-content/uploads/2012/09/web-secur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651" y="161892"/>
            <a:ext cx="4340207" cy="3255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solidFill>
                  <a:schemeClr val="accent2"/>
                </a:solidFill>
              </a:rPr>
              <a:t>IPSec</a:t>
            </a:r>
            <a:r>
              <a:rPr lang="en-US" sz="3600" b="0" dirty="0">
                <a:solidFill>
                  <a:schemeClr val="accent2"/>
                </a:solidFill>
              </a:rPr>
              <a:t> VPN Architecture</a:t>
            </a:r>
            <a:endParaRPr lang="th-TH" sz="3600" b="0" dirty="0">
              <a:solidFill>
                <a:schemeClr val="accent2"/>
              </a:solidFill>
            </a:endParaRPr>
          </a:p>
        </p:txBody>
      </p:sp>
      <p:pic>
        <p:nvPicPr>
          <p:cNvPr id="2052" name="Picture 4" descr="http://www.firewall.cx/images/stories/cisco-router-ipsec-vpn-dynamic-endpoint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957"/>
            <a:ext cx="12243927" cy="56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4686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0" dirty="0">
                <a:solidFill>
                  <a:schemeClr val="accent2"/>
                </a:solidFill>
              </a:rPr>
              <a:t>การใช้งาน </a:t>
            </a:r>
            <a:r>
              <a:rPr lang="en-US" sz="3200" b="0" dirty="0">
                <a:solidFill>
                  <a:schemeClr val="accent2"/>
                </a:solidFill>
              </a:rPr>
              <a:t>VPN </a:t>
            </a:r>
            <a:r>
              <a:rPr lang="th-TH" sz="3200" b="0" dirty="0">
                <a:solidFill>
                  <a:schemeClr val="accent2"/>
                </a:solidFill>
              </a:rPr>
              <a:t>ของมหาวิทยาลัยแม่โจ้ เพื่อสืบค้น</a:t>
            </a:r>
            <a:r>
              <a:rPr lang="th-TH" sz="3200" b="0" dirty="0" smtClean="0">
                <a:solidFill>
                  <a:schemeClr val="accent2"/>
                </a:solidFill>
              </a:rPr>
              <a:t>ข้อมูลจากภายนอก</a:t>
            </a:r>
            <a:r>
              <a:rPr lang="th-TH" sz="3200" b="0" dirty="0">
                <a:solidFill>
                  <a:schemeClr val="accent2"/>
                </a:solidFill>
              </a:rPr>
              <a:t>เครือข่ายมหาวิทยาลัย</a:t>
            </a:r>
            <a:endParaRPr lang="th-TH" sz="3200" b="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146" y="6154616"/>
            <a:ext cx="9255244" cy="1248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hlinkClick r:id="rId2"/>
              </a:rPr>
              <a:t>https://library.mju.ac.th/content.php?page=data&amp;id=102:VPN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620166"/>
            <a:ext cx="7426324" cy="46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Security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816418"/>
            <a:ext cx="9019955" cy="4286250"/>
          </a:xfrm>
        </p:spPr>
        <p:txBody>
          <a:bodyPr>
            <a:normAutofit/>
          </a:bodyPr>
          <a:lstStyle/>
          <a:p>
            <a:r>
              <a:rPr lang="th-TH" dirty="0" smtClean="0"/>
              <a:t>โดยปกติการสื่อสารของ </a:t>
            </a:r>
            <a:r>
              <a:rPr lang="en-US" dirty="0" smtClean="0"/>
              <a:t>WWW </a:t>
            </a:r>
            <a:r>
              <a:rPr lang="th-TH" dirty="0" smtClean="0"/>
              <a:t>จะใช้โปรโตคอล </a:t>
            </a:r>
            <a:r>
              <a:rPr lang="en-US" dirty="0" smtClean="0"/>
              <a:t>HTTP (Hyper Text Transfer Protocol) </a:t>
            </a:r>
            <a:r>
              <a:rPr lang="th-TH" dirty="0" smtClean="0"/>
              <a:t>โดยใช้พอร์ต </a:t>
            </a:r>
            <a:r>
              <a:rPr lang="en-US" dirty="0" smtClean="0"/>
              <a:t>80 </a:t>
            </a:r>
            <a:r>
              <a:rPr lang="th-TH" dirty="0" smtClean="0"/>
              <a:t>เป็นการสื่อสารระหว่างเว็บเซิร์ฟเวอร์และไคลเอนต์</a:t>
            </a:r>
          </a:p>
          <a:p>
            <a:r>
              <a:rPr lang="th-TH" dirty="0" smtClean="0"/>
              <a:t>ปกติโปรโตคอล </a:t>
            </a:r>
            <a:r>
              <a:rPr lang="en-US" dirty="0" smtClean="0"/>
              <a:t>HTTP </a:t>
            </a:r>
            <a:r>
              <a:rPr lang="th-TH" dirty="0" smtClean="0"/>
              <a:t>จะไม่มีการเข้ารหัสข้อมูล เพราะฉะนั้นใครก็ตามที่ดักจับข้อมูลระหว่างเส้นทางการสื่อสารได้จะสามารถอ่านข้อมูลนั้นได้ทันที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73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</a:t>
            </a:r>
            <a:r>
              <a:rPr lang="en-US" dirty="0" smtClean="0"/>
              <a:t>Security</a:t>
            </a:r>
            <a:r>
              <a:rPr lang="th-TH" dirty="0" smtClean="0"/>
              <a:t> 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2"/>
                </a:solidFill>
              </a:rPr>
              <a:t>S-HTTP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S-HTTP (Secure HTTP) </a:t>
            </a:r>
            <a:r>
              <a:rPr lang="th-TH" dirty="0" smtClean="0"/>
              <a:t>หลักการคือสร้างโปรโตคอล </a:t>
            </a:r>
            <a:r>
              <a:rPr lang="en-US" dirty="0" smtClean="0"/>
              <a:t>HTTP </a:t>
            </a:r>
            <a:r>
              <a:rPr lang="th-TH" dirty="0" smtClean="0"/>
              <a:t>ที่มีความสามารถในการเข้าและถอดรหัสอยู่ภายในตัวเองโดยตรง</a:t>
            </a:r>
          </a:p>
          <a:p>
            <a:r>
              <a:rPr lang="th-TH" dirty="0" smtClean="0"/>
              <a:t>ใช้เทคนิคการเข้ารหัสของ </a:t>
            </a:r>
            <a:r>
              <a:rPr lang="en-US" dirty="0" smtClean="0"/>
              <a:t>RSA</a:t>
            </a:r>
            <a:r>
              <a:rPr lang="th-TH" dirty="0" smtClean="0"/>
              <a:t> ซึ่งเป็นการเข้ารหัสแบบพับ</a:t>
            </a:r>
            <a:r>
              <a:rPr lang="th-TH" dirty="0" err="1" smtClean="0"/>
              <a:t>ลิก</a:t>
            </a:r>
            <a:r>
              <a:rPr lang="th-TH" dirty="0" smtClean="0"/>
              <a:t>คีย์</a:t>
            </a:r>
          </a:p>
          <a:p>
            <a:r>
              <a:rPr lang="th-TH" dirty="0" smtClean="0"/>
              <a:t>ปัจจุบันโปรโตคอล </a:t>
            </a:r>
            <a:r>
              <a:rPr lang="en-US" dirty="0" smtClean="0"/>
              <a:t>S-HTTP </a:t>
            </a:r>
            <a:r>
              <a:rPr lang="th-TH" dirty="0" smtClean="0"/>
              <a:t>ไม่เป็นที่นิยมเท่าที่ควร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5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Security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en-US" dirty="0" smtClean="0">
                <a:solidFill>
                  <a:schemeClr val="accent2"/>
                </a:solidFill>
              </a:rPr>
              <a:t>HTTPS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6" y="1905000"/>
            <a:ext cx="8911686" cy="4567238"/>
          </a:xfrm>
        </p:spPr>
        <p:txBody>
          <a:bodyPr>
            <a:normAutofit/>
          </a:bodyPr>
          <a:lstStyle/>
          <a:p>
            <a:r>
              <a:rPr lang="en-US" dirty="0" smtClean="0"/>
              <a:t>HTTPS (HTTP over SSL) </a:t>
            </a:r>
            <a:r>
              <a:rPr lang="th-TH" dirty="0" smtClean="0"/>
              <a:t>เป็นโปรโตคอลที่พัฒนาโดย </a:t>
            </a:r>
            <a:r>
              <a:rPr lang="en-US" dirty="0" smtClean="0"/>
              <a:t>Netscape </a:t>
            </a:r>
          </a:p>
          <a:p>
            <a:r>
              <a:rPr lang="th-TH" dirty="0" smtClean="0"/>
              <a:t>ใช้เข้ารหัสข้อมูลที่รับส่งระหว่างเซิร์ฟเวอร์และบราวเซอร์</a:t>
            </a:r>
          </a:p>
          <a:p>
            <a:r>
              <a:rPr lang="th-TH" dirty="0" smtClean="0"/>
              <a:t>ปกติจะใช้พอร์ต </a:t>
            </a:r>
            <a:r>
              <a:rPr lang="en-US" dirty="0" smtClean="0"/>
              <a:t>443 </a:t>
            </a:r>
            <a:r>
              <a:rPr lang="th-TH" dirty="0" smtClean="0"/>
              <a:t>แทนที่พอร์ต </a:t>
            </a:r>
            <a:r>
              <a:rPr lang="en-US" dirty="0" smtClean="0"/>
              <a:t>80 </a:t>
            </a:r>
          </a:p>
          <a:p>
            <a:r>
              <a:rPr lang="th-TH" dirty="0" smtClean="0"/>
              <a:t>เวอร์ชันแรกใช้การเข้ารหัสแบบ </a:t>
            </a:r>
            <a:r>
              <a:rPr lang="en-US" dirty="0" smtClean="0"/>
              <a:t>RC4 </a:t>
            </a:r>
            <a:r>
              <a:rPr lang="th-TH" dirty="0" smtClean="0"/>
              <a:t>คีย์ </a:t>
            </a:r>
            <a:r>
              <a:rPr lang="en-US" dirty="0" smtClean="0"/>
              <a:t>40</a:t>
            </a:r>
            <a:r>
              <a:rPr lang="th-TH" dirty="0" smtClean="0"/>
              <a:t> </a:t>
            </a:r>
            <a:r>
              <a:rPr lang="th-TH" dirty="0" smtClean="0"/>
              <a:t>บิต</a:t>
            </a:r>
            <a:r>
              <a:rPr lang="en-US" dirty="0" smtClean="0"/>
              <a:t> </a:t>
            </a:r>
            <a:r>
              <a:rPr lang="th-TH" dirty="0" smtClean="0"/>
              <a:t>ต่อมานิยมใช้ </a:t>
            </a:r>
            <a:r>
              <a:rPr lang="en-US" dirty="0" smtClean="0"/>
              <a:t>RSA 2048 bit</a:t>
            </a:r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2050" name="Picture 2" descr="https://www.hallaminternet.com/assets/htt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47462"/>
            <a:ext cx="2943224" cy="1949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Security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en-US" dirty="0" smtClean="0">
                <a:solidFill>
                  <a:schemeClr val="accent2"/>
                </a:solidFill>
              </a:rPr>
              <a:t>SSL/TLS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SSL</a:t>
            </a:r>
            <a:r>
              <a:rPr lang="en-US" dirty="0" smtClean="0"/>
              <a:t> </a:t>
            </a:r>
            <a:r>
              <a:rPr lang="th-TH" dirty="0" smtClean="0"/>
              <a:t>พัฒนาโดย </a:t>
            </a:r>
            <a:r>
              <a:rPr lang="en-US" dirty="0" smtClean="0"/>
              <a:t>Netscape</a:t>
            </a:r>
            <a:r>
              <a:rPr lang="th-TH" dirty="0" smtClean="0"/>
              <a:t> เป็นโปรโตคอลที่ใช้บริการเข้ารหัสและพิสูจน์ตัวตนระหว่างเว็บเซิร์ฟเวอร์กับไคลเอนต์</a:t>
            </a:r>
          </a:p>
          <a:p>
            <a:r>
              <a:rPr lang="th-TH" dirty="0" smtClean="0"/>
              <a:t>เริ่มต้นจะมีการตกลงกันก่อนว่าจะใช้อัลกอริทึมและคีย์ใดในการเข้ารหัสและการพิสูจน์ตัวตน</a:t>
            </a:r>
          </a:p>
          <a:p>
            <a:r>
              <a:rPr lang="th-TH" dirty="0" smtClean="0"/>
              <a:t>จากนั้นเริ่มสื่อสารโดยข้อมูลที่รับส่งมีการเข้ารหัสด้วย</a:t>
            </a:r>
            <a:r>
              <a:rPr lang="th-TH" dirty="0" err="1" smtClean="0"/>
              <a:t>เซสชั่น</a:t>
            </a:r>
            <a:r>
              <a:rPr lang="th-TH" dirty="0" smtClean="0"/>
              <a:t>คีย์</a:t>
            </a:r>
          </a:p>
          <a:p>
            <a:r>
              <a:rPr lang="th-TH" dirty="0" smtClean="0"/>
              <a:t>เว็บเซิร์ฟเวอร์และเว็บบราวเซอร์ส่วนใหญ่จะรองรับโปรโตคอลนี้อยู่แล้ว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97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Security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en-US" dirty="0" smtClean="0">
                <a:solidFill>
                  <a:schemeClr val="accent2"/>
                </a:solidFill>
              </a:rPr>
              <a:t>SSL/TLS</a:t>
            </a:r>
            <a:r>
              <a:rPr lang="th-TH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2133600"/>
            <a:ext cx="8623715" cy="3777622"/>
          </a:xfrm>
        </p:spPr>
        <p:txBody>
          <a:bodyPr/>
          <a:lstStyle/>
          <a:p>
            <a:r>
              <a:rPr lang="en-US" b="1" dirty="0" smtClean="0"/>
              <a:t>TLS</a:t>
            </a:r>
            <a:r>
              <a:rPr lang="en-US" dirty="0" smtClean="0"/>
              <a:t> </a:t>
            </a:r>
            <a:r>
              <a:rPr lang="th-TH" dirty="0" smtClean="0"/>
              <a:t>ได้มีการพัฒนาต่อมาจาก </a:t>
            </a:r>
            <a:r>
              <a:rPr lang="en-US" dirty="0" smtClean="0"/>
              <a:t>SSL </a:t>
            </a:r>
            <a:r>
              <a:rPr lang="th-TH" dirty="0" smtClean="0"/>
              <a:t>ซึ่งได้ขยายการ</a:t>
            </a:r>
            <a:r>
              <a:rPr lang="th-TH" dirty="0" smtClean="0"/>
              <a:t>รองรับลายเซ็น</a:t>
            </a:r>
            <a:r>
              <a:rPr lang="th-TH" dirty="0" smtClean="0"/>
              <a:t>ดิจิตอล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39" y="3750310"/>
            <a:ext cx="4661535" cy="310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5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>
                <a:solidFill>
                  <a:schemeClr val="accent2"/>
                </a:solidFill>
              </a:rPr>
              <a:t>การทำงานของ </a:t>
            </a:r>
            <a:r>
              <a:rPr lang="en-US" sz="3600" b="0" dirty="0">
                <a:solidFill>
                  <a:schemeClr val="accent2"/>
                </a:solidFill>
              </a:rPr>
              <a:t>SSL </a:t>
            </a:r>
            <a:r>
              <a:rPr lang="th-TH" sz="3600" b="0" dirty="0">
                <a:solidFill>
                  <a:schemeClr val="accent2"/>
                </a:solidFill>
              </a:rPr>
              <a:t>เทียบกับ </a:t>
            </a:r>
            <a:r>
              <a:rPr lang="en-US" sz="3600" b="0" dirty="0">
                <a:solidFill>
                  <a:schemeClr val="accent2"/>
                </a:solidFill>
              </a:rPr>
              <a:t>HTTP </a:t>
            </a:r>
            <a:r>
              <a:rPr lang="th-TH" sz="3600" b="0" dirty="0">
                <a:solidFill>
                  <a:schemeClr val="accent2"/>
                </a:solidFill>
              </a:rPr>
              <a:t>ปกติ</a:t>
            </a:r>
            <a:endParaRPr lang="th-TH" sz="3600" b="0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https://ssl.in.th/wp-content/themes/SSLTheme/images/th/process_ss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4754"/>
            <a:ext cx="12192001" cy="5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04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Remote Login </a:t>
            </a:r>
            <a:r>
              <a:rPr lang="en-US" dirty="0" smtClean="0"/>
              <a:t>&amp; File Transfer Security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237028" cy="4409440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การใช้งานรีโมทล็อกอินจำเป็นอย่างยิ่งที่จะต้องมีการเข้ารหัสข้อมูล เพื่อป้องกันการแอบดูข้อมูลที่สื่อสารกัน</a:t>
            </a:r>
          </a:p>
          <a:p>
            <a:r>
              <a:rPr lang="th-TH" dirty="0" smtClean="0"/>
              <a:t>โปรโตคอลที่ใช้ในการรีโมทล็อกอินทั่วไปคือ </a:t>
            </a:r>
            <a:r>
              <a:rPr lang="en-US" dirty="0" smtClean="0"/>
              <a:t>TELNET </a:t>
            </a:r>
            <a:r>
              <a:rPr lang="th-TH" dirty="0" smtClean="0"/>
              <a:t>ซึ่ง</a:t>
            </a:r>
            <a:r>
              <a:rPr lang="th-TH" dirty="0" smtClean="0"/>
              <a:t>ได้มีการพัฒนาเป็น</a:t>
            </a:r>
            <a:r>
              <a:rPr lang="th-TH" b="1" dirty="0" smtClean="0"/>
              <a:t>โปรโตคอล </a:t>
            </a:r>
            <a:r>
              <a:rPr lang="en-US" b="1" dirty="0" smtClean="0"/>
              <a:t>SSH </a:t>
            </a:r>
            <a:r>
              <a:rPr lang="th-TH" dirty="0" smtClean="0"/>
              <a:t>เพื่อเข้ารหัสระหว่างการ</a:t>
            </a:r>
            <a:r>
              <a:rPr lang="th-TH" dirty="0" smtClean="0"/>
              <a:t>สื่อสาร</a:t>
            </a:r>
            <a:endParaRPr lang="en-US" dirty="0" smtClean="0"/>
          </a:p>
          <a:p>
            <a:r>
              <a:rPr lang="th-TH" dirty="0" smtClean="0"/>
              <a:t>โปรโตคอลที่ใช้ในการดาวน์โหลด</a:t>
            </a:r>
            <a:r>
              <a:rPr lang="en-US" dirty="0" smtClean="0"/>
              <a:t>-</a:t>
            </a:r>
            <a:r>
              <a:rPr lang="th-TH" dirty="0" smtClean="0"/>
              <a:t>อัพโหลดไฟล์ คือ </a:t>
            </a:r>
            <a:r>
              <a:rPr lang="en-US" b="1" dirty="0" smtClean="0"/>
              <a:t>FTP</a:t>
            </a:r>
            <a:r>
              <a:rPr lang="en-US" dirty="0" smtClean="0"/>
              <a:t> </a:t>
            </a:r>
            <a:r>
              <a:rPr lang="th-TH" dirty="0" smtClean="0"/>
              <a:t>ปกติจะไม่มีการเข้ารหัส จึงได้พัฒนาโปรโตคอล </a:t>
            </a:r>
            <a:r>
              <a:rPr lang="en-US" b="1" dirty="0" smtClean="0"/>
              <a:t>SFTP</a:t>
            </a:r>
            <a:r>
              <a:rPr lang="en-US" dirty="0" smtClean="0"/>
              <a:t> </a:t>
            </a:r>
            <a:r>
              <a:rPr lang="th-TH" dirty="0" smtClean="0"/>
              <a:t>ขึ้นมาเพื่อเข้ารหัสข้อมูล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697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3708</TotalTime>
  <Words>869</Words>
  <Application>Microsoft Office PowerPoint</Application>
  <PresentationFormat>Widescreen</PresentationFormat>
  <Paragraphs>99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Cordia New</vt:lpstr>
      <vt:lpstr>DilleniaUPC</vt:lpstr>
      <vt:lpstr>TH SarabunPSK</vt:lpstr>
      <vt:lpstr>Wingdings 3</vt:lpstr>
      <vt:lpstr>Wisp</vt:lpstr>
      <vt:lpstr>บทที่ 5 : การประยุกต์ใช้คริพโตกราฟี Part2 สธ412 ความมั่นคงของระบบสารสนเทศ</vt:lpstr>
      <vt:lpstr>Outline</vt:lpstr>
      <vt:lpstr>Web Security</vt:lpstr>
      <vt:lpstr>Web Security : S-HTTP</vt:lpstr>
      <vt:lpstr>Web Security : HTTPS</vt:lpstr>
      <vt:lpstr>Web Security : SSL/TLS</vt:lpstr>
      <vt:lpstr>Web Security : SSL/TLS [2]</vt:lpstr>
      <vt:lpstr>การทำงานของ SSL เทียบกับ HTTP ปกติ</vt:lpstr>
      <vt:lpstr>Remote Login &amp; File Transfer Security</vt:lpstr>
      <vt:lpstr>Remote Login &amp; File Transfer Security: SSH</vt:lpstr>
      <vt:lpstr>โปรแกรม Putty</vt:lpstr>
      <vt:lpstr>แบบจำลองการทำงานของ SSH</vt:lpstr>
      <vt:lpstr>Network Security</vt:lpstr>
      <vt:lpstr>Network Security : VPN</vt:lpstr>
      <vt:lpstr>Network Security : VPN [2]</vt:lpstr>
      <vt:lpstr>แบบจำลองการทำงานของ VPN</vt:lpstr>
      <vt:lpstr>Network Security : VPN [3]</vt:lpstr>
      <vt:lpstr>Network Security : VPN -&gt; IPSec</vt:lpstr>
      <vt:lpstr>Network Security : VPN -&gt; IPSec [2]</vt:lpstr>
      <vt:lpstr>IPSec VPN Architecture</vt:lpstr>
      <vt:lpstr>การใช้งาน VPN ของมหาวิทยาลัยแม่โจ้ เพื่อสืบค้นข้อมูลจากภายนอกเครือข่ายมหาวิทยาลัย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461</cp:revision>
  <dcterms:created xsi:type="dcterms:W3CDTF">2015-08-08T14:30:10Z</dcterms:created>
  <dcterms:modified xsi:type="dcterms:W3CDTF">2018-09-11T07:07:38Z</dcterms:modified>
</cp:coreProperties>
</file>