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8"/>
  </p:notesMasterIdLst>
  <p:sldIdLst>
    <p:sldId id="257" r:id="rId2"/>
    <p:sldId id="271" r:id="rId3"/>
    <p:sldId id="270" r:id="rId4"/>
    <p:sldId id="272" r:id="rId5"/>
    <p:sldId id="273" r:id="rId6"/>
    <p:sldId id="274" r:id="rId7"/>
    <p:sldId id="275" r:id="rId8"/>
    <p:sldId id="279" r:id="rId9"/>
    <p:sldId id="277" r:id="rId10"/>
    <p:sldId id="278" r:id="rId11"/>
    <p:sldId id="280" r:id="rId12"/>
    <p:sldId id="282" r:id="rId13"/>
    <p:sldId id="281" r:id="rId14"/>
    <p:sldId id="283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07/09/61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5360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528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364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60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33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404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1317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043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9029764" cy="976312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7"/>
            <a:ext cx="608380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3" y="1680467"/>
            <a:ext cx="2836228" cy="4257039"/>
          </a:xfrm>
        </p:spPr>
        <p:txBody>
          <a:bodyPr anchor="t">
            <a:normAutofit/>
          </a:bodyPr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2094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181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1181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0813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276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811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4216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1262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07/09/61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2947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68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54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6354" y="2857500"/>
            <a:ext cx="7461647" cy="1803798"/>
          </a:xfrm>
        </p:spPr>
        <p:txBody>
          <a:bodyPr>
            <a:normAutofit/>
          </a:bodyPr>
          <a:lstStyle/>
          <a:p>
            <a:r>
              <a:rPr lang="th-TH" sz="4500" b="1" dirty="0"/>
              <a:t>บทที่ </a:t>
            </a:r>
            <a:r>
              <a:rPr lang="en-US" sz="4500" b="1" dirty="0"/>
              <a:t>5 : </a:t>
            </a:r>
            <a:r>
              <a:rPr lang="th-TH" sz="4500" b="1" dirty="0"/>
              <a:t>การ</a:t>
            </a:r>
            <a:r>
              <a:rPr lang="th-TH" sz="4500" b="1" dirty="0" err="1"/>
              <a:t>ประยุกต์ใช้คริพ</a:t>
            </a:r>
            <a:r>
              <a:rPr lang="th-TH" sz="4500" b="1" dirty="0"/>
              <a:t>โตก</a:t>
            </a:r>
            <a:r>
              <a:rPr lang="th-TH" sz="4500" b="1" dirty="0" err="1"/>
              <a:t>ราฟี</a:t>
            </a:r>
            <a:r>
              <a:rPr lang="en-US" sz="4950" dirty="0"/>
              <a:t/>
            </a:r>
            <a:br>
              <a:rPr lang="en-US" sz="4950" dirty="0"/>
            </a:br>
            <a:r>
              <a:rPr lang="th-TH" sz="3000" dirty="0" err="1"/>
              <a:t>สธ</a:t>
            </a:r>
            <a:r>
              <a:rPr lang="en-US" sz="3000" dirty="0"/>
              <a:t>412</a:t>
            </a:r>
            <a:r>
              <a:rPr lang="th-TH" sz="3000" dirty="0"/>
              <a:t> ความมั่นคงของระบบสารสนเทศ</a:t>
            </a:r>
            <a:endParaRPr lang="th-TH" sz="3975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4906" y="4847478"/>
            <a:ext cx="6686549" cy="949676"/>
          </a:xfrm>
        </p:spPr>
        <p:txBody>
          <a:bodyPr>
            <a:noAutofit/>
          </a:bodyPr>
          <a:lstStyle/>
          <a:p>
            <a:r>
              <a:rPr lang="th-TH" sz="2700" dirty="0"/>
              <a:t>อาจารย์อภิพงศ์  </a:t>
            </a:r>
            <a:r>
              <a:rPr lang="th-TH" sz="2700" dirty="0" err="1"/>
              <a:t>ปิง</a:t>
            </a:r>
            <a:r>
              <a:rPr lang="th-TH" sz="2700" dirty="0"/>
              <a:t>ยศ</a:t>
            </a:r>
          </a:p>
          <a:p>
            <a:r>
              <a:rPr lang="en-US" sz="2700" dirty="0"/>
              <a:t>apipong.ping@gmail.com</a:t>
            </a:r>
            <a:endParaRPr lang="th-TH" sz="2700" dirty="0"/>
          </a:p>
          <a:p>
            <a:endParaRPr lang="th-TH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660" y="385072"/>
            <a:ext cx="4526377" cy="294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67840"/>
            <a:ext cx="8915400" cy="4143382"/>
          </a:xfrm>
        </p:spPr>
        <p:txBody>
          <a:bodyPr/>
          <a:lstStyle/>
          <a:p>
            <a:r>
              <a:rPr lang="th-TH" dirty="0" smtClean="0"/>
              <a:t>การรับส่งอีเมลปกติจะไม่มีการเข้ารหัสข้อมูล ไม่ว่าจะใช้โปรโตคอลใดก็ตาม</a:t>
            </a:r>
          </a:p>
          <a:p>
            <a:r>
              <a:rPr lang="th-TH" dirty="0" smtClean="0"/>
              <a:t>ในอดีตหาก</a:t>
            </a:r>
            <a:r>
              <a:rPr lang="th-TH" dirty="0" smtClean="0"/>
              <a:t>ผู้ใช้ต้องการปกปิดข้อความในเมล ก็เป็นหน้าที่ของผู้ใช้เองที่ต้องหาทางปกปิดข้อมูล</a:t>
            </a:r>
            <a:r>
              <a:rPr lang="th-TH" dirty="0" smtClean="0"/>
              <a:t>เหล่านั้น แต่ปัจจุบันผู้ให้บริการเมลมีการเข้ารหัสให้โดยอัตโนมัติแล้ว</a:t>
            </a:r>
            <a:endParaRPr lang="th-TH" dirty="0" smtClean="0"/>
          </a:p>
          <a:p>
            <a:r>
              <a:rPr lang="th-TH" dirty="0" smtClean="0"/>
              <a:t>โปรโตคอลที่นิยมในการเข้ารหัสอีเมล์ เช่น </a:t>
            </a:r>
            <a:r>
              <a:rPr lang="en-US" dirty="0" smtClean="0"/>
              <a:t>PGP, S/MIME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5122" name="Picture 2" descr="http://3n2m5x2sou9a314r7l39wh384yy.wpengine.netdna-cdn.com/wp-content/uploads/2013/01/print-to-m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3344"/>
            <a:ext cx="3952190" cy="1760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8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</a:t>
            </a:r>
            <a:r>
              <a:rPr lang="en-US" dirty="0" smtClean="0"/>
              <a:t>Security : </a:t>
            </a:r>
            <a:r>
              <a:rPr lang="en-US" dirty="0" smtClean="0">
                <a:solidFill>
                  <a:schemeClr val="accent2"/>
                </a:solidFill>
              </a:rPr>
              <a:t>PGP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PGP (Pretty Good Privacy) </a:t>
            </a:r>
            <a:r>
              <a:rPr lang="th-TH" dirty="0" smtClean="0"/>
              <a:t>เป็นวิธีการที่นิยมอย่างมากสำหรับการเข้ารหัสอีเมลที่มีความลับ</a:t>
            </a:r>
          </a:p>
          <a:p>
            <a:r>
              <a:rPr lang="th-TH" dirty="0" smtClean="0"/>
              <a:t>ใช้วิธีการเข้ารหัสแบบพับ</a:t>
            </a:r>
            <a:r>
              <a:rPr lang="th-TH" dirty="0" err="1" smtClean="0"/>
              <a:t>ลิก</a:t>
            </a:r>
            <a:r>
              <a:rPr lang="th-TH" dirty="0" smtClean="0"/>
              <a:t>คีย์ โดยไคลเอนต์จะต้องเก็บพับ</a:t>
            </a:r>
            <a:r>
              <a:rPr lang="th-TH" dirty="0" err="1" smtClean="0"/>
              <a:t>ลิก</a:t>
            </a:r>
            <a:r>
              <a:rPr lang="th-TH" dirty="0" smtClean="0"/>
              <a:t>คีย์ซึ่งเป็นที่รู้จักโดยทั่วไปและเชื่อถือได้เอาไว้</a:t>
            </a:r>
          </a:p>
          <a:p>
            <a:r>
              <a:rPr lang="th-TH" dirty="0" smtClean="0"/>
              <a:t>ถ้าอลิสต้องการพับลิกคีย์ของบ็อบ สามารถถามบ็อบผ่านทางอีเมล หรือโดยส่วนใหญ่จะดาวน์โหลดจากเซิฟเวอร์ที่ประกาศเอาไว้ล่วงหน้า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6146" name="Picture 2" descr="http://www.rogerwendell.com/images/pgp/pgp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611" y="29824"/>
            <a:ext cx="1600322" cy="22461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Security : </a:t>
            </a:r>
            <a:r>
              <a:rPr lang="en-US" dirty="0" smtClean="0">
                <a:solidFill>
                  <a:schemeClr val="accent2"/>
                </a:solidFill>
              </a:rPr>
              <a:t>PGP 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6" y="2133600"/>
            <a:ext cx="8684674" cy="4294094"/>
          </a:xfrm>
        </p:spPr>
        <p:txBody>
          <a:bodyPr>
            <a:normAutofit/>
          </a:bodyPr>
          <a:lstStyle/>
          <a:p>
            <a:r>
              <a:rPr lang="en-US" dirty="0" smtClean="0"/>
              <a:t>PGP </a:t>
            </a:r>
            <a:r>
              <a:rPr lang="th-TH" dirty="0" smtClean="0"/>
              <a:t>อาจถือได้ว่าเป็นการเข้ารหัสข้อมูลแบบลูกผสมครั้งแรก โดยใช้ทั้ง</a:t>
            </a:r>
            <a:r>
              <a:rPr lang="th-TH" dirty="0" err="1" smtClean="0"/>
              <a:t>ซีเคร็ท</a:t>
            </a:r>
            <a:r>
              <a:rPr lang="th-TH" dirty="0" smtClean="0"/>
              <a:t>คีย์และพับ</a:t>
            </a:r>
            <a:r>
              <a:rPr lang="th-TH" dirty="0" err="1" smtClean="0"/>
              <a:t>ลิก</a:t>
            </a:r>
            <a:r>
              <a:rPr lang="th-TH" dirty="0" smtClean="0"/>
              <a:t>คีย์</a:t>
            </a:r>
          </a:p>
          <a:p>
            <a:r>
              <a:rPr lang="th-TH" dirty="0" smtClean="0"/>
              <a:t>เนื่องจากประสิทธิภาพของคอมพิวเตอร์ในยุคแรกไม่เพียงพอต่อการเข้ารหัสข้อความอีเมลลด้วยพับลิกคีย์ ดังนั้นจึงใช้ซีเคร็ทคีย์เข้ารหัสข้อความ และใช้พับลิกคีย์ในการเข้ารหัสคีย์ให้กลายเป็นเซสชันคีย์อีกทีหนึ่ง</a:t>
            </a:r>
          </a:p>
          <a:p>
            <a:r>
              <a:rPr lang="th-TH" dirty="0" smtClean="0"/>
              <a:t>แต่ในปัจจุบันสามารถใช้พับลิกคีย์เข้ารหัสข้อความโดยตรงได้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8194" name="Picture 2" descr="Image result for encrypted e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365" y="241680"/>
            <a:ext cx="2566035" cy="182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18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solidFill>
                  <a:schemeClr val="accent2"/>
                </a:solidFill>
              </a:rPr>
              <a:t>PGP Architecture</a:t>
            </a:r>
            <a:endParaRPr lang="th-TH" sz="3600" b="0" dirty="0">
              <a:solidFill>
                <a:schemeClr val="accent2"/>
              </a:solidFill>
            </a:endParaRPr>
          </a:p>
        </p:txBody>
      </p:sp>
      <p:pic>
        <p:nvPicPr>
          <p:cNvPr id="7170" name="Picture 2" descr="http://www.intelligentedu.com/computer_security_for_everyone/graphics/pgp_step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01" y="1498600"/>
            <a:ext cx="6715195" cy="52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1208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Security : </a:t>
            </a:r>
            <a:r>
              <a:rPr lang="en-US" dirty="0" smtClean="0">
                <a:solidFill>
                  <a:schemeClr val="accent2"/>
                </a:solidFill>
              </a:rPr>
              <a:t>S/MIME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S/MIME (Secure / Multipurpose Internet Main Extensions) </a:t>
            </a:r>
            <a:r>
              <a:rPr lang="th-TH" dirty="0" smtClean="0"/>
              <a:t>เป็นมาตรฐานการเข้ารหัสเมลแบบพับลิกคีย์ และใช้ลายเซ็นดิจิตอลเพิ่มเติมเข้าไป</a:t>
            </a:r>
          </a:p>
          <a:p>
            <a:r>
              <a:rPr lang="th-TH" dirty="0" smtClean="0"/>
              <a:t>ฟังก์ชันการทำงานของ </a:t>
            </a:r>
            <a:r>
              <a:rPr lang="en-US" dirty="0" smtClean="0"/>
              <a:t>S/MIME </a:t>
            </a:r>
            <a:r>
              <a:rPr lang="th-TH" dirty="0" smtClean="0"/>
              <a:t>ได้ประยุกต์เข้ากับโปรแกรมอีเมล         ที่ใช้งานทั่วไป เช่น </a:t>
            </a:r>
            <a:r>
              <a:rPr lang="en-US" dirty="0" smtClean="0"/>
              <a:t>Outlook </a:t>
            </a:r>
            <a:r>
              <a:rPr lang="th-TH" dirty="0" smtClean="0"/>
              <a:t>เป็นต้น </a:t>
            </a:r>
            <a:r>
              <a:rPr lang="en-US" dirty="0" smtClean="0"/>
              <a:t>(Native Encryption)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7170" name="Picture 2" descr="Image result for encrypted em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236" y="-40640"/>
            <a:ext cx="3650763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0" dirty="0" smtClean="0"/>
              <a:t>การทำงานของ </a:t>
            </a:r>
            <a:r>
              <a:rPr lang="en-US" b="0" dirty="0" smtClean="0"/>
              <a:t>S/MIME </a:t>
            </a:r>
            <a:r>
              <a:rPr lang="th-TH" b="0" dirty="0" smtClean="0"/>
              <a:t>อย่างง่าย </a:t>
            </a:r>
            <a:r>
              <a:rPr lang="en-US" b="0" dirty="0" smtClean="0"/>
              <a:t>[1]</a:t>
            </a:r>
            <a:endParaRPr lang="th-TH" b="0" dirty="0"/>
          </a:p>
        </p:txBody>
      </p:sp>
      <p:pic>
        <p:nvPicPr>
          <p:cNvPr id="8194" name="Picture 2" descr="http://www.islab.demokritos.gr/gr/html/ptixiakes/kostas-aris_ptyxiakh/images/Image60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50" y="1905001"/>
            <a:ext cx="8417032" cy="488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8460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0" dirty="0"/>
              <a:t>การทำงานของ </a:t>
            </a:r>
            <a:r>
              <a:rPr lang="en-US" b="0" dirty="0"/>
              <a:t>S/MIME </a:t>
            </a:r>
            <a:r>
              <a:rPr lang="th-TH" b="0" dirty="0" smtClean="0"/>
              <a:t>ในระบบไคลเอนต์</a:t>
            </a:r>
            <a:r>
              <a:rPr lang="en-US" b="0" dirty="0" smtClean="0"/>
              <a:t>/</a:t>
            </a:r>
            <a:r>
              <a:rPr lang="th-TH" b="0" dirty="0" smtClean="0"/>
              <a:t>เซิร์ฟเวอร์</a:t>
            </a:r>
            <a:endParaRPr lang="th-TH" dirty="0"/>
          </a:p>
        </p:txBody>
      </p:sp>
      <p:pic>
        <p:nvPicPr>
          <p:cNvPr id="9218" name="Picture 2" descr="https://www.compumatica.com/upload/images/76_SMIME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3"/>
          <a:stretch/>
        </p:blipFill>
        <p:spPr bwMode="auto">
          <a:xfrm>
            <a:off x="2702560" y="1488565"/>
            <a:ext cx="9347888" cy="536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7336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ทบทวนการเข้ารหัสข้อมูล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Secret Key Cryptography </a:t>
            </a:r>
            <a:r>
              <a:rPr lang="th-TH" dirty="0" smtClean="0"/>
              <a:t>หรือ </a:t>
            </a:r>
            <a:r>
              <a:rPr lang="en-US" dirty="0" smtClean="0"/>
              <a:t>Symmetric Key</a:t>
            </a:r>
          </a:p>
          <a:p>
            <a:r>
              <a:rPr lang="en-US" dirty="0" smtClean="0"/>
              <a:t>Public Key Cryptography </a:t>
            </a:r>
            <a:r>
              <a:rPr lang="th-TH" dirty="0" smtClean="0"/>
              <a:t>หรือ </a:t>
            </a:r>
            <a:r>
              <a:rPr lang="en-US" dirty="0" smtClean="0"/>
              <a:t>Asymmetric Key</a:t>
            </a:r>
          </a:p>
          <a:p>
            <a:r>
              <a:rPr lang="en-US" dirty="0" smtClean="0"/>
              <a:t>Hash Function </a:t>
            </a:r>
            <a:r>
              <a:rPr lang="th-TH" dirty="0" smtClean="0"/>
              <a:t>ใช้ตรวจสอบความครบถ้วนของข้อมูล</a:t>
            </a:r>
            <a:endParaRPr lang="en-US" dirty="0" smtClean="0"/>
          </a:p>
          <a:p>
            <a:r>
              <a:rPr lang="en-US" dirty="0" smtClean="0"/>
              <a:t>Steganography</a:t>
            </a:r>
            <a:r>
              <a:rPr lang="th-TH" dirty="0" smtClean="0"/>
              <a:t> การอำพรางข้อมูล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1026" name="Picture 2" descr="Image result for cryptograp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0" y="4128014"/>
            <a:ext cx="4663440" cy="27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8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การประยุกต์ใช้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Authentication</a:t>
            </a:r>
          </a:p>
          <a:p>
            <a:pPr lvl="1"/>
            <a:r>
              <a:rPr lang="en-US" sz="3200" dirty="0"/>
              <a:t>Password</a:t>
            </a:r>
          </a:p>
          <a:p>
            <a:pPr lvl="1"/>
            <a:r>
              <a:rPr lang="en-US" sz="3200" dirty="0"/>
              <a:t>Kerberos</a:t>
            </a:r>
          </a:p>
          <a:p>
            <a:r>
              <a:rPr lang="en-US" sz="3600" dirty="0"/>
              <a:t>Mail Security</a:t>
            </a:r>
          </a:p>
          <a:p>
            <a:pPr lvl="1"/>
            <a:r>
              <a:rPr lang="en-US" dirty="0" smtClean="0"/>
              <a:t>PGP</a:t>
            </a:r>
          </a:p>
          <a:p>
            <a:pPr lvl="1"/>
            <a:r>
              <a:rPr lang="en-US" dirty="0" smtClean="0"/>
              <a:t>S/MIME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1026" name="Picture 2" descr="http://www.obscure.org/%7Ejafitz/250_p1/krb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98" y="1651684"/>
            <a:ext cx="2024063" cy="51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pg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86" y="4761093"/>
            <a:ext cx="3755451" cy="18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346" y="2407920"/>
            <a:ext cx="7803614" cy="4153542"/>
          </a:xfrm>
        </p:spPr>
        <p:txBody>
          <a:bodyPr/>
          <a:lstStyle/>
          <a:p>
            <a:r>
              <a:rPr lang="th-TH" b="1" dirty="0" smtClean="0"/>
              <a:t>การพิสูจน์ทราบตัวตน </a:t>
            </a:r>
            <a:r>
              <a:rPr lang="en-US" b="1" dirty="0" smtClean="0"/>
              <a:t>(Authentication) </a:t>
            </a:r>
            <a:r>
              <a:rPr lang="th-TH" dirty="0" smtClean="0"/>
              <a:t>เป็นการยืนยันว่าสิ่งนั้นหรือคนนั้นคือของจริงไม่ใช่การลอกเลียนแบบ</a:t>
            </a:r>
          </a:p>
          <a:p>
            <a:r>
              <a:rPr lang="th-TH" dirty="0" smtClean="0"/>
              <a:t>การพิสูจน์ตัวตนในรูปแบบดิจิตอล เช่น การล็อกอินเข้าสู่ระบบ ผู้ที่สื่อสารอาจเป็นผู้ใช้ คอมพิวเตอร์ หรืออาจเป็นโปรแกรมก็ได้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3074" name="Picture 2" descr="Image result for authentic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920" y="1"/>
            <a:ext cx="3434080" cy="229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uthent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8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: </a:t>
            </a:r>
            <a:r>
              <a:rPr lang="en-US" dirty="0" smtClean="0">
                <a:solidFill>
                  <a:schemeClr val="accent2"/>
                </a:solidFill>
              </a:rPr>
              <a:t>Password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6" y="1700214"/>
            <a:ext cx="8522114" cy="4657725"/>
          </a:xfrm>
        </p:spPr>
        <p:txBody>
          <a:bodyPr>
            <a:normAutofit/>
          </a:bodyPr>
          <a:lstStyle/>
          <a:p>
            <a:r>
              <a:rPr lang="th-TH" dirty="0" smtClean="0"/>
              <a:t>เกือบทุกระบบคอมพิวเตอร์ในปัจจุบันจะใช้รหัสผ่านเป็นอย่างน้อยในการป้องกันและพิสูจน์ทราบตัวตนผู้ที่จะล็อกอินเข้าใช้งานระบบ</a:t>
            </a:r>
          </a:p>
          <a:p>
            <a:r>
              <a:rPr lang="th-TH" dirty="0" smtClean="0"/>
              <a:t>โดยทั่วไปรหัสผ่านมักจะไม่เก็บไว้ในรูปแบบเพลนเท็กซ์ แต่จะถูกเข้ารหัสไว้โดยอัลกอริทึมบางอย่าง เช่น </a:t>
            </a:r>
            <a:r>
              <a:rPr lang="en-US" dirty="0" smtClean="0"/>
              <a:t>Hash</a:t>
            </a:r>
            <a:r>
              <a:rPr lang="th-TH" dirty="0" smtClean="0"/>
              <a:t> เพื่อไม่ให้ถูกขโมยไปได้อย่างง่ายดาย</a:t>
            </a:r>
          </a:p>
          <a:p>
            <a:r>
              <a:rPr lang="th-TH" dirty="0"/>
              <a:t>การแลกเปลี่ยนรหัสผ่านในเครือข่าย ปกติ</a:t>
            </a:r>
            <a:r>
              <a:rPr lang="th-TH" dirty="0" smtClean="0"/>
              <a:t>จะ</a:t>
            </a:r>
            <a:r>
              <a:rPr lang="th-TH" dirty="0" smtClean="0"/>
              <a:t>ต้องมีการเข้ารหัสก่อนส่งผ่านเครือข่าย เพื่อป้องกันการถูกดักจับรหัสผ่าน</a:t>
            </a:r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1026" name="Picture 2" descr="http://images.techhive.com/images/article/2013/01/password_580-100022344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641" y="-3927"/>
            <a:ext cx="2753360" cy="1841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: </a:t>
            </a:r>
            <a:r>
              <a:rPr lang="en-US" dirty="0" smtClean="0">
                <a:solidFill>
                  <a:schemeClr val="accent2"/>
                </a:solidFill>
              </a:rPr>
              <a:t>Kerberos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0" y="2133600"/>
            <a:ext cx="8280400" cy="4310063"/>
          </a:xfrm>
        </p:spPr>
        <p:txBody>
          <a:bodyPr>
            <a:normAutofit/>
          </a:bodyPr>
          <a:lstStyle/>
          <a:p>
            <a:r>
              <a:rPr lang="en-US" b="1" dirty="0" smtClean="0"/>
              <a:t>Kerberos (</a:t>
            </a:r>
            <a:r>
              <a:rPr lang="th-TH" b="1" dirty="0" err="1" smtClean="0"/>
              <a:t>เคอร์เบรอส</a:t>
            </a:r>
            <a:r>
              <a:rPr lang="en-US" b="1" dirty="0" smtClean="0"/>
              <a:t>)</a:t>
            </a:r>
            <a:r>
              <a:rPr lang="th-TH" b="1" dirty="0" smtClean="0"/>
              <a:t> </a:t>
            </a:r>
            <a:r>
              <a:rPr lang="th-TH" dirty="0" smtClean="0"/>
              <a:t>เป็นโปรโตคอลสำหรับ </a:t>
            </a:r>
            <a:r>
              <a:rPr lang="en-US" dirty="0" smtClean="0"/>
              <a:t>Authentication </a:t>
            </a:r>
            <a:r>
              <a:rPr lang="th-TH" dirty="0" smtClean="0"/>
              <a:t>ก่อนที่จะมีการสื่อสารผ่านเครือข่ายระหว่างกัน</a:t>
            </a:r>
          </a:p>
          <a:p>
            <a:r>
              <a:rPr lang="th-TH" dirty="0" smtClean="0"/>
              <a:t> ใช้การเข้ารหัสแบบ</a:t>
            </a:r>
            <a:r>
              <a:rPr lang="th-TH" b="1" dirty="0" err="1" smtClean="0"/>
              <a:t>ซีเคร็ท</a:t>
            </a:r>
            <a:r>
              <a:rPr lang="th-TH" b="1" dirty="0" smtClean="0"/>
              <a:t>คีย์</a:t>
            </a:r>
            <a:endParaRPr lang="en-US" b="1" dirty="0" smtClean="0"/>
          </a:p>
          <a:p>
            <a:r>
              <a:rPr lang="th-TH" dirty="0" smtClean="0"/>
              <a:t>ออกแบบและพัฒนาที่ </a:t>
            </a:r>
            <a:r>
              <a:rPr lang="en-US" dirty="0"/>
              <a:t>Massachusetts Institute of </a:t>
            </a:r>
            <a:r>
              <a:rPr lang="en-US" dirty="0" smtClean="0"/>
              <a:t>Technology (MIT) </a:t>
            </a:r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2050" name="Picture 2" descr="http://www.discoveringidentity.com/wp-content/uploads/2010/07/imag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0"/>
            <a:ext cx="2400300" cy="2400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m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3" y="4114800"/>
            <a:ext cx="275237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22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: </a:t>
            </a:r>
            <a:r>
              <a:rPr lang="en-US" dirty="0" smtClean="0">
                <a:solidFill>
                  <a:schemeClr val="accent2"/>
                </a:solidFill>
              </a:rPr>
              <a:t>Kerberos [2]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686" y="2096451"/>
            <a:ext cx="8644034" cy="4761549"/>
          </a:xfrm>
        </p:spPr>
        <p:txBody>
          <a:bodyPr>
            <a:normAutofit/>
          </a:bodyPr>
          <a:lstStyle/>
          <a:p>
            <a:r>
              <a:rPr lang="th-TH" dirty="0" smtClean="0"/>
              <a:t>เป็นสถาปัตยกรรมแบบไคลเอนต์</a:t>
            </a:r>
            <a:r>
              <a:rPr lang="en-US" dirty="0" smtClean="0"/>
              <a:t>/</a:t>
            </a:r>
            <a:r>
              <a:rPr lang="th-TH" dirty="0" smtClean="0"/>
              <a:t>เซิร์ฟเวอร์</a:t>
            </a:r>
          </a:p>
          <a:p>
            <a:r>
              <a:rPr lang="th-TH" dirty="0" smtClean="0"/>
              <a:t>ทุก ๆ โฮสต์ที่อยู่บนเครือข่ายจะต้องมีซีเคร็ทคีย์เป็นของตนเอง</a:t>
            </a:r>
          </a:p>
          <a:p>
            <a:r>
              <a:rPr lang="th-TH" dirty="0" smtClean="0"/>
              <a:t>ใช้ </a:t>
            </a:r>
            <a:r>
              <a:rPr lang="en-US" dirty="0" smtClean="0"/>
              <a:t>KDC (Key Distribution Center) </a:t>
            </a:r>
            <a:r>
              <a:rPr lang="th-TH" dirty="0" smtClean="0"/>
              <a:t>เป็นศูนย์กลางหรือเซิร์ฟเวอร์ที่ทำหน้าที่จัดการและเก็บคีย์ของทุก ๆ โฮสต์ที่อยู่บนเครือข่ายเอาไว้</a:t>
            </a:r>
            <a:endParaRPr lang="en-US" dirty="0" smtClean="0"/>
          </a:p>
          <a:p>
            <a:r>
              <a:rPr lang="th-TH" dirty="0"/>
              <a:t>หน้าที่ของ </a:t>
            </a:r>
            <a:r>
              <a:rPr lang="en-US" dirty="0"/>
              <a:t>KDC </a:t>
            </a:r>
            <a:r>
              <a:rPr lang="th-TH" dirty="0"/>
              <a:t>มีสองแบบคือ </a:t>
            </a:r>
            <a:r>
              <a:rPr lang="en-US" dirty="0"/>
              <a:t>AS (Authentication Server) </a:t>
            </a:r>
            <a:r>
              <a:rPr lang="th-TH" dirty="0"/>
              <a:t>และ </a:t>
            </a:r>
            <a:r>
              <a:rPr lang="en-US" dirty="0"/>
              <a:t>TGS (Ticket-Granting Server)</a:t>
            </a:r>
            <a:endParaRPr lang="th-TH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840" y="-1"/>
            <a:ext cx="3058160" cy="23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0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 : </a:t>
            </a:r>
            <a:r>
              <a:rPr lang="en-US" dirty="0" smtClean="0">
                <a:solidFill>
                  <a:schemeClr val="accent2"/>
                </a:solidFill>
              </a:rPr>
              <a:t>Kerberos [</a:t>
            </a:r>
            <a:r>
              <a:rPr lang="en-US" dirty="0">
                <a:solidFill>
                  <a:schemeClr val="accent2"/>
                </a:solidFill>
              </a:rPr>
              <a:t>3</a:t>
            </a:r>
            <a:r>
              <a:rPr lang="en-US" dirty="0" smtClean="0">
                <a:solidFill>
                  <a:schemeClr val="accent2"/>
                </a:solidFill>
              </a:rPr>
              <a:t>]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ที่เปรียบเทียบกับสุนัข </a:t>
            </a:r>
            <a:r>
              <a:rPr lang="en-US" dirty="0" smtClean="0"/>
              <a:t>3 </a:t>
            </a:r>
            <a:r>
              <a:rPr lang="th-TH" dirty="0" smtClean="0"/>
              <a:t>หัว เพราะโปรโตคอลนี้ประกอบไปด้วย </a:t>
            </a:r>
            <a:r>
              <a:rPr lang="en-US" dirty="0" smtClean="0"/>
              <a:t>3 </a:t>
            </a:r>
            <a:r>
              <a:rPr lang="th-TH" dirty="0" smtClean="0"/>
              <a:t>ส่วน คือ</a:t>
            </a:r>
          </a:p>
          <a:p>
            <a:r>
              <a:rPr lang="th-TH" dirty="0" smtClean="0"/>
              <a:t>หัวที่ </a:t>
            </a:r>
            <a:r>
              <a:rPr lang="en-US" dirty="0" smtClean="0"/>
              <a:t>1 </a:t>
            </a:r>
            <a:r>
              <a:rPr lang="th-TH" dirty="0" smtClean="0"/>
              <a:t>คือ </a:t>
            </a:r>
            <a:r>
              <a:rPr lang="en-US" dirty="0" smtClean="0"/>
              <a:t>Client</a:t>
            </a:r>
          </a:p>
          <a:p>
            <a:r>
              <a:rPr lang="th-TH" dirty="0" smtClean="0"/>
              <a:t>หัวที่ </a:t>
            </a:r>
            <a:r>
              <a:rPr lang="en-US" dirty="0" smtClean="0"/>
              <a:t>2 </a:t>
            </a:r>
            <a:r>
              <a:rPr lang="th-TH" dirty="0" smtClean="0"/>
              <a:t>คือ </a:t>
            </a:r>
            <a:r>
              <a:rPr lang="en-US" dirty="0" smtClean="0"/>
              <a:t>Server</a:t>
            </a:r>
          </a:p>
          <a:p>
            <a:r>
              <a:rPr lang="th-TH" dirty="0" smtClean="0"/>
              <a:t>หัวที่ </a:t>
            </a:r>
            <a:r>
              <a:rPr lang="en-US" dirty="0" smtClean="0"/>
              <a:t>3 </a:t>
            </a:r>
            <a:r>
              <a:rPr lang="th-TH" dirty="0" smtClean="0"/>
              <a:t>คือ </a:t>
            </a:r>
            <a:r>
              <a:rPr lang="en-US" dirty="0" smtClean="0"/>
              <a:t>KDC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6146" name="Picture 2" descr="Image result for kerbe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15" y="2808199"/>
            <a:ext cx="3867785" cy="404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1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9202" y="147338"/>
            <a:ext cx="6589199" cy="1280890"/>
          </a:xfrm>
        </p:spPr>
        <p:txBody>
          <a:bodyPr>
            <a:normAutofit/>
          </a:bodyPr>
          <a:lstStyle/>
          <a:p>
            <a:r>
              <a:rPr lang="en-US" sz="3600" b="0" dirty="0">
                <a:solidFill>
                  <a:schemeClr val="accent2"/>
                </a:solidFill>
              </a:rPr>
              <a:t>Kerberos Architecture</a:t>
            </a:r>
            <a:endParaRPr lang="th-TH" sz="3600" b="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http://www2.imm.dtu.dk/courses/02345/Lab4/Fig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787782"/>
            <a:ext cx="9814942" cy="60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9245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arabun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3389</TotalTime>
  <Words>637</Words>
  <Application>Microsoft Office PowerPoint</Application>
  <PresentationFormat>Widescreen</PresentationFormat>
  <Paragraphs>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Cordia New</vt:lpstr>
      <vt:lpstr>TH SarabunPSK</vt:lpstr>
      <vt:lpstr>Wingdings 3</vt:lpstr>
      <vt:lpstr>Wisp</vt:lpstr>
      <vt:lpstr>บทที่ 5 : การประยุกต์ใช้คริพโตกราฟี สธ412 ความมั่นคงของระบบสารสนเทศ</vt:lpstr>
      <vt:lpstr>ทบทวนการเข้ารหัสข้อมูล</vt:lpstr>
      <vt:lpstr>การประยุกต์ใช้</vt:lpstr>
      <vt:lpstr>Authentication</vt:lpstr>
      <vt:lpstr>Authentication : Password</vt:lpstr>
      <vt:lpstr>Authentication : Kerberos</vt:lpstr>
      <vt:lpstr>Authentication : Kerberos [2]</vt:lpstr>
      <vt:lpstr>Authentication : Kerberos [3]</vt:lpstr>
      <vt:lpstr>Kerberos Architecture</vt:lpstr>
      <vt:lpstr>Mail Security</vt:lpstr>
      <vt:lpstr>Mail Security : PGP</vt:lpstr>
      <vt:lpstr>Mail Security : PGP [2]</vt:lpstr>
      <vt:lpstr>PGP Architecture</vt:lpstr>
      <vt:lpstr>Mail Security : S/MIME</vt:lpstr>
      <vt:lpstr>การทำงานของ S/MIME อย่างง่าย [1]</vt:lpstr>
      <vt:lpstr>การทำงานของ S/MIME ในระบบไคลเอนต์/เซิร์ฟเวอร์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432</cp:revision>
  <dcterms:created xsi:type="dcterms:W3CDTF">2015-08-08T14:30:10Z</dcterms:created>
  <dcterms:modified xsi:type="dcterms:W3CDTF">2018-09-07T04:29:01Z</dcterms:modified>
</cp:coreProperties>
</file>