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8"/>
  </p:notesMasterIdLst>
  <p:sldIdLst>
    <p:sldId id="257" r:id="rId2"/>
    <p:sldId id="270" r:id="rId3"/>
    <p:sldId id="289" r:id="rId4"/>
    <p:sldId id="290" r:id="rId5"/>
    <p:sldId id="291" r:id="rId6"/>
    <p:sldId id="292" r:id="rId7"/>
    <p:sldId id="297" r:id="rId8"/>
    <p:sldId id="294" r:id="rId9"/>
    <p:sldId id="295" r:id="rId10"/>
    <p:sldId id="296" r:id="rId11"/>
    <p:sldId id="271" r:id="rId12"/>
    <p:sldId id="274" r:id="rId13"/>
    <p:sldId id="298" r:id="rId14"/>
    <p:sldId id="272" r:id="rId15"/>
    <p:sldId id="273" r:id="rId16"/>
    <p:sldId id="275" r:id="rId17"/>
    <p:sldId id="276" r:id="rId18"/>
    <p:sldId id="288" r:id="rId19"/>
    <p:sldId id="299" r:id="rId20"/>
    <p:sldId id="281" r:id="rId21"/>
    <p:sldId id="300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DDD7-DAD1-4C8D-8B64-C45D249F380D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808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B8FE-B0A3-45BD-A165-4AB4CA83AFD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4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8CC-8547-49FA-AADB-81453E7E61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7765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66E4-A251-448C-891F-4A8922F6BFB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042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41AF-0BDE-4B4F-AFE2-E57F25180CE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7387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EB9C-FE5A-4596-9AFD-C4EBC894D2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590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39BF-BEAB-4DE9-BEB3-96F37B55752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7522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BCC3-8880-44EA-8B28-4F048E47CC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9894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1737-32A3-4534-9D94-9B017CDE462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191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6C27-7834-4F3A-BED6-6020F13831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306333"/>
            <a:ext cx="8911687" cy="128089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443" y="1995909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C56F-CCA2-4B4B-8DC2-20E2942A65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73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8CC-21FC-4095-B97B-C9E8953B154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4974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05F2-DC38-4686-AE1C-FE3CD49ACE7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0593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3A00-2596-4921-A862-540482B1547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8200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AA-CF5D-438D-AF3A-498966588DB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7752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F38F-9743-48A7-BD95-6D800A0A9B3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3093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2766-E59F-446F-894A-6A100797824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4480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DD52-0EE7-499A-B86B-7D82A75CBD5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6556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BE2CE6B-C70E-41D2-9952-2882E91A10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33A8E"/>
              </a:gs>
              <a:gs pos="100000">
                <a:srgbClr val="BF172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790880F6-1CA2-49FD-AD64-25906D9CC11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0"/>
            <a:ext cx="102950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>
            <a:gsLst>
              <a:gs pos="0">
                <a:srgbClr val="F83A01">
                  <a:alpha val="70000"/>
                </a:srgbClr>
              </a:gs>
              <a:gs pos="100000">
                <a:srgbClr val="F9C520">
                  <a:alpha val="80000"/>
                </a:srgbClr>
              </a:gs>
            </a:gsLst>
            <a:path path="circle">
              <a:fillToRect l="50000" t="50000"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>
            <a:gsLst>
              <a:gs pos="0">
                <a:srgbClr val="5C5C5C">
                  <a:alpha val="70000"/>
                </a:srgbClr>
              </a:gs>
              <a:gs pos="100000">
                <a:srgbClr val="020202">
                  <a:alpha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9C51-DC03-457A-987C-9A786BAE331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13/09/62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54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smtClean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smtClean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smtClean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dirty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mex.com/tutorials/cryptography/hash_functions_algorithms.s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xDGKolrv_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5202"/>
            <a:ext cx="12192000" cy="2570878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/>
              <a:t>บทที่ </a:t>
            </a:r>
            <a:r>
              <a:rPr lang="en-US" sz="4400" b="1" dirty="0"/>
              <a:t>4 : Cryptography &amp; Steganography </a:t>
            </a:r>
            <a:br>
              <a:rPr lang="en-US" sz="4400" b="1" dirty="0"/>
            </a:br>
            <a:r>
              <a:rPr lang="en-US" sz="4400" b="1" dirty="0"/>
              <a:t>Part3</a:t>
            </a:r>
            <a:br>
              <a:rPr lang="en-US" sz="4800" dirty="0"/>
            </a:br>
            <a:r>
              <a:rPr lang="th-TH" sz="2800" dirty="0" err="1"/>
              <a:t>สธ</a:t>
            </a:r>
            <a:r>
              <a:rPr lang="en-US" sz="2800" dirty="0"/>
              <a:t>412</a:t>
            </a:r>
            <a:r>
              <a:rPr lang="th-TH" sz="2800" dirty="0"/>
              <a:t> ความมั่นคงของระบบสารสนเทศ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6080"/>
            <a:ext cx="6686549" cy="949676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rgbClr val="FFFF00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rgbClr val="FFFF00"/>
                </a:solidFill>
              </a:rPr>
              <a:t>ปิง</a:t>
            </a:r>
            <a:r>
              <a:rPr lang="th-TH" sz="2700" dirty="0">
                <a:solidFill>
                  <a:srgbClr val="FFFF00"/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rgbClr val="FFFF00"/>
                </a:solidFill>
              </a:rPr>
              <a:t>apipong.ping@gmail.com</a:t>
            </a:r>
            <a:endParaRPr lang="th-TH" sz="2700" dirty="0">
              <a:solidFill>
                <a:srgbClr val="FFFF00"/>
              </a:solidFill>
            </a:endParaRPr>
          </a:p>
          <a:p>
            <a:endParaRPr lang="th-TH" sz="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61" y="-1"/>
            <a:ext cx="8497739" cy="6840469"/>
          </a:xfrm>
        </p:spPr>
      </p:pic>
    </p:spTree>
    <p:extLst>
      <p:ext uri="{BB962C8B-B14F-4D97-AF65-F5344CB8AC3E}">
        <p14:creationId xmlns:p14="http://schemas.microsoft.com/office/powerpoint/2010/main" val="3363154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56" y="2400800"/>
            <a:ext cx="8461155" cy="4006222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เป็นอัลกอริทึมการเข้ารหัสข้อมูลโดย</a:t>
            </a:r>
            <a:r>
              <a:rPr lang="th-TH" b="1" dirty="0"/>
              <a:t>ไม่ใช้คีย์ </a:t>
            </a:r>
          </a:p>
          <a:p>
            <a:r>
              <a:rPr lang="th-TH" dirty="0"/>
              <a:t>ค่าแฮชที่คำนวณได้มีความยาวคงที่ ซึ่งไม่สามารถคำนวณหาเนื้อหาและความยาวของข้อความเดิมได้</a:t>
            </a:r>
          </a:p>
          <a:p>
            <a:r>
              <a:rPr lang="th-TH" b="1" dirty="0">
                <a:solidFill>
                  <a:schemeClr val="bg1"/>
                </a:solidFill>
              </a:rPr>
              <a:t>ใช้ตรวจสอบดูว่าไฟล์นั้นมีการเปลี่ยนแปลงหรือไม่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th-TH" b="1" dirty="0">
                <a:solidFill>
                  <a:schemeClr val="bg1"/>
                </a:solidFill>
              </a:rPr>
              <a:t>คุณสมบัติด้าน </a:t>
            </a:r>
            <a:r>
              <a:rPr lang="en-US" b="1" dirty="0">
                <a:solidFill>
                  <a:schemeClr val="bg1"/>
                </a:solidFill>
              </a:rPr>
              <a:t>Integrity)</a:t>
            </a:r>
            <a:endParaRPr lang="th-TH" b="1" dirty="0">
              <a:solidFill>
                <a:schemeClr val="bg1"/>
              </a:solidFill>
            </a:endParaRPr>
          </a:p>
          <a:p>
            <a:r>
              <a:rPr lang="th-TH" dirty="0"/>
              <a:t>นิยมใช้ในระบบปฏิบัติการเพื่อเข้ารหัส </a:t>
            </a:r>
            <a:r>
              <a:rPr lang="en-US" dirty="0"/>
              <a:t>Password </a:t>
            </a:r>
            <a:r>
              <a:rPr lang="th-TH" dirty="0"/>
              <a:t>ในการล็อกอินเข้าระบบ โดยใช้ </a:t>
            </a:r>
            <a:r>
              <a:rPr lang="en-US" dirty="0" err="1"/>
              <a:t>Hash+Salt</a:t>
            </a:r>
            <a:r>
              <a:rPr lang="en-US" dirty="0"/>
              <a:t> </a:t>
            </a:r>
            <a:r>
              <a:rPr lang="th-TH" dirty="0"/>
              <a:t>เพื่อเพิ่มความแข็งแกร่ง</a:t>
            </a:r>
          </a:p>
        </p:txBody>
      </p:sp>
    </p:spTree>
    <p:extLst>
      <p:ext uri="{BB962C8B-B14F-4D97-AF65-F5344CB8AC3E}">
        <p14:creationId xmlns:p14="http://schemas.microsoft.com/office/powerpoint/2010/main" val="4177037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>
                <a:solidFill>
                  <a:schemeClr val="accent2"/>
                </a:solidFill>
              </a:rPr>
              <a:t>ตัวอย่าง</a:t>
            </a:r>
            <a:r>
              <a:rPr lang="th-TH" sz="3600" b="0" dirty="0" err="1">
                <a:solidFill>
                  <a:schemeClr val="accent2"/>
                </a:solidFill>
              </a:rPr>
              <a:t>แฮช</a:t>
            </a:r>
            <a:r>
              <a:rPr lang="th-TH" sz="3600" b="0" dirty="0">
                <a:solidFill>
                  <a:schemeClr val="accent2"/>
                </a:solidFill>
              </a:rPr>
              <a:t>ฟังก์ชัน</a:t>
            </a:r>
          </a:p>
        </p:txBody>
      </p:sp>
      <p:pic>
        <p:nvPicPr>
          <p:cNvPr id="1026" name="Picture 2" descr="https://upload.wikimedia.org/wikipedia/commons/thumb/2/2b/Cryptographic_Hash_Function.svg/2000px-Cryptographic_Hash_Functio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6" y="1264556"/>
            <a:ext cx="7483774" cy="542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25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DE79-1597-48FA-9E97-9E5B636C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98" y="0"/>
            <a:ext cx="9042532" cy="1280890"/>
          </a:xfrm>
        </p:spPr>
        <p:txBody>
          <a:bodyPr/>
          <a:lstStyle/>
          <a:p>
            <a:pPr algn="ctr"/>
            <a:r>
              <a:rPr lang="en-US" dirty="0"/>
              <a:t>Hash + Salt</a:t>
            </a:r>
            <a:endParaRPr lang="th-TH" dirty="0"/>
          </a:p>
        </p:txBody>
      </p:sp>
      <p:pic>
        <p:nvPicPr>
          <p:cNvPr id="4098" name="Picture 2" descr="Image result for hash + salt">
            <a:extLst>
              <a:ext uri="{FF2B5EF4-FFF2-40B4-BE49-F238E27FC236}">
                <a16:creationId xmlns:a16="http://schemas.microsoft.com/office/drawing/2014/main" id="{08846F3D-0291-423E-AC10-AF21C8A028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56" y="1587222"/>
            <a:ext cx="9030174" cy="52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26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 Functions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th-TH" sz="3600" b="0" dirty="0">
                <a:solidFill>
                  <a:schemeClr val="accent2"/>
                </a:solidFill>
              </a:rPr>
              <a:t>มาตรฐาน</a:t>
            </a:r>
            <a:r>
              <a:rPr lang="th-TH" sz="3600" b="0" dirty="0" err="1">
                <a:solidFill>
                  <a:schemeClr val="accent2"/>
                </a:solidFill>
              </a:rPr>
              <a:t>แฮช</a:t>
            </a:r>
            <a:r>
              <a:rPr lang="th-TH" sz="3600" b="0" dirty="0">
                <a:solidFill>
                  <a:schemeClr val="accent2"/>
                </a:solidFill>
              </a:rPr>
              <a:t>ฟังก์ชัน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752068"/>
            <a:ext cx="6400800" cy="510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err="1"/>
              <a:t>แฮช</a:t>
            </a:r>
            <a:r>
              <a:rPr lang="th-TH" dirty="0"/>
              <a:t>ฟังก์ชันที่นิยมใช้มีดังนี้</a:t>
            </a:r>
          </a:p>
          <a:p>
            <a:r>
              <a:rPr lang="en-US" dirty="0"/>
              <a:t>Message Digest (MD)</a:t>
            </a:r>
          </a:p>
          <a:p>
            <a:r>
              <a:rPr lang="en-US" dirty="0"/>
              <a:t>* Secure Hash Algorithm (SHA)</a:t>
            </a:r>
          </a:p>
          <a:p>
            <a:r>
              <a:rPr lang="en-US" dirty="0"/>
              <a:t>RIPEMD</a:t>
            </a:r>
          </a:p>
          <a:p>
            <a:r>
              <a:rPr lang="en-US" dirty="0"/>
              <a:t>HAVAL</a:t>
            </a:r>
          </a:p>
          <a:p>
            <a:r>
              <a:rPr lang="en-US" dirty="0"/>
              <a:t>Whirlpool</a:t>
            </a:r>
            <a:endParaRPr lang="th-TH" dirty="0"/>
          </a:p>
        </p:txBody>
      </p:sp>
      <p:pic>
        <p:nvPicPr>
          <p:cNvPr id="6148" name="Picture 4" descr="Image result for hash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84" y="1752068"/>
            <a:ext cx="4925616" cy="43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90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40" y="306333"/>
            <a:ext cx="9647603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Hash Functions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sz="4400" b="0" dirty="0">
                <a:solidFill>
                  <a:schemeClr val="accent2"/>
                </a:solidFill>
              </a:rPr>
              <a:t>Message Digest (MD)</a:t>
            </a:r>
            <a:endParaRPr lang="th-TH" sz="3600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1" y="1587223"/>
            <a:ext cx="7416800" cy="52707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Message Digest </a:t>
            </a:r>
            <a:r>
              <a:rPr lang="th-TH" dirty="0"/>
              <a:t>เป็นฟังก์ชันที่สร้างค่าแฮชที่มีความยาวคงที่ จากข้อความที่มีความยาวเท่าไรก็ได้</a:t>
            </a:r>
          </a:p>
          <a:p>
            <a:r>
              <a:rPr lang="en-US" b="1" dirty="0"/>
              <a:t>MD2</a:t>
            </a:r>
            <a:r>
              <a:rPr lang="en-US" dirty="0"/>
              <a:t> : </a:t>
            </a:r>
            <a:r>
              <a:rPr lang="th-TH" dirty="0"/>
              <a:t>ออกแบบสำหรับระบบที่มีหน่วยความจำน้อย เช่น </a:t>
            </a:r>
            <a:r>
              <a:rPr lang="th-TH" dirty="0" err="1"/>
              <a:t>สมาร์ท</a:t>
            </a:r>
            <a:r>
              <a:rPr lang="th-TH" dirty="0"/>
              <a:t>การ์ด</a:t>
            </a:r>
          </a:p>
          <a:p>
            <a:r>
              <a:rPr lang="en-US" b="1" dirty="0"/>
              <a:t>MD4</a:t>
            </a:r>
            <a:r>
              <a:rPr lang="en-US" dirty="0"/>
              <a:t> : </a:t>
            </a:r>
            <a:r>
              <a:rPr lang="th-TH" dirty="0"/>
              <a:t>คล้ายกับ </a:t>
            </a:r>
            <a:r>
              <a:rPr lang="en-US" dirty="0"/>
              <a:t>MD2 </a:t>
            </a:r>
            <a:r>
              <a:rPr lang="th-TH" dirty="0"/>
              <a:t>แต่ถูกออกแบบเพื่อให้ทำงานได้เร็วยิ่งขึ้น</a:t>
            </a:r>
          </a:p>
          <a:p>
            <a:r>
              <a:rPr lang="en-US" b="1" dirty="0"/>
              <a:t>MD5</a:t>
            </a:r>
            <a:r>
              <a:rPr lang="en-US" dirty="0"/>
              <a:t> : </a:t>
            </a:r>
            <a:r>
              <a:rPr lang="th-TH" dirty="0"/>
              <a:t>มีการใช้งานอย่างแพร่หลายในอดีต ถูกค้นพบจุดอ่อนโดยนักเข้ารหัสชาวเยอรมัน </a:t>
            </a:r>
            <a:r>
              <a:rPr lang="en-US" dirty="0"/>
              <a:t>Hans </a:t>
            </a:r>
            <a:r>
              <a:rPr lang="en-US" dirty="0" err="1"/>
              <a:t>Dobbertin</a:t>
            </a:r>
            <a:r>
              <a:rPr lang="en-US" dirty="0"/>
              <a:t> </a:t>
            </a:r>
            <a:r>
              <a:rPr lang="th-TH" dirty="0"/>
              <a:t>ในปี </a:t>
            </a:r>
            <a:r>
              <a:rPr lang="en-US" dirty="0"/>
              <a:t>1996 </a:t>
            </a:r>
            <a:r>
              <a:rPr lang="th-TH" dirty="0"/>
              <a:t>ปัจจุบันไม่นิยมแล้ว</a:t>
            </a:r>
          </a:p>
          <a:p>
            <a:r>
              <a:rPr lang="en-US" dirty="0"/>
              <a:t>MD6 : </a:t>
            </a:r>
            <a:r>
              <a:rPr lang="th-TH" dirty="0"/>
              <a:t>ออกแบบและตีพิมพ์ในปี </a:t>
            </a:r>
            <a:r>
              <a:rPr lang="en-US" dirty="0"/>
              <a:t>2008 </a:t>
            </a:r>
            <a:r>
              <a:rPr lang="th-TH" dirty="0"/>
              <a:t>ค่าแฮชขนาด </a:t>
            </a:r>
            <a:r>
              <a:rPr lang="en-US" dirty="0"/>
              <a:t>512 </a:t>
            </a:r>
            <a:r>
              <a:rPr lang="th-TH" dirty="0"/>
              <a:t>บิต</a:t>
            </a:r>
          </a:p>
        </p:txBody>
      </p:sp>
      <p:pic>
        <p:nvPicPr>
          <p:cNvPr id="3074" name="Picture 2" descr="Image result for hash function m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1587223"/>
            <a:ext cx="3837034" cy="368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124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MD5 Example</a:t>
            </a:r>
            <a:endParaRPr lang="th-TH" dirty="0"/>
          </a:p>
        </p:txBody>
      </p:sp>
      <p:pic>
        <p:nvPicPr>
          <p:cNvPr id="2050" name="Picture 2" descr="http://www.gohacking.com/wp-content/uploads/2010/01/MD5-Hash-Fun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610996"/>
            <a:ext cx="7984572" cy="524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15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04" y="306333"/>
            <a:ext cx="966724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Hash Functions</a:t>
            </a:r>
            <a:r>
              <a:rPr lang="th-TH" dirty="0"/>
              <a:t> 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solidFill>
                  <a:schemeClr val="accent2"/>
                </a:solidFill>
              </a:rPr>
              <a:t>Secure Hash Algorithm (SHA)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603" y="1818640"/>
            <a:ext cx="7700597" cy="5039359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มีอยู่หลายเวอร์ชัน โดยใช้ค่า</a:t>
            </a:r>
            <a:r>
              <a:rPr lang="th-TH" dirty="0" err="1"/>
              <a:t>แฮช</a:t>
            </a:r>
            <a:r>
              <a:rPr lang="th-TH" dirty="0"/>
              <a:t>ที่มีความยาวแตกต่างกัน</a:t>
            </a:r>
          </a:p>
          <a:p>
            <a:r>
              <a:rPr lang="th-TH" dirty="0"/>
              <a:t>เช่น </a:t>
            </a:r>
            <a:r>
              <a:rPr lang="en-US" b="1" dirty="0"/>
              <a:t>SHA-1</a:t>
            </a:r>
            <a:r>
              <a:rPr lang="en-US" dirty="0"/>
              <a:t>, SHA-1 plus, </a:t>
            </a:r>
            <a:r>
              <a:rPr lang="en-US" b="1" dirty="0"/>
              <a:t>SHA-256</a:t>
            </a:r>
            <a:r>
              <a:rPr lang="en-US" dirty="0"/>
              <a:t>, SHA-384 </a:t>
            </a:r>
            <a:r>
              <a:rPr lang="th-TH" dirty="0"/>
              <a:t>และ </a:t>
            </a:r>
            <a:r>
              <a:rPr lang="en-US" dirty="0"/>
              <a:t>SHA-512 </a:t>
            </a:r>
          </a:p>
          <a:p>
            <a:r>
              <a:rPr lang="th-TH" dirty="0"/>
              <a:t>สร้าง</a:t>
            </a:r>
            <a:r>
              <a:rPr lang="th-TH" dirty="0" err="1"/>
              <a:t>แฮช</a:t>
            </a:r>
            <a:r>
              <a:rPr lang="th-TH" dirty="0"/>
              <a:t>ที่มีมีความยาว </a:t>
            </a:r>
            <a:r>
              <a:rPr lang="en-US" dirty="0"/>
              <a:t>160, 256, 384 </a:t>
            </a:r>
            <a:r>
              <a:rPr lang="th-TH" dirty="0"/>
              <a:t>และ </a:t>
            </a:r>
            <a:r>
              <a:rPr lang="en-US" dirty="0"/>
              <a:t>512 </a:t>
            </a:r>
            <a:r>
              <a:rPr lang="th-TH" dirty="0"/>
              <a:t>ตามลำดับ</a:t>
            </a:r>
            <a:endParaRPr lang="en-US" dirty="0"/>
          </a:p>
          <a:p>
            <a:r>
              <a:rPr lang="th-TH" dirty="0"/>
              <a:t>ยิ่งความยาวของข้อความที่ถูกแฮชมากขึ้น ยิ่งทำให้ถูกแครกได้ยากขึ้น</a:t>
            </a:r>
          </a:p>
          <a:p>
            <a:r>
              <a:rPr lang="th-TH" dirty="0"/>
              <a:t>เป็นการแฮชที่ได้รับความนิยมมากที่สุด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2656308"/>
            <a:ext cx="360680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23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247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4000" y="6075680"/>
            <a:ext cx="55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/>
              <a:t>ที่มา 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http://www.javamex.com/tutorials/cryptography/hash_functions_algorithms.shtml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102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AD9-1FE2-4D01-A42E-9AB99715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04" y="306333"/>
            <a:ext cx="10321192" cy="1280890"/>
          </a:xfrm>
        </p:spPr>
        <p:txBody>
          <a:bodyPr/>
          <a:lstStyle/>
          <a:p>
            <a:pPr algn="ctr"/>
            <a:r>
              <a:rPr lang="th-TH" dirty="0"/>
              <a:t>รู้หมือไร่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2066D-DBA0-465E-BF60-1FC49445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04" y="1587222"/>
            <a:ext cx="5985820" cy="5270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dirty="0"/>
              <a:t>แฮชฟังก์ชันในภาษาโปรแกรมมิ่งต่าง ๆ และระบบปฏิบัติการ </a:t>
            </a:r>
            <a:r>
              <a:rPr lang="en-US" dirty="0"/>
              <a:t>Linux </a:t>
            </a:r>
            <a:r>
              <a:rPr lang="th-TH" dirty="0"/>
              <a:t>นิยมใช้แฮชฟังก์ชันที่ชื่อว่า </a:t>
            </a:r>
          </a:p>
          <a:p>
            <a:pPr marL="0" indent="0" algn="ctr">
              <a:buNone/>
            </a:pPr>
            <a:r>
              <a:rPr lang="th-TH" sz="5400" dirty="0">
                <a:solidFill>
                  <a:schemeClr val="bg1"/>
                </a:solidFill>
              </a:rPr>
              <a:t>“</a:t>
            </a:r>
            <a:r>
              <a:rPr lang="en-US" sz="5400" dirty="0" err="1">
                <a:solidFill>
                  <a:schemeClr val="bg1"/>
                </a:solidFill>
              </a:rPr>
              <a:t>bcrypt</a:t>
            </a:r>
            <a:r>
              <a:rPr lang="th-TH" sz="5400" dirty="0">
                <a:solidFill>
                  <a:schemeClr val="bg1"/>
                </a:solidFill>
              </a:rPr>
              <a:t>”</a:t>
            </a:r>
          </a:p>
          <a:p>
            <a:pPr marL="0" indent="0" algn="ctr">
              <a:buNone/>
            </a:pPr>
            <a:r>
              <a:rPr lang="th-TH" dirty="0"/>
              <a:t>ซึ่งพัฒนามาจาก </a:t>
            </a:r>
            <a:r>
              <a:rPr lang="en-US" dirty="0"/>
              <a:t>Blowfish Cipher</a:t>
            </a:r>
            <a:endParaRPr lang="th-TH" dirty="0"/>
          </a:p>
        </p:txBody>
      </p:sp>
      <p:pic>
        <p:nvPicPr>
          <p:cNvPr id="5122" name="Picture 2" descr="Image result for à¸ªà¸±à¸à¸§à¹à¹à¸¥à¸à¸­à¸¡à¸à¸µà¸">
            <a:extLst>
              <a:ext uri="{FF2B5EF4-FFF2-40B4-BE49-F238E27FC236}">
                <a16:creationId xmlns:a16="http://schemas.microsoft.com/office/drawing/2014/main" id="{0C3C4B46-6903-4D53-B1AB-BC8C42D8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23" y="1587223"/>
            <a:ext cx="5270777" cy="52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47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1" y="624110"/>
            <a:ext cx="4890008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Agenda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2133600"/>
            <a:ext cx="4890008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/>
              <a:t>Digital Certificate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	Hash Functions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			</a:t>
            </a:r>
            <a:r>
              <a:rPr lang="en-US" sz="2800" dirty="0"/>
              <a:t>Digital Envelope	</a:t>
            </a:r>
            <a:r>
              <a:rPr lang="en-US" sz="2800" dirty="0">
                <a:solidFill>
                  <a:schemeClr val="bg1"/>
                </a:solidFill>
              </a:rPr>
              <a:t>					Steganography</a:t>
            </a:r>
          </a:p>
        </p:txBody>
      </p:sp>
      <p:pic>
        <p:nvPicPr>
          <p:cNvPr id="1026" name="Picture 2" descr="Key, Close Up, Open, Door Key, Security, Close To">
            <a:extLst>
              <a:ext uri="{FF2B5EF4-FFF2-40B4-BE49-F238E27FC236}">
                <a16:creationId xmlns:a16="http://schemas.microsoft.com/office/drawing/2014/main" id="{75AB52F5-8090-4087-B39A-909C0F08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r="22667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4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306333"/>
            <a:ext cx="9667924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Envelope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557338"/>
            <a:ext cx="9753600" cy="4872037"/>
          </a:xfrm>
        </p:spPr>
        <p:txBody>
          <a:bodyPr>
            <a:normAutofit fontScale="925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รูปแบบการเข้ารหัสแบบไหนดีที่สุด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  <a:p>
            <a:r>
              <a:rPr lang="th-TH" dirty="0"/>
              <a:t>การเข้ารหัสแต่ละรูปแบบมีจุดประสงค์การใช้งานที่แตกต่างกัน จึงต้องมีการใช้งานร่วมกันจึงจะได้ผลลัพธ์ที่ดีที่สุด</a:t>
            </a:r>
          </a:p>
          <a:p>
            <a:r>
              <a:rPr lang="th-TH" b="1" dirty="0">
                <a:solidFill>
                  <a:schemeClr val="bg1"/>
                </a:solidFill>
              </a:rPr>
              <a:t>แฮชฟังก์ชัน</a:t>
            </a:r>
            <a:r>
              <a:rPr lang="th-TH" dirty="0"/>
              <a:t>เหมาะสำหรับการรักษาความคงสภาพของข้อมูล และการหลีกเลี่ยงการเก็บข้อมูลที่เป็น </a:t>
            </a:r>
            <a:r>
              <a:rPr lang="en-US" dirty="0"/>
              <a:t>Plaintext</a:t>
            </a:r>
            <a:endParaRPr lang="th-TH" dirty="0"/>
          </a:p>
          <a:p>
            <a:r>
              <a:rPr lang="th-TH" dirty="0"/>
              <a:t>การเข้ารหัสแบบ</a:t>
            </a:r>
            <a:r>
              <a:rPr lang="th-TH" b="1" dirty="0">
                <a:solidFill>
                  <a:schemeClr val="bg1"/>
                </a:solidFill>
              </a:rPr>
              <a:t>ซีเคร็ทคีย์</a:t>
            </a:r>
            <a:r>
              <a:rPr lang="th-TH" dirty="0"/>
              <a:t>เหมาะสำหรับการเข้ารหัสข้อมูล</a:t>
            </a:r>
            <a:r>
              <a:rPr lang="th-TH" b="1" dirty="0"/>
              <a:t> </a:t>
            </a:r>
            <a:r>
              <a:rPr lang="th-TH" dirty="0"/>
              <a:t>โดยอาจสร้าง</a:t>
            </a:r>
            <a:r>
              <a:rPr lang="th-TH" b="1" dirty="0">
                <a:solidFill>
                  <a:schemeClr val="bg1"/>
                </a:solidFill>
              </a:rPr>
              <a:t>เซสชั่นคีย์</a:t>
            </a:r>
            <a:r>
              <a:rPr lang="th-TH" dirty="0"/>
              <a:t>ด้วย</a:t>
            </a:r>
            <a:r>
              <a:rPr lang="th-TH" b="1" dirty="0">
                <a:solidFill>
                  <a:schemeClr val="bg1"/>
                </a:solidFill>
              </a:rPr>
              <a:t>พับลิกคีย์</a:t>
            </a:r>
            <a:r>
              <a:rPr lang="th-TH" dirty="0"/>
              <a:t>อีกชั้นในการส่งข้อมูลแต่ละครั้ง เพื่อการแลกเปลี่ยนคีย์ที่ปลอดภัยยิ่งขึ้น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2794864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5FFAD3-46D9-4C50-97F5-473B560E8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1968" cy="6858000"/>
          </a:xfrm>
        </p:spPr>
      </p:pic>
    </p:spTree>
    <p:extLst>
      <p:ext uri="{BB962C8B-B14F-4D97-AF65-F5344CB8AC3E}">
        <p14:creationId xmlns:p14="http://schemas.microsoft.com/office/powerpoint/2010/main" val="3164107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7"/>
            <a:ext cx="12192000" cy="1280890"/>
          </a:xfrm>
        </p:spPr>
        <p:txBody>
          <a:bodyPr>
            <a:noAutofit/>
          </a:bodyPr>
          <a:lstStyle/>
          <a:p>
            <a:r>
              <a:rPr lang="th-TH" sz="4400" dirty="0"/>
              <a:t>การอำพรางข้อมูล</a:t>
            </a:r>
            <a:br>
              <a:rPr lang="th-TH" sz="4400" dirty="0"/>
            </a:br>
            <a:r>
              <a:rPr lang="en-US" sz="4400" dirty="0"/>
              <a:t>Steganography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7717"/>
            <a:ext cx="6217920" cy="5563456"/>
          </a:xfrm>
        </p:spPr>
        <p:txBody>
          <a:bodyPr>
            <a:normAutofit fontScale="92500"/>
          </a:bodyPr>
          <a:lstStyle/>
          <a:p>
            <a:r>
              <a:rPr lang="th-TH" dirty="0"/>
              <a:t>ประวัติศาสตร์มีการบันทึกเอาไว้ว่ามีการอำพรางข้อมูลในอดีตกาลมานานแล้ว </a:t>
            </a:r>
          </a:p>
          <a:p>
            <a:r>
              <a:rPr lang="th-TH" dirty="0"/>
              <a:t>โดยครั้งแรกเกิดขึ้นตั้งแต่สมัย</a:t>
            </a:r>
            <a:r>
              <a:rPr lang="th-TH" dirty="0" err="1"/>
              <a:t>กรีก</a:t>
            </a:r>
            <a:r>
              <a:rPr lang="th-TH" dirty="0"/>
              <a:t>โบราณ อำพรางข้อมูลโดยแกะสลักข้อความลงบนแผ่นไม้แล้วใช้ขี้ผึ้งเททับก่อนที่จะส่งข้อความนี้ไป</a:t>
            </a:r>
          </a:p>
          <a:p>
            <a:r>
              <a:rPr lang="th-TH" dirty="0"/>
              <a:t>หรือการสักข้อความลงบนหนังศีรษะ แล้วรอให้ผมขึ้นเต็มหัวก่อนค่อยออกเดินทาง</a:t>
            </a:r>
          </a:p>
        </p:txBody>
      </p:sp>
      <p:pic>
        <p:nvPicPr>
          <p:cNvPr id="9" name="Picture 8" descr="Image result for ancient chinese steganography">
            <a:extLst>
              <a:ext uri="{FF2B5EF4-FFF2-40B4-BE49-F238E27FC236}">
                <a16:creationId xmlns:a16="http://schemas.microsoft.com/office/drawing/2014/main" id="{589915DC-111B-41AB-B637-8B86BF17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3499436"/>
            <a:ext cx="5974080" cy="335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ancient steganography">
            <a:extLst>
              <a:ext uri="{FF2B5EF4-FFF2-40B4-BE49-F238E27FC236}">
                <a16:creationId xmlns:a16="http://schemas.microsoft.com/office/drawing/2014/main" id="{2CFC1E55-FA50-4AE9-8303-FB9B953FE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13152"/>
          <a:stretch/>
        </p:blipFill>
        <p:spPr bwMode="auto">
          <a:xfrm>
            <a:off x="6217920" y="1250402"/>
            <a:ext cx="2743613" cy="22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ancient steganography">
            <a:extLst>
              <a:ext uri="{FF2B5EF4-FFF2-40B4-BE49-F238E27FC236}">
                <a16:creationId xmlns:a16="http://schemas.microsoft.com/office/drawing/2014/main" id="{35F2867A-ADC9-418D-A712-F18B3685F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r="10729"/>
          <a:stretch/>
        </p:blipFill>
        <p:spPr bwMode="auto">
          <a:xfrm>
            <a:off x="8961533" y="1250400"/>
            <a:ext cx="3230468" cy="22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62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951"/>
            <a:ext cx="8911687" cy="1280890"/>
          </a:xfrm>
        </p:spPr>
        <p:txBody>
          <a:bodyPr/>
          <a:lstStyle/>
          <a:p>
            <a:r>
              <a:rPr lang="en-US" dirty="0"/>
              <a:t>Steganography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765717" cy="5181600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เป็นศาสตร์และศิลป์ในการอำพรางข้อมูลโดยการฝังข้อมูลไปกับสิ่งอื่น ซึ่งดูเผินๆเหมือนไม่มีอะไร</a:t>
            </a:r>
          </a:p>
          <a:p>
            <a:r>
              <a:rPr lang="th-TH" dirty="0"/>
              <a:t>จุดประสงค์เพื่อไม่ให้ผู้ที่ไม่มีส่วนเกี่ยวข้องรู้ว่ามีข้อมูลนั้นอยู่ ต่างจากการเข้ารหัสข้อมูลทั่วไปที่ความมีอยู่ของข้อมูลจะไม่ถูกซ่อน</a:t>
            </a:r>
          </a:p>
          <a:p>
            <a:r>
              <a:rPr lang="th-TH" dirty="0"/>
              <a:t>อาจใช้ร่วมกับการเข้ารหัสด้วย เพราะข้อมูลที่อำพรางอาจถูกจับได้ แต่ก็ยังไม่สามารถถอดรหัสได้ถ้าไม่มีคีย์</a:t>
            </a:r>
          </a:p>
        </p:txBody>
      </p:sp>
      <p:pic>
        <p:nvPicPr>
          <p:cNvPr id="10242" name="Picture 2" descr="Image result for newspaper stegan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17" y="1676400"/>
            <a:ext cx="5426283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teganography">
            <a:extLst>
              <a:ext uri="{FF2B5EF4-FFF2-40B4-BE49-F238E27FC236}">
                <a16:creationId xmlns:a16="http://schemas.microsoft.com/office/drawing/2014/main" id="{C82AD0EB-B6A2-47C7-86BB-C38B093AE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59" y="3595051"/>
            <a:ext cx="4350599" cy="32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90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228159"/>
            <a:ext cx="7281228" cy="1280890"/>
          </a:xfrm>
        </p:spPr>
        <p:txBody>
          <a:bodyPr/>
          <a:lstStyle/>
          <a:p>
            <a:r>
              <a:rPr lang="en-US" dirty="0"/>
              <a:t>Steganography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32" y="1587223"/>
            <a:ext cx="7281228" cy="5270777"/>
          </a:xfrm>
        </p:spPr>
        <p:txBody>
          <a:bodyPr/>
          <a:lstStyle/>
          <a:p>
            <a:r>
              <a:rPr lang="th-TH" dirty="0"/>
              <a:t>การตรวจจับนั้นจำเป็นต้องรู้อัลกอริทึมที่ใช้ในการอำพรางข้อมูล </a:t>
            </a:r>
          </a:p>
          <a:p>
            <a:r>
              <a:rPr lang="th-TH" dirty="0"/>
              <a:t>ยากต่อการตรวจจับและถอดรหัสได้</a:t>
            </a:r>
            <a:r>
              <a:rPr lang="en-US" dirty="0"/>
              <a:t> </a:t>
            </a:r>
            <a:r>
              <a:rPr lang="th-TH" dirty="0"/>
              <a:t>เพราะเป็นการวิเคราะห์ในระดับบิต</a:t>
            </a:r>
          </a:p>
          <a:p>
            <a:r>
              <a:rPr lang="th-TH" dirty="0"/>
              <a:t>เป็นวิธีที่ใช้สำหรับส่งข้อความที่ต้องการปกปิดไปยังผู้รับผ่านช่องทางที่ไม่มีความปลอดภัยเลย</a:t>
            </a: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60" y="1743571"/>
            <a:ext cx="4028440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24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Steganography example</a:t>
            </a:r>
            <a:endParaRPr lang="th-TH" dirty="0"/>
          </a:p>
        </p:txBody>
      </p:sp>
      <p:pic>
        <p:nvPicPr>
          <p:cNvPr id="4098" name="Picture 2" descr="http://antimatter15.com/wp/wp-content/uploads/2010/06/Selection_0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38" y="1905000"/>
            <a:ext cx="8194542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0207" y="6100762"/>
            <a:ext cx="30043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/>
              <a:t>ภาพที่มีข้อมูลอำพรางข้างใน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7407" y="6100762"/>
            <a:ext cx="30043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/>
              <a:t>ภาพที่ถอดได้จากการซ่อน</a:t>
            </a:r>
          </a:p>
        </p:txBody>
      </p:sp>
    </p:spTree>
    <p:extLst>
      <p:ext uri="{BB962C8B-B14F-4D97-AF65-F5344CB8AC3E}">
        <p14:creationId xmlns:p14="http://schemas.microsoft.com/office/powerpoint/2010/main" val="1614078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0" dirty="0"/>
              <a:t>โปรแกรมสำหรับการอำพราง</a:t>
            </a:r>
            <a:endParaRPr lang="th-TH" sz="6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604962"/>
            <a:ext cx="10641012" cy="4104957"/>
          </a:xfrm>
        </p:spPr>
        <p:txBody>
          <a:bodyPr/>
          <a:lstStyle/>
          <a:p>
            <a:r>
              <a:rPr lang="th-TH" dirty="0"/>
              <a:t>มีเครื่องมือสำหรับอำพรางข้อมูลมากมายบนอินเทอร์เน็ต นักศึกษาสามารถค้นหาได้โดยใช้คีย์เวิร์ด</a:t>
            </a:r>
            <a:r>
              <a:rPr lang="en-US" dirty="0"/>
              <a:t> “Steganography Tools”</a:t>
            </a:r>
          </a:p>
          <a:p>
            <a:r>
              <a:rPr lang="th-TH" dirty="0"/>
              <a:t>ตัวอย่างเดโมวีดีโอการอำพรางข้อมูล</a:t>
            </a:r>
            <a:br>
              <a:rPr lang="th-TH" dirty="0"/>
            </a:br>
            <a:r>
              <a:rPr lang="en-US" dirty="0">
                <a:hlinkClick r:id="rId2"/>
              </a:rPr>
              <a:t>https://www.youtube.com/watch?v=mxDGKolrv_0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9781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Certificate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218" y="1696720"/>
            <a:ext cx="7691462" cy="5161280"/>
          </a:xfrm>
        </p:spPr>
        <p:txBody>
          <a:bodyPr>
            <a:normAutofit/>
          </a:bodyPr>
          <a:lstStyle/>
          <a:p>
            <a:r>
              <a:rPr lang="th-TH" dirty="0"/>
              <a:t>การรักษาความปลอดภัยไม่ได้ขึ้นอยู่กับอัลกอริทึม และคีย์ที่ใช้เข้ารหัสเท่านั้น แต่ขึ้นอยู่กับการสร้าง แจกจ่าย และจัดการคีย์ด้วย</a:t>
            </a:r>
          </a:p>
          <a:p>
            <a:r>
              <a:rPr lang="th-TH" b="1" dirty="0"/>
              <a:t>จุดอ่อนของการใช้คีย์</a:t>
            </a:r>
            <a:r>
              <a:rPr lang="th-TH" dirty="0"/>
              <a:t>คือจะแน่ใจได้อย่างไรว่าคีย์ที่ได้มาไม่ได้เป็นคีย์ของบุคคลที่สาม</a:t>
            </a:r>
          </a:p>
        </p:txBody>
      </p:sp>
      <p:pic>
        <p:nvPicPr>
          <p:cNvPr id="9218" name="Picture 2" descr="Image result for digital certific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79" y="1696720"/>
            <a:ext cx="3694851" cy="28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digital certific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1" y="4550468"/>
            <a:ext cx="3576320" cy="23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95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Digital Certificate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280891"/>
            <a:ext cx="6096000" cy="55771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/>
              <a:t>แก้ปัญหาโดย</a:t>
            </a:r>
          </a:p>
          <a:p>
            <a:r>
              <a:rPr lang="th-TH" b="1" dirty="0">
                <a:solidFill>
                  <a:schemeClr val="bg1"/>
                </a:solidFill>
              </a:rPr>
              <a:t>ซีเคร็ทคีย์</a:t>
            </a:r>
            <a:r>
              <a:rPr lang="th-TH" dirty="0"/>
              <a:t>จะใช้ </a:t>
            </a:r>
            <a:r>
              <a:rPr lang="en-US" b="1" dirty="0"/>
              <a:t>Key Distribution Center (KDC)</a:t>
            </a:r>
            <a:r>
              <a:rPr lang="th-TH" b="1" dirty="0"/>
              <a:t> </a:t>
            </a:r>
            <a:r>
              <a:rPr lang="th-TH" dirty="0"/>
              <a:t>ซึ่งทำหน้าที่แจกจ่ายคีย์อย่างปลอดภัย เช่นในระบบ </a:t>
            </a:r>
            <a:r>
              <a:rPr lang="en-US" dirty="0"/>
              <a:t>Kerberos</a:t>
            </a:r>
          </a:p>
          <a:p>
            <a:r>
              <a:rPr lang="th-TH" b="1" dirty="0">
                <a:solidFill>
                  <a:schemeClr val="bg1"/>
                </a:solidFill>
              </a:rPr>
              <a:t>พับลิกคีย์</a:t>
            </a:r>
            <a:r>
              <a:rPr lang="th-TH" b="1" dirty="0"/>
              <a:t>จะ</a:t>
            </a:r>
            <a:r>
              <a:rPr lang="th-TH" dirty="0"/>
              <a:t>ให้ความไว้วางใจกับระบบจัดการคีย์ </a:t>
            </a:r>
            <a:r>
              <a:rPr lang="en-US" dirty="0"/>
              <a:t>Public Key Infrastructure </a:t>
            </a:r>
            <a:r>
              <a:rPr lang="th-TH" dirty="0"/>
              <a:t>(</a:t>
            </a:r>
            <a:r>
              <a:rPr lang="en-US" dirty="0"/>
              <a:t>PKI</a:t>
            </a:r>
            <a:r>
              <a:rPr lang="th-TH" dirty="0"/>
              <a:t>) โดยมี </a:t>
            </a:r>
            <a:r>
              <a:rPr lang="en-US" b="1" dirty="0"/>
              <a:t>Certificate Authority (CA)</a:t>
            </a:r>
            <a:r>
              <a:rPr lang="th-TH" b="1" dirty="0"/>
              <a:t> </a:t>
            </a:r>
            <a:r>
              <a:rPr lang="th-TH" dirty="0"/>
              <a:t>เป็นผู้รับรอง </a:t>
            </a:r>
            <a:r>
              <a:rPr lang="en-US" dirty="0"/>
              <a:t>Digital Certificate</a:t>
            </a:r>
            <a:endParaRPr lang="th-TH" dirty="0"/>
          </a:p>
        </p:txBody>
      </p:sp>
      <p:pic>
        <p:nvPicPr>
          <p:cNvPr id="2050" name="Picture 2" descr="Key, Home, House, Estate, Business, Mortgage, Real">
            <a:extLst>
              <a:ext uri="{FF2B5EF4-FFF2-40B4-BE49-F238E27FC236}">
                <a16:creationId xmlns:a16="http://schemas.microsoft.com/office/drawing/2014/main" id="{4D06BCC9-A6BC-479B-B339-884C65B2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13369"/>
          <a:stretch/>
        </p:blipFill>
        <p:spPr bwMode="auto">
          <a:xfrm>
            <a:off x="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93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280890"/>
          </a:xfrm>
        </p:spPr>
        <p:txBody>
          <a:bodyPr>
            <a:normAutofit/>
          </a:bodyPr>
          <a:lstStyle/>
          <a:p>
            <a:pPr algn="ctr"/>
            <a:r>
              <a:rPr lang="th-TH" sz="4000" b="0" dirty="0"/>
              <a:t>การใช้ </a:t>
            </a:r>
            <a:r>
              <a:rPr lang="en-US" sz="4000" b="0" dirty="0"/>
              <a:t>Digital Certificate</a:t>
            </a:r>
            <a:endParaRPr lang="th-TH" sz="4000" b="0" dirty="0"/>
          </a:p>
        </p:txBody>
      </p:sp>
      <p:pic>
        <p:nvPicPr>
          <p:cNvPr id="5122" name="Picture 2" descr="https://www.comodo.com/images/support/certs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1280890"/>
            <a:ext cx="10383520" cy="55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12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6" y="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Certificate Authority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6" y="1280891"/>
            <a:ext cx="7981363" cy="5577110"/>
          </a:xfrm>
        </p:spPr>
        <p:txBody>
          <a:bodyPr>
            <a:normAutofit fontScale="92500"/>
          </a:bodyPr>
          <a:lstStyle/>
          <a:p>
            <a:r>
              <a:rPr lang="th-TH" dirty="0"/>
              <a:t>ตรวจสอบความมีตัวตนของบุคคลหรือระบบนั้นๆ</a:t>
            </a:r>
          </a:p>
          <a:p>
            <a:r>
              <a:rPr lang="th-TH" dirty="0"/>
              <a:t>เมื่อตรวจสอบแล้วก็จะสร้างใบรับรองให้กับผู้ที่ร้องขอ </a:t>
            </a:r>
          </a:p>
          <a:p>
            <a:r>
              <a:rPr lang="th-TH" dirty="0"/>
              <a:t>ใบรับรองประกอบไปด้วยพับลิกคีย์ของบุคคลนั้น</a:t>
            </a:r>
            <a:r>
              <a:rPr lang="en-US" dirty="0"/>
              <a:t>+</a:t>
            </a:r>
            <a:r>
              <a:rPr lang="th-TH" dirty="0"/>
              <a:t>หมายเลขเฉพาะที่ระบุบุคคลหรือระบบนั้นๆ </a:t>
            </a:r>
          </a:p>
          <a:p>
            <a:r>
              <a:rPr lang="th-TH" dirty="0"/>
              <a:t>ข้อมูลดังกล่าวจะถูกเข้ารหัสแบบ </a:t>
            </a:r>
            <a:r>
              <a:rPr lang="en-US" dirty="0"/>
              <a:t>Digital Signature</a:t>
            </a:r>
          </a:p>
          <a:p>
            <a:r>
              <a:rPr lang="th-TH" dirty="0"/>
              <a:t>เมื่อมีการสื่อสารกัน จะมีการแลกเปลี่ยน </a:t>
            </a:r>
            <a:r>
              <a:rPr lang="en-US" dirty="0"/>
              <a:t>Digital Certificate </a:t>
            </a:r>
            <a:r>
              <a:rPr lang="th-TH" dirty="0"/>
              <a:t>ที่ถอดรหัสโดยพับลิกคีย์ของ </a:t>
            </a:r>
            <a:r>
              <a:rPr lang="en-US" dirty="0"/>
              <a:t>CA</a:t>
            </a:r>
            <a:endParaRPr lang="th-TH" dirty="0"/>
          </a:p>
        </p:txBody>
      </p:sp>
      <p:pic>
        <p:nvPicPr>
          <p:cNvPr id="3074" name="Picture 2" descr="Key, Entry, Door, Castle, Door Key, Security, 3Dman">
            <a:extLst>
              <a:ext uri="{FF2B5EF4-FFF2-40B4-BE49-F238E27FC236}">
                <a16:creationId xmlns:a16="http://schemas.microsoft.com/office/drawing/2014/main" id="{0990B886-BD8A-4EB2-95B1-785F9C2C1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27852"/>
          <a:stretch/>
        </p:blipFill>
        <p:spPr bwMode="auto">
          <a:xfrm>
            <a:off x="8920479" y="0"/>
            <a:ext cx="3271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al, Wax, Red, Certificate, Wax Seal, Isolated">
            <a:extLst>
              <a:ext uri="{FF2B5EF4-FFF2-40B4-BE49-F238E27FC236}">
                <a16:creationId xmlns:a16="http://schemas.microsoft.com/office/drawing/2014/main" id="{E2AAD723-A550-47B4-A8B3-7B3F288A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93" y="248483"/>
            <a:ext cx="2122170" cy="20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20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929D-54B3-4E38-A113-CFB7A7C5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</a:t>
            </a:r>
            <a:endParaRPr lang="th-TH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2DA5F3-6343-4793-A737-735FD9724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9874"/>
            <a:ext cx="7476531" cy="47085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D27D72-11D6-4854-8D21-00A8D86A4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33" y="1539874"/>
            <a:ext cx="3371353" cy="32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4DACC-BFB2-4DEA-AB93-B02CF5ACA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59" y="2434856"/>
            <a:ext cx="3512497" cy="442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4D42EE-981E-4668-890B-C16F5165F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03" y="2434856"/>
            <a:ext cx="3512497" cy="444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8FDC11F-663A-4719-A156-23B10149AE43}"/>
              </a:ext>
            </a:extLst>
          </p:cNvPr>
          <p:cNvSpPr/>
          <p:nvPr/>
        </p:nvSpPr>
        <p:spPr>
          <a:xfrm>
            <a:off x="233680" y="1381760"/>
            <a:ext cx="751840" cy="762000"/>
          </a:xfrm>
          <a:custGeom>
            <a:avLst/>
            <a:gdLst>
              <a:gd name="connsiteX0" fmla="*/ 0 w 751840"/>
              <a:gd name="connsiteY0" fmla="*/ 381000 h 762000"/>
              <a:gd name="connsiteX1" fmla="*/ 375920 w 751840"/>
              <a:gd name="connsiteY1" fmla="*/ 0 h 762000"/>
              <a:gd name="connsiteX2" fmla="*/ 751840 w 751840"/>
              <a:gd name="connsiteY2" fmla="*/ 381000 h 762000"/>
              <a:gd name="connsiteX3" fmla="*/ 375920 w 751840"/>
              <a:gd name="connsiteY3" fmla="*/ 762000 h 762000"/>
              <a:gd name="connsiteX4" fmla="*/ 0 w 75184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840" h="762000" extrusionOk="0">
                <a:moveTo>
                  <a:pt x="0" y="381000"/>
                </a:moveTo>
                <a:cubicBezTo>
                  <a:pt x="-5308" y="208695"/>
                  <a:pt x="173540" y="4986"/>
                  <a:pt x="375920" y="0"/>
                </a:cubicBezTo>
                <a:cubicBezTo>
                  <a:pt x="589838" y="-12483"/>
                  <a:pt x="737424" y="200125"/>
                  <a:pt x="751840" y="381000"/>
                </a:cubicBezTo>
                <a:cubicBezTo>
                  <a:pt x="759206" y="606755"/>
                  <a:pt x="584180" y="806159"/>
                  <a:pt x="375920" y="762000"/>
                </a:cubicBezTo>
                <a:cubicBezTo>
                  <a:pt x="136888" y="755131"/>
                  <a:pt x="-32150" y="566745"/>
                  <a:pt x="0" y="38100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33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365" y="147337"/>
            <a:ext cx="8911687" cy="1280890"/>
          </a:xfrm>
        </p:spPr>
        <p:txBody>
          <a:bodyPr/>
          <a:lstStyle/>
          <a:p>
            <a:r>
              <a:rPr lang="th-TH" dirty="0"/>
              <a:t>ข่าวในวงการ </a:t>
            </a:r>
            <a:r>
              <a:rPr lang="en-US" dirty="0"/>
              <a:t>Digital Certificate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04" y="970344"/>
            <a:ext cx="8595805" cy="5887656"/>
          </a:xfrm>
        </p:spPr>
      </p:pic>
    </p:spTree>
    <p:extLst>
      <p:ext uri="{BB962C8B-B14F-4D97-AF65-F5344CB8AC3E}">
        <p14:creationId xmlns:p14="http://schemas.microsoft.com/office/powerpoint/2010/main" val="1314847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990"/>
            <a:ext cx="12371954" cy="6332680"/>
          </a:xfrm>
        </p:spPr>
      </p:pic>
    </p:spTree>
    <p:extLst>
      <p:ext uri="{BB962C8B-B14F-4D97-AF65-F5344CB8AC3E}">
        <p14:creationId xmlns:p14="http://schemas.microsoft.com/office/powerpoint/2010/main" val="83543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867</Words>
  <Application>Microsoft Office PowerPoint</Application>
  <PresentationFormat>Widescreen</PresentationFormat>
  <Paragraphs>80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BoonJot</vt:lpstr>
      <vt:lpstr>Calibri</vt:lpstr>
      <vt:lpstr>Cloud</vt:lpstr>
      <vt:lpstr>Wingdings 3</vt:lpstr>
      <vt:lpstr>Wisp</vt:lpstr>
      <vt:lpstr>บทที่ 4 : Cryptography &amp; Steganography  Part3 สธ412 ความมั่นคงของระบบสารสนเทศ</vt:lpstr>
      <vt:lpstr>Agenda</vt:lpstr>
      <vt:lpstr>Digital Certificate</vt:lpstr>
      <vt:lpstr>Digital Certificate</vt:lpstr>
      <vt:lpstr>การใช้ Digital Certificate</vt:lpstr>
      <vt:lpstr>Certificate Authority</vt:lpstr>
      <vt:lpstr>Digital Certificate</vt:lpstr>
      <vt:lpstr>ข่าวในวงการ Digital Certificate</vt:lpstr>
      <vt:lpstr>PowerPoint Presentation</vt:lpstr>
      <vt:lpstr>PowerPoint Presentation</vt:lpstr>
      <vt:lpstr>Hash Functions</vt:lpstr>
      <vt:lpstr>ตัวอย่างแฮชฟังก์ชัน</vt:lpstr>
      <vt:lpstr>Hash + Salt</vt:lpstr>
      <vt:lpstr>Hash Functions : มาตรฐานแฮชฟังก์ชัน</vt:lpstr>
      <vt:lpstr>Hash Functions : Message Digest (MD)</vt:lpstr>
      <vt:lpstr>MD5 Example</vt:lpstr>
      <vt:lpstr>Hash Functions :  Secure Hash Algorithm (SHA)</vt:lpstr>
      <vt:lpstr>PowerPoint Presentation</vt:lpstr>
      <vt:lpstr>รู้หมือไร่?</vt:lpstr>
      <vt:lpstr>Digital Envelope </vt:lpstr>
      <vt:lpstr>PowerPoint Presentation</vt:lpstr>
      <vt:lpstr>การอำพรางข้อมูล Steganography</vt:lpstr>
      <vt:lpstr>Steganography</vt:lpstr>
      <vt:lpstr>Steganography</vt:lpstr>
      <vt:lpstr>Steganography example</vt:lpstr>
      <vt:lpstr>โปรแกรมสำหรับการอำพราง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4 : Cryptography &amp; Steganography  Part3 สธ412 ความมั่นคงของระบบสารสนเทศ</dc:title>
  <dc:creator>Apipong Pingyod</dc:creator>
  <cp:lastModifiedBy>Apipong Pingyod</cp:lastModifiedBy>
  <cp:revision>22</cp:revision>
  <dcterms:created xsi:type="dcterms:W3CDTF">2019-09-13T04:13:13Z</dcterms:created>
  <dcterms:modified xsi:type="dcterms:W3CDTF">2019-09-13T08:00:34Z</dcterms:modified>
</cp:coreProperties>
</file>