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9"/>
  </p:notesMasterIdLst>
  <p:sldIdLst>
    <p:sldId id="257" r:id="rId2"/>
    <p:sldId id="270" r:id="rId3"/>
    <p:sldId id="271" r:id="rId4"/>
    <p:sldId id="272" r:id="rId5"/>
    <p:sldId id="274" r:id="rId6"/>
    <p:sldId id="297" r:id="rId7"/>
    <p:sldId id="275" r:id="rId8"/>
    <p:sldId id="292" r:id="rId9"/>
    <p:sldId id="298" r:id="rId10"/>
    <p:sldId id="276" r:id="rId11"/>
    <p:sldId id="299" r:id="rId12"/>
    <p:sldId id="300" r:id="rId13"/>
    <p:sldId id="277" r:id="rId14"/>
    <p:sldId id="301" r:id="rId15"/>
    <p:sldId id="279" r:id="rId16"/>
    <p:sldId id="280" r:id="rId17"/>
    <p:sldId id="290" r:id="rId18"/>
    <p:sldId id="291" r:id="rId19"/>
    <p:sldId id="281" r:id="rId20"/>
    <p:sldId id="293" r:id="rId21"/>
    <p:sldId id="282" r:id="rId22"/>
    <p:sldId id="283" r:id="rId23"/>
    <p:sldId id="285" r:id="rId24"/>
    <p:sldId id="302" r:id="rId25"/>
    <p:sldId id="303" r:id="rId26"/>
    <p:sldId id="305" r:id="rId27"/>
    <p:sldId id="30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57" autoAdjust="0"/>
  </p:normalViewPr>
  <p:slideViewPr>
    <p:cSldViewPr snapToGrid="0">
      <p:cViewPr varScale="1">
        <p:scale>
          <a:sx n="60" d="100"/>
          <a:sy n="60" d="100"/>
        </p:scale>
        <p:origin x="1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10/09/62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D326-0216-4585-9B3C-729B36508F4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DA05-F32D-43ED-959E-45051581ED6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57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041E-BC0B-4803-BECA-61A4B033E4A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0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0648-4C2D-4690-988D-C8EE64E91CA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95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9701-3299-4C74-B283-1B3ED2B0157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1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A14B-D9C9-465E-BCAA-8BB7619CC04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84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1882-1D78-4539-9D87-0CCBDF0A3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71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9259-D476-43D5-969C-D1915E8F6B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9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BF27-1645-4468-98BF-30B248D04D8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D95A-4DE6-4CC1-9EFF-A5CA2770EA0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9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979-E9B8-44FE-9C43-47ADA8CFF41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10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8637-102A-4EA6-BA30-6C21FD61A15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31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E389-2F65-4555-BC20-9DEE4E0396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5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599C-9FEC-475E-9478-7316FBA8F0E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57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367F-427A-4709-8E91-6538A26B46F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94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6993-8D50-46B2-8388-2EA71858CFA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78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5D87-7307-46F2-81B4-4C457F0FFE4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34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FB301C0-1209-476E-A2D7-C569BB29FC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33A8E"/>
              </a:gs>
              <a:gs pos="100000">
                <a:srgbClr val="BF1727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D4FB5C70-2E6B-4E9B-9051-3D953D8F9D6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5" y="0"/>
            <a:ext cx="1029504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1694" y="324341"/>
            <a:ext cx="10295043" cy="1280890"/>
          </a:xfrm>
          <a:prstGeom prst="rect">
            <a:avLst/>
          </a:prstGeom>
          <a:gradFill>
            <a:gsLst>
              <a:gs pos="0">
                <a:srgbClr val="F83A01">
                  <a:alpha val="70000"/>
                </a:srgbClr>
              </a:gs>
              <a:gs pos="100000">
                <a:srgbClr val="F9C520">
                  <a:alpha val="80000"/>
                </a:srgbClr>
              </a:gs>
            </a:gsLst>
            <a:path path="circle">
              <a:fillToRect l="50000" t="50000"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9" y="1924734"/>
            <a:ext cx="10281138" cy="3886200"/>
          </a:xfrm>
          <a:prstGeom prst="rect">
            <a:avLst/>
          </a:prstGeom>
          <a:gradFill>
            <a:gsLst>
              <a:gs pos="0">
                <a:srgbClr val="5C5C5C">
                  <a:alpha val="70000"/>
                </a:srgbClr>
              </a:gs>
              <a:gs pos="100000">
                <a:srgbClr val="020202">
                  <a:alpha val="70000"/>
                </a:srgb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DC01E-B7BC-4DBB-998F-CC3DDB5FFBA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10/09/62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54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200" kern="1200" smtClean="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smtClean="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400" kern="1200" smtClean="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400" kern="1200" dirty="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8560"/>
            <a:ext cx="12192000" cy="2398918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/>
              <a:t>บทที่ </a:t>
            </a:r>
            <a:r>
              <a:rPr lang="en-US" sz="4800" b="1" dirty="0"/>
              <a:t>4 : Cryptography &amp; Steganography Part2</a:t>
            </a:r>
            <a:br>
              <a:rPr lang="en-US" dirty="0"/>
            </a:br>
            <a:r>
              <a:rPr lang="th-TH" sz="3200" dirty="0" err="1"/>
              <a:t>สธ</a:t>
            </a:r>
            <a:r>
              <a:rPr lang="en-US" sz="3200" dirty="0"/>
              <a:t>412</a:t>
            </a:r>
            <a:r>
              <a:rPr lang="th-TH" sz="3200" dirty="0"/>
              <a:t> ความมั่นคงของระบบสารสนเทศ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47478"/>
            <a:ext cx="6096000" cy="949676"/>
          </a:xfrm>
        </p:spPr>
        <p:txBody>
          <a:bodyPr>
            <a:noAutofit/>
          </a:bodyPr>
          <a:lstStyle/>
          <a:p>
            <a:pPr algn="r"/>
            <a:r>
              <a:rPr lang="th-TH" sz="2700" dirty="0">
                <a:solidFill>
                  <a:srgbClr val="FFFF00"/>
                </a:solidFill>
              </a:rPr>
              <a:t>อาจารย์อภิพงศ์  </a:t>
            </a:r>
            <a:r>
              <a:rPr lang="th-TH" sz="2700" dirty="0" err="1">
                <a:solidFill>
                  <a:srgbClr val="FFFF00"/>
                </a:solidFill>
              </a:rPr>
              <a:t>ปิง</a:t>
            </a:r>
            <a:r>
              <a:rPr lang="th-TH" sz="2700" dirty="0">
                <a:solidFill>
                  <a:srgbClr val="FFFF00"/>
                </a:solidFill>
              </a:rPr>
              <a:t>ยศ</a:t>
            </a:r>
          </a:p>
          <a:p>
            <a:pPr algn="r"/>
            <a:r>
              <a:rPr lang="en-US" sz="2700" dirty="0">
                <a:solidFill>
                  <a:srgbClr val="FFFF00"/>
                </a:solidFill>
              </a:rPr>
              <a:t>apipong.ping@gmail.com</a:t>
            </a:r>
            <a:endParaRPr lang="th-TH" sz="2700" dirty="0">
              <a:solidFill>
                <a:srgbClr val="FFFF00"/>
              </a:solidFill>
            </a:endParaRPr>
          </a:p>
          <a:p>
            <a:pPr algn="r"/>
            <a:endParaRPr lang="th-TH" sz="1500" dirty="0"/>
          </a:p>
        </p:txBody>
      </p:sp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299"/>
            <a:ext cx="12192000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Asymmetric Key Cryptography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0189"/>
            <a:ext cx="7589519" cy="5317812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การรู้คีย์ใดคีย์หนึ่งเป็นการยากที่จะคำนวณหาอีกคีย์หนึ่ง</a:t>
            </a:r>
          </a:p>
          <a:p>
            <a:r>
              <a:rPr lang="th-TH" dirty="0"/>
              <a:t>คีย์หนึ่งใช้สำหรับเข้ารหัสข้อมูล อีกคีย์หนึ่งใช้ถอดรหัสข้อมูล สามารถใช้สลับกันได้ </a:t>
            </a:r>
          </a:p>
          <a:p>
            <a:r>
              <a:rPr lang="th-TH" b="1" i="1" dirty="0">
                <a:solidFill>
                  <a:schemeClr val="bg1"/>
                </a:solidFill>
              </a:rPr>
              <a:t>ไม่สามารถใช้คีย์ใดคีย์หนึ่งเพียงคีย์เดียวในการเข้าและถอดรหัสได้</a:t>
            </a:r>
          </a:p>
          <a:p>
            <a:r>
              <a:rPr lang="th-TH" dirty="0"/>
              <a:t>เรียกการเข้ารหัสแบบนี้ว่า </a:t>
            </a:r>
            <a:r>
              <a:rPr lang="en-US" b="1" dirty="0"/>
              <a:t>Asymmetric Key Cryptography</a:t>
            </a:r>
            <a:r>
              <a:rPr lang="th-TH" b="1" dirty="0"/>
              <a:t> (การเข้ารหัสแบบกุญแจอสมมาตร)</a:t>
            </a:r>
          </a:p>
        </p:txBody>
      </p:sp>
      <p:pic>
        <p:nvPicPr>
          <p:cNvPr id="1026" name="Picture 2" descr="Key, Vintage, Old, Background, Retro, Photography, Rust">
            <a:extLst>
              <a:ext uri="{FF2B5EF4-FFF2-40B4-BE49-F238E27FC236}">
                <a16:creationId xmlns:a16="http://schemas.microsoft.com/office/drawing/2014/main" id="{885414B4-D917-4BCE-A504-21D342036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5635" r="29391" b="2184"/>
          <a:stretch/>
        </p:blipFill>
        <p:spPr bwMode="auto">
          <a:xfrm>
            <a:off x="7589522" y="1540189"/>
            <a:ext cx="4602481" cy="53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807E-1648-463A-B2F4-EBEB5EE1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99" y="624110"/>
            <a:ext cx="10558314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ปัญหาของ </a:t>
            </a:r>
            <a:r>
              <a:rPr lang="en-US" dirty="0"/>
              <a:t>Public Key Cryptography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FC710-D168-4C25-8AC2-46E0D81A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99" y="2091070"/>
            <a:ext cx="10186175" cy="4469218"/>
          </a:xfrm>
        </p:spPr>
        <p:txBody>
          <a:bodyPr>
            <a:normAutofit/>
          </a:bodyPr>
          <a:lstStyle/>
          <a:p>
            <a:r>
              <a:rPr lang="th-TH" dirty="0"/>
              <a:t>ถูกโจมตีได้ด้วยวิธี </a:t>
            </a:r>
            <a:r>
              <a:rPr lang="en-US" b="1" dirty="0">
                <a:solidFill>
                  <a:schemeClr val="bg1"/>
                </a:solidFill>
              </a:rPr>
              <a:t>Man-in-the-Middle</a:t>
            </a:r>
            <a:r>
              <a:rPr lang="en-US" dirty="0"/>
              <a:t> </a:t>
            </a:r>
            <a:r>
              <a:rPr lang="th-TH" dirty="0"/>
              <a:t>โดยสมบูรณ์ ซึ่ง </a:t>
            </a:r>
            <a:r>
              <a:rPr lang="en-US" dirty="0"/>
              <a:t>Attacker </a:t>
            </a:r>
            <a:r>
              <a:rPr lang="th-TH" dirty="0"/>
              <a:t>สามารถดักจับข้อมูลที่รับส่งได้ทั้งหมด</a:t>
            </a:r>
          </a:p>
          <a:p>
            <a:r>
              <a:rPr lang="en-US" dirty="0"/>
              <a:t>Attacker </a:t>
            </a:r>
            <a:r>
              <a:rPr lang="th-TH" dirty="0"/>
              <a:t>สามารถส่ง </a:t>
            </a:r>
            <a:r>
              <a:rPr lang="en-US" dirty="0"/>
              <a:t>Public Key </a:t>
            </a:r>
            <a:r>
              <a:rPr lang="th-TH" dirty="0"/>
              <a:t>ของตัวเองไปให้กับเหยื่อทั้งสองฝั่งได้ แล้วใช้ </a:t>
            </a:r>
            <a:r>
              <a:rPr lang="en-US" dirty="0"/>
              <a:t>Private Key </a:t>
            </a:r>
            <a:r>
              <a:rPr lang="th-TH" dirty="0"/>
              <a:t>ของตัวเองในการ </a:t>
            </a:r>
            <a:r>
              <a:rPr lang="en-US" dirty="0"/>
              <a:t>Decryption</a:t>
            </a:r>
            <a:endParaRPr lang="th-TH" dirty="0"/>
          </a:p>
          <a:p>
            <a:r>
              <a:rPr lang="th-TH" dirty="0"/>
              <a:t>แก้ไขโดยการใช้ </a:t>
            </a:r>
            <a:r>
              <a:rPr lang="en-US" dirty="0"/>
              <a:t>Digital Signature </a:t>
            </a:r>
            <a:r>
              <a:rPr lang="th-TH" dirty="0"/>
              <a:t>และ </a:t>
            </a:r>
            <a:r>
              <a:rPr lang="en-US" dirty="0"/>
              <a:t>Public Key Infrastructure (PKI)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81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EE20-24D1-4A7D-ADF1-090AFAB4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81" y="0"/>
            <a:ext cx="10336266" cy="1280890"/>
          </a:xfrm>
        </p:spPr>
        <p:txBody>
          <a:bodyPr/>
          <a:lstStyle/>
          <a:p>
            <a:pPr algn="ctr"/>
            <a:r>
              <a:rPr lang="th-TH" dirty="0"/>
              <a:t>การโจมตีโดยวิธี </a:t>
            </a:r>
            <a:r>
              <a:rPr lang="en-US" dirty="0"/>
              <a:t>MITM</a:t>
            </a:r>
            <a:endParaRPr lang="th-TH" dirty="0"/>
          </a:p>
        </p:txBody>
      </p:sp>
      <p:pic>
        <p:nvPicPr>
          <p:cNvPr id="2050" name="Picture 2" descr="Image result for man in the middle public key attack">
            <a:extLst>
              <a:ext uri="{FF2B5EF4-FFF2-40B4-BE49-F238E27FC236}">
                <a16:creationId xmlns:a16="http://schemas.microsoft.com/office/drawing/2014/main" id="{800EAB4D-5D17-484E-ABC1-64E8EA1ED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5" y="1280890"/>
            <a:ext cx="11661230" cy="557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7CB38F-8AAB-431A-B1DE-2766F45468AB}"/>
              </a:ext>
            </a:extLst>
          </p:cNvPr>
          <p:cNvSpPr/>
          <p:nvPr/>
        </p:nvSpPr>
        <p:spPr>
          <a:xfrm>
            <a:off x="6953689" y="2147777"/>
            <a:ext cx="233917" cy="1913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A4581A-C471-4499-95D4-15CCB7A7B3AC}"/>
              </a:ext>
            </a:extLst>
          </p:cNvPr>
          <p:cNvSpPr/>
          <p:nvPr/>
        </p:nvSpPr>
        <p:spPr>
          <a:xfrm>
            <a:off x="7861005" y="3597345"/>
            <a:ext cx="233917" cy="1913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AEF25A-C3DB-4F5D-AADB-AD9C87FE50EC}"/>
              </a:ext>
            </a:extLst>
          </p:cNvPr>
          <p:cNvSpPr/>
          <p:nvPr/>
        </p:nvSpPr>
        <p:spPr>
          <a:xfrm>
            <a:off x="9714615" y="5291466"/>
            <a:ext cx="233917" cy="1913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32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98" y="-25182"/>
            <a:ext cx="10299404" cy="1280890"/>
          </a:xfrm>
        </p:spPr>
        <p:txBody>
          <a:bodyPr>
            <a:normAutofit/>
          </a:bodyPr>
          <a:lstStyle/>
          <a:p>
            <a:r>
              <a:rPr lang="th-TH" dirty="0"/>
              <a:t>มาตรฐานการเข้ารหัสข้อมูล </a:t>
            </a:r>
            <a:r>
              <a:rPr lang="en-US" dirty="0">
                <a:solidFill>
                  <a:schemeClr val="accent2"/>
                </a:solidFill>
              </a:rPr>
              <a:t>: RSA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6298" y="1255708"/>
            <a:ext cx="10260417" cy="5602291"/>
          </a:xfrm>
        </p:spPr>
        <p:txBody>
          <a:bodyPr/>
          <a:lstStyle/>
          <a:p>
            <a:r>
              <a:rPr lang="th-TH" dirty="0"/>
              <a:t>เป็นการเข้ารหัสแบบ </a:t>
            </a:r>
            <a:r>
              <a:rPr lang="en-US" dirty="0"/>
              <a:t>Public Key </a:t>
            </a:r>
            <a:r>
              <a:rPr lang="th-TH" dirty="0"/>
              <a:t>ที่ได้รับความนิยมอย่างสูง และถูกนำไปประยุกต์ใช้หลายแบบ</a:t>
            </a:r>
          </a:p>
          <a:p>
            <a:r>
              <a:rPr lang="en-US" dirty="0"/>
              <a:t>RSA </a:t>
            </a:r>
            <a:r>
              <a:rPr lang="th-TH" dirty="0"/>
              <a:t>มาจากชื่อของผู้คิดอัลกอริทึมนี้ คือ </a:t>
            </a:r>
            <a:r>
              <a:rPr lang="en-US" dirty="0" err="1"/>
              <a:t>Revest</a:t>
            </a:r>
            <a:r>
              <a:rPr lang="en-US" dirty="0"/>
              <a:t>, Shamir </a:t>
            </a:r>
            <a:r>
              <a:rPr lang="th-TH" dirty="0"/>
              <a:t>และ </a:t>
            </a:r>
            <a:r>
              <a:rPr lang="en-US" dirty="0" err="1"/>
              <a:t>Adlemen</a:t>
            </a:r>
            <a:r>
              <a:rPr lang="en-US" dirty="0"/>
              <a:t> </a:t>
            </a:r>
            <a:r>
              <a:rPr lang="th-TH" dirty="0"/>
              <a:t>จาก </a:t>
            </a:r>
            <a:r>
              <a:rPr lang="en-US" dirty="0"/>
              <a:t>MIT</a:t>
            </a:r>
          </a:p>
          <a:p>
            <a:r>
              <a:rPr lang="th-TH" dirty="0"/>
              <a:t>ข้อมูลที่เข้ารหัสด้วย </a:t>
            </a:r>
            <a:r>
              <a:rPr lang="en-US" dirty="0"/>
              <a:t>Public Key </a:t>
            </a:r>
            <a:r>
              <a:rPr lang="th-TH" dirty="0"/>
              <a:t>จะถูกถอดรหัสได้โดยใช้</a:t>
            </a:r>
            <a:r>
              <a:rPr lang="en-US" dirty="0"/>
              <a:t> Private Key </a:t>
            </a:r>
            <a:r>
              <a:rPr lang="th-TH" dirty="0"/>
              <a:t>ที่เป็นคู่กันเท่านั้น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1235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sa cryptography founder">
            <a:extLst>
              <a:ext uri="{FF2B5EF4-FFF2-40B4-BE49-F238E27FC236}">
                <a16:creationId xmlns:a16="http://schemas.microsoft.com/office/drawing/2014/main" id="{5776E348-5624-43D9-BBB4-BE5D784E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3" y="0"/>
            <a:ext cx="11430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มาตรฐานการเข้ารหัสข้อมูล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: RSA</a:t>
            </a:r>
            <a:r>
              <a:rPr lang="th-TH" dirty="0">
                <a:solidFill>
                  <a:schemeClr val="accent2"/>
                </a:solidFill>
              </a:rPr>
              <a:t>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133600"/>
            <a:ext cx="7465476" cy="4338638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ขั้นตอนการเลือกพับ</a:t>
            </a:r>
            <a:r>
              <a:rPr lang="th-TH" dirty="0" err="1"/>
              <a:t>ลิก</a:t>
            </a:r>
            <a:r>
              <a:rPr lang="th-TH" dirty="0"/>
              <a:t>คีย์และไพรเวทคีย์</a:t>
            </a:r>
          </a:p>
          <a:p>
            <a:r>
              <a:rPr lang="en-US" dirty="0"/>
              <a:t>1) </a:t>
            </a:r>
            <a:r>
              <a:rPr lang="th-TH" dirty="0"/>
              <a:t>เลือกจำนวนเฉพาะ </a:t>
            </a:r>
            <a:r>
              <a:rPr lang="en-US" dirty="0"/>
              <a:t>p </a:t>
            </a:r>
            <a:r>
              <a:rPr lang="th-TH" dirty="0"/>
              <a:t>และ </a:t>
            </a:r>
            <a:r>
              <a:rPr lang="en-US" dirty="0"/>
              <a:t>q </a:t>
            </a:r>
            <a:r>
              <a:rPr lang="th-TH" dirty="0"/>
              <a:t>ซึ่งหากเลือกเลขจำนวนมากเท่าไรยิ่งถอดรหัสยากเท่านั้น แต่จะทำให้กระบวนการเข้าและถอดรหัสช้าลง</a:t>
            </a:r>
          </a:p>
          <a:p>
            <a:r>
              <a:rPr lang="en-US" dirty="0"/>
              <a:t>2) </a:t>
            </a:r>
            <a:r>
              <a:rPr lang="th-TH" dirty="0"/>
              <a:t>คำนวณ </a:t>
            </a:r>
            <a:r>
              <a:rPr lang="en-US" dirty="0"/>
              <a:t>n = </a:t>
            </a:r>
            <a:r>
              <a:rPr lang="en-US" dirty="0" err="1"/>
              <a:t>pq</a:t>
            </a:r>
            <a:r>
              <a:rPr lang="en-US" dirty="0"/>
              <a:t> </a:t>
            </a:r>
            <a:r>
              <a:rPr lang="th-TH" dirty="0"/>
              <a:t>และ</a:t>
            </a:r>
            <a:r>
              <a:rPr lang="en-US" dirty="0"/>
              <a:t> z = (p-1)(q-1)</a:t>
            </a:r>
          </a:p>
          <a:p>
            <a:r>
              <a:rPr lang="en-US" dirty="0"/>
              <a:t>3) </a:t>
            </a:r>
            <a:r>
              <a:rPr lang="th-TH" dirty="0"/>
              <a:t>เลือกจำนวน </a:t>
            </a:r>
            <a:r>
              <a:rPr lang="en-US" dirty="0"/>
              <a:t>e </a:t>
            </a:r>
            <a:r>
              <a:rPr lang="th-TH" dirty="0"/>
              <a:t>ซึ่งมีค่าน้อยกว่า </a:t>
            </a:r>
            <a:r>
              <a:rPr lang="en-US" dirty="0"/>
              <a:t>n </a:t>
            </a:r>
            <a:r>
              <a:rPr lang="th-TH" dirty="0"/>
              <a:t>และ </a:t>
            </a:r>
            <a:r>
              <a:rPr lang="en-US" dirty="0"/>
              <a:t>e </a:t>
            </a:r>
            <a:r>
              <a:rPr lang="th-TH" dirty="0"/>
              <a:t>ต้องไม่มีตัวหารร่วมกับ </a:t>
            </a:r>
            <a:r>
              <a:rPr lang="en-US" dirty="0"/>
              <a:t>z </a:t>
            </a:r>
          </a:p>
          <a:p>
            <a:r>
              <a:rPr lang="en-US" dirty="0"/>
              <a:t>4) </a:t>
            </a:r>
            <a:r>
              <a:rPr lang="th-TH" dirty="0"/>
              <a:t>คำนวณหา </a:t>
            </a:r>
            <a:r>
              <a:rPr lang="en-US" dirty="0"/>
              <a:t>d </a:t>
            </a:r>
            <a:r>
              <a:rPr lang="th-TH" dirty="0"/>
              <a:t>โดยเมื่อ </a:t>
            </a:r>
            <a:r>
              <a:rPr lang="en-US" dirty="0"/>
              <a:t>d </a:t>
            </a:r>
            <a:r>
              <a:rPr lang="th-TH" dirty="0"/>
              <a:t>คูณกับ </a:t>
            </a:r>
            <a:r>
              <a:rPr lang="en-US" dirty="0"/>
              <a:t>e </a:t>
            </a:r>
            <a:r>
              <a:rPr lang="th-TH" dirty="0"/>
              <a:t>แล้วหารด้วย </a:t>
            </a:r>
            <a:r>
              <a:rPr lang="en-US" dirty="0"/>
              <a:t>z </a:t>
            </a:r>
            <a:r>
              <a:rPr lang="th-TH" dirty="0"/>
              <a:t>เหลือเศษ </a:t>
            </a:r>
            <a:r>
              <a:rPr lang="en-US" dirty="0"/>
              <a:t>1 (</a:t>
            </a:r>
            <a:r>
              <a:rPr lang="en-US" dirty="0" err="1"/>
              <a:t>ed</a:t>
            </a:r>
            <a:r>
              <a:rPr lang="en-US" dirty="0"/>
              <a:t> mod z = 1)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37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มาตรฐานการเข้ารหัสข้อมูล</a:t>
            </a:r>
            <a:r>
              <a:rPr lang="en-US" dirty="0">
                <a:solidFill>
                  <a:schemeClr val="accent2"/>
                </a:solidFill>
              </a:rPr>
              <a:t>: RSA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133600"/>
            <a:ext cx="7831234" cy="45174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5) </a:t>
            </a:r>
            <a:r>
              <a:rPr lang="th-TH" dirty="0"/>
              <a:t>พับ</a:t>
            </a:r>
            <a:r>
              <a:rPr lang="th-TH" dirty="0" err="1"/>
              <a:t>ลิก</a:t>
            </a:r>
            <a:r>
              <a:rPr lang="th-TH" dirty="0"/>
              <a:t>คีย์คือ จำนวน </a:t>
            </a:r>
            <a:r>
              <a:rPr lang="en-US" dirty="0"/>
              <a:t>(n, e) </a:t>
            </a:r>
            <a:r>
              <a:rPr lang="th-TH" dirty="0"/>
              <a:t>ส่วนไพรเวทคีย์คือ จำนวน </a:t>
            </a:r>
            <a:r>
              <a:rPr lang="en-US" dirty="0"/>
              <a:t>(n, d)</a:t>
            </a:r>
          </a:p>
          <a:p>
            <a:r>
              <a:rPr lang="th-TH" dirty="0"/>
              <a:t>ขั้นตอนในการเข้ารหัสคือ สมมติเราต้องการส่งข้อมูล </a:t>
            </a:r>
            <a:r>
              <a:rPr lang="en-US" dirty="0"/>
              <a:t>m </a:t>
            </a:r>
            <a:r>
              <a:rPr lang="th-TH" dirty="0"/>
              <a:t>โดย </a:t>
            </a:r>
            <a:r>
              <a:rPr lang="en-US" dirty="0"/>
              <a:t>m&lt;n </a:t>
            </a:r>
            <a:r>
              <a:rPr lang="th-TH" dirty="0"/>
              <a:t>สมมติเขียนรหัสด้วยพับลิกคีย์ </a:t>
            </a:r>
            <a:r>
              <a:rPr lang="en-US" dirty="0"/>
              <a:t>(n, e) </a:t>
            </a:r>
            <a:r>
              <a:rPr lang="th-TH" dirty="0"/>
              <a:t>สูตรในการเข้ารหัสคือ </a:t>
            </a:r>
            <a:r>
              <a:rPr lang="en-US" b="1" dirty="0"/>
              <a:t>c = m</a:t>
            </a:r>
            <a:r>
              <a:rPr lang="en-US" b="1" baseline="30000" dirty="0"/>
              <a:t>e</a:t>
            </a:r>
            <a:r>
              <a:rPr lang="en-US" b="1" dirty="0"/>
              <a:t> mod n</a:t>
            </a:r>
            <a:r>
              <a:rPr lang="en-US" dirty="0"/>
              <a:t> </a:t>
            </a:r>
            <a:r>
              <a:rPr lang="th-TH" dirty="0"/>
              <a:t>โดย </a:t>
            </a:r>
            <a:r>
              <a:rPr lang="en-US" dirty="0"/>
              <a:t>c </a:t>
            </a:r>
            <a:r>
              <a:rPr lang="th-TH" dirty="0"/>
              <a:t>คือ </a:t>
            </a:r>
            <a:r>
              <a:rPr lang="en-US" dirty="0" err="1"/>
              <a:t>Ciphertext</a:t>
            </a:r>
            <a:endParaRPr lang="en-US" dirty="0"/>
          </a:p>
          <a:p>
            <a:r>
              <a:rPr lang="th-TH" dirty="0"/>
              <a:t>การถอดรหัสจะใช้ไพรเวทคีย์ </a:t>
            </a:r>
            <a:r>
              <a:rPr lang="en-US" dirty="0"/>
              <a:t>(n, d)  </a:t>
            </a:r>
            <a:r>
              <a:rPr lang="th-TH" dirty="0"/>
              <a:t>สูตรในการคำนวณคือ </a:t>
            </a:r>
            <a:r>
              <a:rPr lang="en-US" b="1" dirty="0"/>
              <a:t>m = c</a:t>
            </a:r>
            <a:r>
              <a:rPr lang="en-US" b="1" baseline="30000" dirty="0"/>
              <a:t>d</a:t>
            </a:r>
            <a:r>
              <a:rPr lang="en-US" b="1" dirty="0"/>
              <a:t> mod n </a:t>
            </a:r>
            <a:r>
              <a:rPr lang="th-TH" dirty="0"/>
              <a:t>โดย </a:t>
            </a:r>
            <a:r>
              <a:rPr lang="en-US" dirty="0"/>
              <a:t>m </a:t>
            </a:r>
            <a:r>
              <a:rPr lang="th-TH" dirty="0"/>
              <a:t>คือ </a:t>
            </a:r>
            <a:r>
              <a:rPr lang="en-US" dirty="0"/>
              <a:t>plaintext </a:t>
            </a:r>
            <a:r>
              <a:rPr lang="th-TH" dirty="0"/>
              <a:t>ที่ถอดได้</a:t>
            </a:r>
          </a:p>
        </p:txBody>
      </p:sp>
    </p:spTree>
    <p:extLst>
      <p:ext uri="{BB962C8B-B14F-4D97-AF65-F5344CB8AC3E}">
        <p14:creationId xmlns:p14="http://schemas.microsoft.com/office/powerpoint/2010/main" val="34279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45398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ตัวอย่างการเข้ารหัสแบบ </a:t>
            </a:r>
            <a:r>
              <a:rPr lang="en-US" dirty="0"/>
              <a:t>RSA</a:t>
            </a:r>
            <a:br>
              <a:rPr lang="th-TH" dirty="0"/>
            </a:br>
            <a:r>
              <a:rPr lang="th-TH" sz="3200" b="0" dirty="0"/>
              <a:t>โดยเลือก </a:t>
            </a:r>
            <a:r>
              <a:rPr lang="en-US" sz="3200" b="0" dirty="0"/>
              <a:t>p=5, q=7, n=35, z = 24, e = 5, d = 29</a:t>
            </a:r>
            <a:endParaRPr lang="th-TH" sz="32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597205"/>
              </p:ext>
            </p:extLst>
          </p:nvPr>
        </p:nvGraphicFramePr>
        <p:xfrm>
          <a:off x="1640155" y="1977656"/>
          <a:ext cx="8911688" cy="488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0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Plaintext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  <a:r>
                        <a:rPr lang="en-US" sz="2400" baseline="30000" dirty="0"/>
                        <a:t>e</a:t>
                      </a:r>
                      <a:endParaRPr lang="th-TH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Ciphertext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(m</a:t>
                      </a:r>
                      <a:r>
                        <a:rPr lang="en-US" sz="2400" baseline="30000" dirty="0"/>
                        <a:t>e</a:t>
                      </a:r>
                      <a:r>
                        <a:rPr lang="en-US" sz="2400" dirty="0"/>
                        <a:t> mod n)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0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248832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0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759375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0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5153632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0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3125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4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69202" y="624110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/>
              <a:t>ตัวอย่างการถอดรหัสแบบ </a:t>
            </a:r>
            <a:r>
              <a:rPr lang="en-US" dirty="0"/>
              <a:t>RSA</a:t>
            </a:r>
            <a:br>
              <a:rPr lang="th-TH" dirty="0"/>
            </a:br>
            <a:r>
              <a:rPr lang="th-TH" sz="3200" b="0" dirty="0"/>
              <a:t>โดยเลือก </a:t>
            </a:r>
            <a:r>
              <a:rPr lang="en-US" sz="3200" b="0" dirty="0"/>
              <a:t>p=5, q=7, n=35, z = 24, e = 5, d = 29</a:t>
            </a:r>
            <a:endParaRPr lang="th-TH" sz="3200" b="0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34102"/>
              </p:ext>
            </p:extLst>
          </p:nvPr>
        </p:nvGraphicFramePr>
        <p:xfrm>
          <a:off x="893134" y="744279"/>
          <a:ext cx="10345480" cy="611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27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Ciphertext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r>
                        <a:rPr lang="en-US" sz="2400" baseline="30000" dirty="0"/>
                        <a:t>d</a:t>
                      </a:r>
                      <a:endParaRPr lang="th-TH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m = c</a:t>
                      </a:r>
                      <a:r>
                        <a:rPr lang="en-US" sz="2400" baseline="30000" dirty="0"/>
                        <a:t>d</a:t>
                      </a:r>
                      <a:r>
                        <a:rPr lang="en-US" sz="2400" baseline="0" dirty="0"/>
                        <a:t> mod n</a:t>
                      </a:r>
                      <a:endParaRPr lang="th-TH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Plaintext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7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ค่าเยอะมาก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7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ค่าเยอะมาก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7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ค่าเยอะมาก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27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ค่าเยอะมาก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9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33" y="97966"/>
            <a:ext cx="10579579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Session Key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33" y="1477926"/>
            <a:ext cx="7549115" cy="5380074"/>
          </a:xfrm>
        </p:spPr>
        <p:txBody>
          <a:bodyPr>
            <a:normAutofit/>
          </a:bodyPr>
          <a:lstStyle/>
          <a:p>
            <a:r>
              <a:rPr lang="th-TH" dirty="0"/>
              <a:t>โดยทั่วไป คีย์ที่ใช้บนอินเทอร์เน็ตจะมีขนาดอย่างน้อย </a:t>
            </a:r>
            <a:r>
              <a:rPr lang="en-US" dirty="0"/>
              <a:t>1,024 </a:t>
            </a:r>
            <a:r>
              <a:rPr lang="th-TH" dirty="0"/>
              <a:t>บิต ทำให้การเข้าและถอดรหัสช้ามากเมื่อเทียบกับการเข้ารหัสแบบ </a:t>
            </a:r>
            <a:r>
              <a:rPr lang="en-US" dirty="0"/>
              <a:t>Symmetric Key</a:t>
            </a:r>
          </a:p>
          <a:p>
            <a:r>
              <a:rPr lang="th-TH" dirty="0"/>
              <a:t>ในทางปฏิบัติมักใช้ </a:t>
            </a:r>
            <a:r>
              <a:rPr lang="en-US" dirty="0"/>
              <a:t>RSA </a:t>
            </a:r>
            <a:r>
              <a:rPr lang="th-TH" dirty="0"/>
              <a:t>คู่กับ </a:t>
            </a:r>
            <a:r>
              <a:rPr lang="en-US" dirty="0"/>
              <a:t>AES </a:t>
            </a:r>
            <a:r>
              <a:rPr lang="th-TH" dirty="0"/>
              <a:t>โดยใช้ </a:t>
            </a:r>
            <a:r>
              <a:rPr lang="en-US" dirty="0"/>
              <a:t>RSA </a:t>
            </a:r>
            <a:r>
              <a:rPr lang="th-TH" dirty="0"/>
              <a:t>สำหรับแจกจ่าย </a:t>
            </a:r>
            <a:r>
              <a:rPr lang="en-US" dirty="0"/>
              <a:t>Secret Key </a:t>
            </a:r>
            <a:r>
              <a:rPr lang="th-TH" dirty="0"/>
              <a:t>ของ </a:t>
            </a:r>
            <a:r>
              <a:rPr lang="en-US" dirty="0"/>
              <a:t>AES </a:t>
            </a:r>
            <a:r>
              <a:rPr lang="th-TH" dirty="0"/>
              <a:t>เพื่อเข้ารหัส</a:t>
            </a:r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Secret Key </a:t>
            </a:r>
            <a:r>
              <a:rPr lang="th-TH" b="1" dirty="0">
                <a:solidFill>
                  <a:schemeClr val="bg1"/>
                </a:solidFill>
              </a:rPr>
              <a:t>ที่ถูกเข้ารหัสด้วย </a:t>
            </a:r>
            <a:r>
              <a:rPr lang="en-US" b="1" dirty="0">
                <a:solidFill>
                  <a:schemeClr val="bg1"/>
                </a:solidFill>
              </a:rPr>
              <a:t>Public Key </a:t>
            </a:r>
            <a:r>
              <a:rPr lang="th-TH" b="1" dirty="0">
                <a:solidFill>
                  <a:schemeClr val="bg1"/>
                </a:solidFill>
              </a:rPr>
              <a:t>จะเรียกว่า </a:t>
            </a:r>
            <a:r>
              <a:rPr lang="en-US" b="1" dirty="0">
                <a:solidFill>
                  <a:schemeClr val="bg1"/>
                </a:solidFill>
              </a:rPr>
              <a:t>Session Key</a:t>
            </a:r>
          </a:p>
        </p:txBody>
      </p:sp>
      <p:pic>
        <p:nvPicPr>
          <p:cNvPr id="3074" name="Picture 2" descr="Image result for lock box">
            <a:extLst>
              <a:ext uri="{FF2B5EF4-FFF2-40B4-BE49-F238E27FC236}">
                <a16:creationId xmlns:a16="http://schemas.microsoft.com/office/drawing/2014/main" id="{72318900-13D6-4F56-B147-20D275F7D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r="21396"/>
          <a:stretch/>
        </p:blipFill>
        <p:spPr bwMode="auto">
          <a:xfrm>
            <a:off x="8474149" y="1378855"/>
            <a:ext cx="3717851" cy="54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652" y="639350"/>
            <a:ext cx="10313988" cy="128089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52" y="2052320"/>
            <a:ext cx="6493828" cy="480568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  <a:p>
            <a:r>
              <a:rPr lang="th-TH" dirty="0"/>
              <a:t>มาตรฐานการเข้ารหัสข้อมูล</a:t>
            </a:r>
          </a:p>
          <a:p>
            <a:pPr lvl="1"/>
            <a:r>
              <a:rPr lang="en-US" dirty="0"/>
              <a:t>RSA</a:t>
            </a:r>
          </a:p>
          <a:p>
            <a:pPr lvl="1"/>
            <a:r>
              <a:rPr lang="en-US" dirty="0" err="1"/>
              <a:t>Diffie</a:t>
            </a:r>
            <a:r>
              <a:rPr lang="en-US" dirty="0"/>
              <a:t>-Hellman</a:t>
            </a:r>
          </a:p>
          <a:p>
            <a:pPr lvl="1"/>
            <a:r>
              <a:rPr lang="en-US" dirty="0"/>
              <a:t>Digital Signature Algorithm (DSA)</a:t>
            </a:r>
          </a:p>
          <a:p>
            <a:pPr lvl="1"/>
            <a:r>
              <a:rPr lang="en-US" dirty="0"/>
              <a:t>Digital Certificate</a:t>
            </a:r>
          </a:p>
        </p:txBody>
      </p:sp>
      <p:pic>
        <p:nvPicPr>
          <p:cNvPr id="1028" name="Picture 4" descr="Image result for cryp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2052320"/>
            <a:ext cx="4795520" cy="47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5" y="147337"/>
            <a:ext cx="8911687" cy="937184"/>
          </a:xfrm>
        </p:spPr>
        <p:txBody>
          <a:bodyPr/>
          <a:lstStyle/>
          <a:p>
            <a:pPr algn="ctr"/>
            <a:r>
              <a:rPr lang="en-US" dirty="0"/>
              <a:t>Session Key Exchange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5626" y="2402435"/>
            <a:ext cx="2245360" cy="579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77960" y="2549350"/>
            <a:ext cx="223520" cy="995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session key encryption">
            <a:extLst>
              <a:ext uri="{FF2B5EF4-FFF2-40B4-BE49-F238E27FC236}">
                <a16:creationId xmlns:a16="http://schemas.microsoft.com/office/drawing/2014/main" id="{1C8A35EA-D423-4BBE-BCF4-935B46546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281"/>
            <a:ext cx="12192000" cy="52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3572539" y="5739691"/>
            <a:ext cx="1544084" cy="894080"/>
          </a:xfrm>
          <a:prstGeom prst="borderCallout1">
            <a:avLst>
              <a:gd name="adj1" fmla="val -3845"/>
              <a:gd name="adj2" fmla="val 45378"/>
              <a:gd name="adj3" fmla="val -93367"/>
              <a:gd name="adj4" fmla="val 21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Session Key</a:t>
            </a:r>
          </a:p>
        </p:txBody>
      </p:sp>
    </p:spTree>
    <p:extLst>
      <p:ext uri="{BB962C8B-B14F-4D97-AF65-F5344CB8AC3E}">
        <p14:creationId xmlns:p14="http://schemas.microsoft.com/office/powerpoint/2010/main" val="30811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34" y="624110"/>
            <a:ext cx="10324214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มาตรฐานการเข้ารหัสข้อมูล</a:t>
            </a:r>
            <a:br>
              <a:rPr lang="th-TH" dirty="0"/>
            </a:b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err="1">
                <a:solidFill>
                  <a:schemeClr val="accent2"/>
                </a:solidFill>
              </a:rPr>
              <a:t>Diffie</a:t>
            </a:r>
            <a:r>
              <a:rPr lang="en-US" dirty="0">
                <a:solidFill>
                  <a:schemeClr val="accent2"/>
                </a:solidFill>
              </a:rPr>
              <a:t>-Hellman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33" y="2186762"/>
            <a:ext cx="10324214" cy="4671237"/>
          </a:xfrm>
        </p:spPr>
        <p:txBody>
          <a:bodyPr>
            <a:normAutofit/>
          </a:bodyPr>
          <a:lstStyle/>
          <a:p>
            <a:r>
              <a:rPr lang="th-TH" dirty="0"/>
              <a:t>เป็น</a:t>
            </a:r>
            <a:r>
              <a:rPr lang="en-US" dirty="0"/>
              <a:t> Public Key Cryptography </a:t>
            </a:r>
            <a:r>
              <a:rPr lang="th-TH" dirty="0"/>
              <a:t>แบบแรกที่ได้รับการตีพิมพ์</a:t>
            </a:r>
          </a:p>
          <a:p>
            <a:r>
              <a:rPr lang="th-TH" dirty="0"/>
              <a:t>ใช้หลักการ </a:t>
            </a:r>
            <a:r>
              <a:rPr lang="en-US" dirty="0"/>
              <a:t>One-Way </a:t>
            </a:r>
            <a:r>
              <a:rPr lang="en-US" dirty="0" err="1"/>
              <a:t>Fuction</a:t>
            </a:r>
            <a:r>
              <a:rPr lang="en-US" dirty="0"/>
              <a:t> </a:t>
            </a:r>
            <a:r>
              <a:rPr lang="th-TH" dirty="0"/>
              <a:t>ที่ว่า การคำนวณค่าเอ็กซ์โพเนนต์ (ยกกำลัง) ง่ายกว่าการคำนวณล็อกการิทึม</a:t>
            </a:r>
          </a:p>
          <a:p>
            <a:r>
              <a:rPr lang="th-TH" dirty="0"/>
              <a:t>อัลกอริทึมนี้จะอนุญาตให้คนสองคนสามารถสร้าง   ซีเคร็ทคีย์เพื่อใช้ในการเข้ารหัสข้อมูลที่รับส่งกันได้</a:t>
            </a:r>
          </a:p>
          <a:p>
            <a:r>
              <a:rPr lang="th-TH" dirty="0"/>
              <a:t>ในปี </a:t>
            </a:r>
            <a:r>
              <a:rPr lang="en-US" dirty="0"/>
              <a:t>2015 </a:t>
            </a:r>
            <a:r>
              <a:rPr lang="th-TH" dirty="0"/>
              <a:t>มีผลการวิจัยว่าอัลกอริทึมนี้ไม่แข็งแกร่งมากพอ</a:t>
            </a:r>
          </a:p>
        </p:txBody>
      </p:sp>
    </p:spTree>
    <p:extLst>
      <p:ext uri="{BB962C8B-B14F-4D97-AF65-F5344CB8AC3E}">
        <p14:creationId xmlns:p14="http://schemas.microsoft.com/office/powerpoint/2010/main" val="6543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atdonline.free.fr/img/diffieHell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57" y="776176"/>
            <a:ext cx="12429113" cy="55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269972" cy="1541721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>มาตรฐานการเข้ารหัสข้อมูล</a:t>
            </a:r>
            <a:br>
              <a:rPr lang="th-TH" dirty="0"/>
            </a:br>
            <a:r>
              <a:rPr lang="en-US" dirty="0">
                <a:solidFill>
                  <a:schemeClr val="accent2"/>
                </a:solidFill>
              </a:rPr>
              <a:t>: Digital Signature Algorithm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794" y="1541720"/>
            <a:ext cx="7556206" cy="5345835"/>
          </a:xfrm>
        </p:spPr>
        <p:txBody>
          <a:bodyPr>
            <a:normAutofit/>
          </a:bodyPr>
          <a:lstStyle/>
          <a:p>
            <a:r>
              <a:rPr lang="th-TH" dirty="0"/>
              <a:t>เป็นอัลกอริทึมในการ</a:t>
            </a:r>
            <a:r>
              <a:rPr lang="th-TH" b="1" dirty="0"/>
              <a:t>ตรวจสอบ</a:t>
            </a:r>
            <a:r>
              <a:rPr lang="th-TH" dirty="0"/>
              <a:t>ว่าข้อความนั้น</a:t>
            </a:r>
            <a:r>
              <a:rPr lang="th-TH" b="1" dirty="0">
                <a:solidFill>
                  <a:schemeClr val="bg1"/>
                </a:solidFill>
              </a:rPr>
              <a:t>ไม่ได้ถูกแก้ไขเปลี่ยนแปลง</a:t>
            </a:r>
            <a:r>
              <a:rPr lang="th-TH" dirty="0"/>
              <a:t>ระหว่างการรับส่ง รวมไปถึงเป็นการ</a:t>
            </a:r>
            <a:r>
              <a:rPr lang="th-TH" b="1" dirty="0">
                <a:solidFill>
                  <a:schemeClr val="bg1"/>
                </a:solidFill>
              </a:rPr>
              <a:t>พิสูจน์ทราบตัวตน</a:t>
            </a:r>
            <a:r>
              <a:rPr lang="th-TH" dirty="0"/>
              <a:t>ของผู้ส่งข้อความ </a:t>
            </a:r>
          </a:p>
          <a:p>
            <a:r>
              <a:rPr lang="th-TH" dirty="0"/>
              <a:t>ผู้ที่ลงลายเซ็นจะใช้ไพรเวทคีย์ของตัวเองลงลายเซ็น ส่วนผู้รับจะใช้พับลิกคีย์ของผู้ส่งในการตรวจสอบ</a:t>
            </a: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9336"/>
          <a:stretch/>
        </p:blipFill>
        <p:spPr bwMode="auto">
          <a:xfrm>
            <a:off x="-1" y="1541720"/>
            <a:ext cx="4635795" cy="53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E26E-50C6-4B0B-8889-7F811700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05" y="0"/>
            <a:ext cx="10451989" cy="741887"/>
          </a:xfrm>
        </p:spPr>
        <p:txBody>
          <a:bodyPr>
            <a:normAutofit fontScale="90000"/>
          </a:bodyPr>
          <a:lstStyle/>
          <a:p>
            <a:r>
              <a:rPr lang="th-TH" dirty="0"/>
              <a:t>กระบวนการทำงานของ </a:t>
            </a:r>
            <a:r>
              <a:rPr lang="en-US" dirty="0"/>
              <a:t>Digital Signature</a:t>
            </a:r>
            <a:endParaRPr lang="th-TH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F61A40F-5560-44A5-A2F4-F855283A4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29" y="741887"/>
            <a:ext cx="7569541" cy="6116113"/>
          </a:xfrm>
        </p:spPr>
      </p:pic>
    </p:spTree>
    <p:extLst>
      <p:ext uri="{BB962C8B-B14F-4D97-AF65-F5344CB8AC3E}">
        <p14:creationId xmlns:p14="http://schemas.microsoft.com/office/powerpoint/2010/main" val="3284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33EC-3BE4-4616-83F4-895EFD18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68" y="306333"/>
            <a:ext cx="10345663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มาตรฐานการเข้ารหัสข้อมูล</a:t>
            </a:r>
            <a:br>
              <a:rPr lang="th-TH" dirty="0"/>
            </a:br>
            <a:r>
              <a:rPr lang="en-US" sz="4900" dirty="0">
                <a:solidFill>
                  <a:schemeClr val="accent2"/>
                </a:solidFill>
              </a:rPr>
              <a:t>: Elliptic Curve Cryptography (ECC)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D61C9-3DA0-4F39-B285-69FA1D069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68" y="2133600"/>
            <a:ext cx="10219753" cy="3777622"/>
          </a:xfrm>
        </p:spPr>
        <p:txBody>
          <a:bodyPr/>
          <a:lstStyle/>
          <a:p>
            <a:r>
              <a:rPr lang="en-US" dirty="0"/>
              <a:t>ECC </a:t>
            </a:r>
            <a:r>
              <a:rPr lang="th-TH" dirty="0"/>
              <a:t>เป็นอัลกอริทึมที่ใช้สมการเส้นโค้งรี </a:t>
            </a:r>
            <a:r>
              <a:rPr lang="en-US" dirty="0"/>
              <a:t>(Elliptic Curve) </a:t>
            </a:r>
            <a:r>
              <a:rPr lang="th-TH" dirty="0"/>
              <a:t>คิดค้นในปี </a:t>
            </a:r>
            <a:r>
              <a:rPr lang="en-US" dirty="0"/>
              <a:t>1985 </a:t>
            </a:r>
            <a:r>
              <a:rPr lang="th-TH" dirty="0"/>
              <a:t>โดย </a:t>
            </a:r>
            <a:r>
              <a:rPr lang="en-US" dirty="0"/>
              <a:t>Victor Miller </a:t>
            </a:r>
            <a:r>
              <a:rPr lang="th-TH" dirty="0"/>
              <a:t>และ </a:t>
            </a:r>
            <a:r>
              <a:rPr lang="en-US" dirty="0"/>
              <a:t>Neal </a:t>
            </a:r>
            <a:r>
              <a:rPr lang="en-US" dirty="0" err="1"/>
              <a:t>Koblitz</a:t>
            </a:r>
            <a:endParaRPr lang="en-US" dirty="0"/>
          </a:p>
          <a:p>
            <a:r>
              <a:rPr lang="th-TH" dirty="0"/>
              <a:t>ข้อดีคือคีย์ที่ใช้ไม่ต้องมีความยาวมาก</a:t>
            </a:r>
          </a:p>
        </p:txBody>
      </p:sp>
    </p:spTree>
    <p:extLst>
      <p:ext uri="{BB962C8B-B14F-4D97-AF65-F5344CB8AC3E}">
        <p14:creationId xmlns:p14="http://schemas.microsoft.com/office/powerpoint/2010/main" val="8835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0CFA-06CE-4468-9CA5-210E65CD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348"/>
            <a:ext cx="8911687" cy="1280890"/>
          </a:xfrm>
        </p:spPr>
        <p:txBody>
          <a:bodyPr/>
          <a:lstStyle/>
          <a:p>
            <a:r>
              <a:rPr lang="en-US" dirty="0"/>
              <a:t>Elliptic Curve</a:t>
            </a:r>
            <a:endParaRPr lang="th-TH" dirty="0"/>
          </a:p>
        </p:txBody>
      </p:sp>
      <p:pic>
        <p:nvPicPr>
          <p:cNvPr id="5122" name="Picture 2" descr="Image result for Elliptic">
            <a:extLst>
              <a:ext uri="{FF2B5EF4-FFF2-40B4-BE49-F238E27FC236}">
                <a16:creationId xmlns:a16="http://schemas.microsoft.com/office/drawing/2014/main" id="{78B484DF-466B-4245-9CCD-010F0426F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79" y="0"/>
            <a:ext cx="6868068" cy="688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B82A-027C-484E-9020-E1190529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11" y="209440"/>
            <a:ext cx="10240573" cy="1280890"/>
          </a:xfrm>
        </p:spPr>
        <p:txBody>
          <a:bodyPr>
            <a:normAutofit/>
          </a:bodyPr>
          <a:lstStyle/>
          <a:p>
            <a:r>
              <a:rPr lang="th-TH" dirty="0"/>
              <a:t>ตารางการเปรียบเทียบ </a:t>
            </a:r>
            <a:r>
              <a:rPr lang="en-US" dirty="0"/>
              <a:t>RSA </a:t>
            </a:r>
            <a:r>
              <a:rPr lang="th-TH" dirty="0"/>
              <a:t>และ </a:t>
            </a:r>
            <a:r>
              <a:rPr lang="en-US" dirty="0"/>
              <a:t>ECC</a:t>
            </a:r>
            <a:endParaRPr lang="th-TH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7C1D88-35A3-4906-A6FF-93CF1EA7F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43722"/>
            <a:ext cx="12105235" cy="3194092"/>
          </a:xfrm>
        </p:spPr>
      </p:pic>
    </p:spTree>
    <p:extLst>
      <p:ext uri="{BB962C8B-B14F-4D97-AF65-F5344CB8AC3E}">
        <p14:creationId xmlns:p14="http://schemas.microsoft.com/office/powerpoint/2010/main" val="24971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66" y="573310"/>
            <a:ext cx="10379268" cy="1280890"/>
          </a:xfrm>
        </p:spPr>
        <p:txBody>
          <a:bodyPr>
            <a:normAutofit/>
          </a:bodyPr>
          <a:lstStyle/>
          <a:p>
            <a:r>
              <a:rPr lang="en-US" dirty="0"/>
              <a:t>Public Key Cryptography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366" y="1854201"/>
            <a:ext cx="7343554" cy="5003800"/>
          </a:xfrm>
        </p:spPr>
        <p:txBody>
          <a:bodyPr>
            <a:normAutofit/>
          </a:bodyPr>
          <a:lstStyle/>
          <a:p>
            <a:r>
              <a:rPr lang="th-TH" dirty="0"/>
              <a:t>ปัญหาของการเข้ารหัสแบบซีเคร็ทคีย์คือการแลกเปลี่ยนคีย์ ที่ใช้ในเชิงปฏิบัติได้ยาก</a:t>
            </a:r>
          </a:p>
          <a:p>
            <a:r>
              <a:rPr lang="th-TH" dirty="0"/>
              <a:t>จึงมีการพัฒนาเทคนิคการแจกจ่ายคีย์อย่างปลอดภัย โดยใช้</a:t>
            </a:r>
            <a:r>
              <a:rPr lang="th-TH" b="1" dirty="0">
                <a:solidFill>
                  <a:schemeClr val="bg1"/>
                </a:solidFill>
              </a:rPr>
              <a:t>คีย์ที่เข้ารหัสและถอดรหัสคนละคีย์ </a:t>
            </a:r>
          </a:p>
          <a:p>
            <a:r>
              <a:rPr lang="th-TH" b="1" dirty="0"/>
              <a:t>เรียกว่า </a:t>
            </a:r>
            <a:r>
              <a:rPr lang="en-US" b="1" dirty="0"/>
              <a:t>(Public/Private Key Cryptography)</a:t>
            </a:r>
            <a:endParaRPr lang="th-TH" b="1" dirty="0"/>
          </a:p>
        </p:txBody>
      </p:sp>
      <p:pic>
        <p:nvPicPr>
          <p:cNvPr id="2050" name="Picture 2" descr="Image result for cryptogra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r="20374" b="2062"/>
          <a:stretch/>
        </p:blipFill>
        <p:spPr bwMode="auto">
          <a:xfrm>
            <a:off x="8249920" y="1854200"/>
            <a:ext cx="394208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06" y="365030"/>
            <a:ext cx="12192000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Public Key Cryptography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06" y="1828800"/>
            <a:ext cx="771332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Private Key </a:t>
            </a:r>
            <a:r>
              <a:rPr lang="th-TH" dirty="0"/>
              <a:t>เป็นคีย์ที่รู้เฉพาะเจ้าของ</a:t>
            </a:r>
          </a:p>
          <a:p>
            <a:r>
              <a:rPr lang="en-US" dirty="0"/>
              <a:t>Public Key </a:t>
            </a:r>
            <a:r>
              <a:rPr lang="th-TH" dirty="0"/>
              <a:t>เป็นคีย์ที่ประกาศให้สาธารณะทราบ ใครจะนำไปใช้ก็ได้</a:t>
            </a:r>
          </a:p>
          <a:p>
            <a:r>
              <a:rPr lang="th-TH" dirty="0"/>
              <a:t>คีย์หนึ่งใช้เข้ารหัส อีกคีย์หนึ่งใช้ถอดรหัส</a:t>
            </a:r>
          </a:p>
          <a:p>
            <a:r>
              <a:rPr lang="th-TH" dirty="0"/>
              <a:t>ทั้งสองคีย์จะมีความสัมพันธ์กันทางคณิตศาสตร์</a:t>
            </a:r>
            <a:endParaRPr lang="en-US" dirty="0"/>
          </a:p>
          <a:p>
            <a:r>
              <a:rPr lang="th-TH" dirty="0"/>
              <a:t>ถูกอธิบายครั้งแรกในปี </a:t>
            </a:r>
            <a:r>
              <a:rPr lang="en-US" dirty="0"/>
              <a:t>1976 </a:t>
            </a:r>
            <a:r>
              <a:rPr lang="th-TH" dirty="0"/>
              <a:t>โดย มาร์ติน        เฮลล์แมน </a:t>
            </a:r>
            <a:r>
              <a:rPr lang="en-US" dirty="0"/>
              <a:t>(Martin Hellman)</a:t>
            </a:r>
            <a:r>
              <a:rPr lang="th-TH" dirty="0"/>
              <a:t>และไวท์ฟิลด์ ดิฟฟี </a:t>
            </a:r>
            <a:r>
              <a:rPr lang="en-US" dirty="0"/>
              <a:t>(Whitefield Diffie) </a:t>
            </a:r>
            <a:r>
              <a:rPr lang="th-TH" dirty="0"/>
              <a:t>แห่งมหาวิทยาลัยสแตนฟอร์ด</a:t>
            </a:r>
          </a:p>
        </p:txBody>
      </p:sp>
      <p:pic>
        <p:nvPicPr>
          <p:cNvPr id="3074" name="Picture 2" descr="Image result for cryptograph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r="5414"/>
          <a:stretch/>
        </p:blipFill>
        <p:spPr bwMode="auto">
          <a:xfrm>
            <a:off x="7691120" y="1828800"/>
            <a:ext cx="45008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or Emeritus Martin Hellm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0" r="9723"/>
          <a:stretch/>
        </p:blipFill>
        <p:spPr bwMode="auto">
          <a:xfrm>
            <a:off x="6096000" y="-8931"/>
            <a:ext cx="6096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isac.fsi.stanford.edu/file/203866/download?token=koezl2Lv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11299"/>
          <a:stretch/>
        </p:blipFill>
        <p:spPr bwMode="auto">
          <a:xfrm>
            <a:off x="10161" y="-8931"/>
            <a:ext cx="6096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41" y="5834301"/>
            <a:ext cx="9133840" cy="1014769"/>
          </a:xfrm>
          <a:solidFill>
            <a:srgbClr val="595959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Whitefield Diffie &amp;</a:t>
            </a:r>
            <a:r>
              <a:rPr lang="th-TH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Martin Hellman</a:t>
            </a:r>
            <a:r>
              <a:rPr lang="th-TH" sz="4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4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CBB8-9FE2-46C1-9F64-F404702A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624110"/>
            <a:ext cx="10342879" cy="1280890"/>
          </a:xfrm>
        </p:spPr>
        <p:txBody>
          <a:bodyPr/>
          <a:lstStyle/>
          <a:p>
            <a:r>
              <a:rPr lang="en-US" dirty="0"/>
              <a:t>Public Key Cryptosystem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02CD1-ED80-4C4A-A8B4-68D0A4BB8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12207728" cy="4221480"/>
          </a:xfrm>
        </p:spPr>
      </p:pic>
      <p:pic>
        <p:nvPicPr>
          <p:cNvPr id="6" name="Picture 2" descr="https://upload.wikimedia.org/wikipedia/commons/thumb/3/32/Public-key-crypto-1.svg/288px-Public-key-crypto-1.svg.png">
            <a:extLst>
              <a:ext uri="{FF2B5EF4-FFF2-40B4-BE49-F238E27FC236}">
                <a16:creationId xmlns:a16="http://schemas.microsoft.com/office/drawing/2014/main" id="{A27D171C-578C-4A3D-9CF3-A41A8C340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6"/>
          <a:stretch/>
        </p:blipFill>
        <p:spPr bwMode="auto">
          <a:xfrm>
            <a:off x="4735670" y="1822833"/>
            <a:ext cx="2571797" cy="20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87A5E-29BD-43B8-9FC6-2974F2DF579E}"/>
              </a:ext>
            </a:extLst>
          </p:cNvPr>
          <p:cNvSpPr txBox="1"/>
          <p:nvPr/>
        </p:nvSpPr>
        <p:spPr>
          <a:xfrm>
            <a:off x="8314660" y="1905000"/>
            <a:ext cx="200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Bob’s Keys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9032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Key Cryptography [3]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905000"/>
            <a:ext cx="7315201" cy="4681538"/>
          </a:xfrm>
        </p:spPr>
        <p:txBody>
          <a:bodyPr>
            <a:normAutofit/>
          </a:bodyPr>
          <a:lstStyle/>
          <a:p>
            <a:r>
              <a:rPr lang="en-US" dirty="0"/>
              <a:t>Public Key </a:t>
            </a:r>
            <a:r>
              <a:rPr lang="th-TH" dirty="0"/>
              <a:t>สร้างกุญแจคู่โดยอาศัยทฤษฎี </a:t>
            </a:r>
            <a:r>
              <a:rPr lang="en-US" dirty="0"/>
              <a:t>One-way Function </a:t>
            </a:r>
            <a:r>
              <a:rPr lang="th-TH" dirty="0"/>
              <a:t>ซึ่งเป็นฟังก์ชันทางคณิตศาสตร์ที่คำนวณค่าได้ง่าย แต่คำนวณในทางตรงกันข้ามได้ยากมาก </a:t>
            </a:r>
          </a:p>
        </p:txBody>
      </p:sp>
    </p:spTree>
    <p:extLst>
      <p:ext uri="{BB962C8B-B14F-4D97-AF65-F5344CB8AC3E}">
        <p14:creationId xmlns:p14="http://schemas.microsoft.com/office/powerpoint/2010/main" val="24074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935"/>
            <a:ext cx="12192000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One-way function : </a:t>
            </a:r>
            <a:br>
              <a:rPr lang="en-US" dirty="0"/>
            </a:br>
            <a:r>
              <a:rPr lang="en-US" sz="4000" dirty="0">
                <a:solidFill>
                  <a:schemeClr val="bg2">
                    <a:lumMod val="90000"/>
                  </a:schemeClr>
                </a:solidFill>
              </a:rPr>
              <a:t>Multiplication vs. Factorization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2" descr="Image result for one way function exam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78" y="1428227"/>
            <a:ext cx="8467221" cy="54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8707120" y="726822"/>
            <a:ext cx="2702560" cy="909573"/>
          </a:xfrm>
          <a:prstGeom prst="wedgeRectCallout">
            <a:avLst>
              <a:gd name="adj1" fmla="val -21960"/>
              <a:gd name="adj2" fmla="val 11640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9 * 16 =&gt; 144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789680" y="5829122"/>
            <a:ext cx="2722880" cy="909573"/>
          </a:xfrm>
          <a:prstGeom prst="wedgeRectCallout">
            <a:avLst>
              <a:gd name="adj1" fmla="val 32642"/>
              <a:gd name="adj2" fmla="val -88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X * Y =&gt; 144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33685"/>
            <a:ext cx="3724778" cy="4524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X, Y ???</a:t>
            </a:r>
          </a:p>
          <a:p>
            <a:r>
              <a:rPr lang="en-US" sz="3200" dirty="0"/>
              <a:t>144 * 1 =&gt; 144</a:t>
            </a:r>
          </a:p>
          <a:p>
            <a:r>
              <a:rPr lang="en-US" sz="3200" dirty="0"/>
              <a:t>72 * 2 =&gt; 144</a:t>
            </a:r>
          </a:p>
          <a:p>
            <a:r>
              <a:rPr lang="en-US" sz="3200" dirty="0"/>
              <a:t>48 * 3 =&gt; 144</a:t>
            </a:r>
          </a:p>
          <a:p>
            <a:r>
              <a:rPr lang="en-US" sz="3200" dirty="0"/>
              <a:t>36 * 4 =&gt; 144</a:t>
            </a:r>
          </a:p>
          <a:p>
            <a:r>
              <a:rPr lang="en-US" sz="3200" dirty="0"/>
              <a:t>24 * 6 =&gt; 144</a:t>
            </a:r>
          </a:p>
          <a:p>
            <a:r>
              <a:rPr lang="en-US" sz="3200" dirty="0"/>
              <a:t>18 * 8 =&gt; 144</a:t>
            </a:r>
          </a:p>
          <a:p>
            <a:r>
              <a:rPr lang="en-US" sz="3200" dirty="0"/>
              <a:t>16 * 9 =&gt; 144</a:t>
            </a:r>
          </a:p>
          <a:p>
            <a:r>
              <a:rPr lang="en-US" sz="3200" dirty="0"/>
              <a:t>12 * 12 =&gt; 144</a:t>
            </a:r>
          </a:p>
        </p:txBody>
      </p:sp>
    </p:spTree>
    <p:extLst>
      <p:ext uri="{BB962C8B-B14F-4D97-AF65-F5344CB8AC3E}">
        <p14:creationId xmlns:p14="http://schemas.microsoft.com/office/powerpoint/2010/main" val="40867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94E2-3E54-4E85-B4AD-4566085D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One-way function : </a:t>
            </a:r>
            <a:br>
              <a:rPr lang="en-US" dirty="0"/>
            </a:br>
            <a:r>
              <a:rPr lang="en-US" sz="4400" dirty="0">
                <a:solidFill>
                  <a:schemeClr val="bg2">
                    <a:lumMod val="90000"/>
                  </a:schemeClr>
                </a:solidFill>
              </a:rPr>
              <a:t>Exponentiation vs. Logarithms</a:t>
            </a:r>
            <a:endParaRPr lang="th-TH" dirty="0"/>
          </a:p>
        </p:txBody>
      </p:sp>
      <p:pic>
        <p:nvPicPr>
          <p:cNvPr id="4" name="Picture 2" descr="Image result for one way function example">
            <a:extLst>
              <a:ext uri="{FF2B5EF4-FFF2-40B4-BE49-F238E27FC236}">
                <a16:creationId xmlns:a16="http://schemas.microsoft.com/office/drawing/2014/main" id="{96F45B8E-65A5-4BB7-B44C-EE3750AD56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73" y="1280890"/>
            <a:ext cx="8733227" cy="56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5">
            <a:extLst>
              <a:ext uri="{FF2B5EF4-FFF2-40B4-BE49-F238E27FC236}">
                <a16:creationId xmlns:a16="http://schemas.microsoft.com/office/drawing/2014/main" id="{BC2EE7BA-E7F5-46C3-B7AD-4F8C1D02C642}"/>
              </a:ext>
            </a:extLst>
          </p:cNvPr>
          <p:cNvSpPr/>
          <p:nvPr/>
        </p:nvSpPr>
        <p:spPr>
          <a:xfrm>
            <a:off x="8432800" y="930022"/>
            <a:ext cx="2702560" cy="909573"/>
          </a:xfrm>
          <a:prstGeom prst="wedgeRectCallout">
            <a:avLst>
              <a:gd name="adj1" fmla="val -44892"/>
              <a:gd name="adj2" fmla="val 11752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3^6 =&gt; 729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FE4BD4F-BBFE-4893-B2D0-2BD90018623E}"/>
              </a:ext>
            </a:extLst>
          </p:cNvPr>
          <p:cNvSpPr/>
          <p:nvPr/>
        </p:nvSpPr>
        <p:spPr>
          <a:xfrm>
            <a:off x="116133" y="5122323"/>
            <a:ext cx="2702560" cy="909573"/>
          </a:xfrm>
          <a:prstGeom prst="wedgeRectCallout">
            <a:avLst>
              <a:gd name="adj1" fmla="val 99469"/>
              <a:gd name="adj2" fmla="val -3886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log</a:t>
            </a:r>
            <a:r>
              <a:rPr lang="en-US" sz="3600" baseline="-25000" dirty="0"/>
              <a:t>x</a:t>
            </a:r>
            <a:r>
              <a:rPr lang="en-US" sz="3600" dirty="0"/>
              <a:t>729 = y</a:t>
            </a:r>
          </a:p>
        </p:txBody>
      </p:sp>
    </p:spTree>
    <p:extLst>
      <p:ext uri="{BB962C8B-B14F-4D97-AF65-F5344CB8AC3E}">
        <p14:creationId xmlns:p14="http://schemas.microsoft.com/office/powerpoint/2010/main" val="37848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3355</TotalTime>
  <Words>972</Words>
  <Application>Microsoft Office PowerPoint</Application>
  <PresentationFormat>Widescreen</PresentationFormat>
  <Paragraphs>128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BoonJot</vt:lpstr>
      <vt:lpstr>Calibri</vt:lpstr>
      <vt:lpstr>Cloud</vt:lpstr>
      <vt:lpstr>Wingdings 3</vt:lpstr>
      <vt:lpstr>Wisp</vt:lpstr>
      <vt:lpstr>บทที่ 4 : Cryptography &amp; Steganography Part2 สธ412 ความมั่นคงของระบบสารสนเทศ</vt:lpstr>
      <vt:lpstr>Agenda</vt:lpstr>
      <vt:lpstr>Public Key Cryptography</vt:lpstr>
      <vt:lpstr>Public Key Cryptography</vt:lpstr>
      <vt:lpstr>Whitefield Diffie &amp; Martin Hellman </vt:lpstr>
      <vt:lpstr>Public Key Cryptosystem</vt:lpstr>
      <vt:lpstr>Public Key Cryptography [3]</vt:lpstr>
      <vt:lpstr>One-way function :  Multiplication vs. Factorization</vt:lpstr>
      <vt:lpstr>One-way function :  Exponentiation vs. Logarithms</vt:lpstr>
      <vt:lpstr>Asymmetric Key Cryptography</vt:lpstr>
      <vt:lpstr>ปัญหาของ Public Key Cryptography</vt:lpstr>
      <vt:lpstr>การโจมตีโดยวิธี MITM</vt:lpstr>
      <vt:lpstr>มาตรฐานการเข้ารหัสข้อมูล : RSA</vt:lpstr>
      <vt:lpstr>PowerPoint Presentation</vt:lpstr>
      <vt:lpstr>มาตรฐานการเข้ารหัสข้อมูล : RSA </vt:lpstr>
      <vt:lpstr>มาตรฐานการเข้ารหัสข้อมูล: RSA</vt:lpstr>
      <vt:lpstr>ตัวอย่างการเข้ารหัสแบบ RSA โดยเลือก p=5, q=7, n=35, z = 24, e = 5, d = 29</vt:lpstr>
      <vt:lpstr>PowerPoint Presentation</vt:lpstr>
      <vt:lpstr>Session Key</vt:lpstr>
      <vt:lpstr>Session Key Exchange</vt:lpstr>
      <vt:lpstr>มาตรฐานการเข้ารหัสข้อมูล : Diffie-Hellman</vt:lpstr>
      <vt:lpstr>PowerPoint Presentation</vt:lpstr>
      <vt:lpstr>มาตรฐานการเข้ารหัสข้อมูล : Digital Signature Algorithm</vt:lpstr>
      <vt:lpstr>กระบวนการทำงานของ Digital Signature</vt:lpstr>
      <vt:lpstr>มาตรฐานการเข้ารหัสข้อมูล : Elliptic Curve Cryptography (ECC)</vt:lpstr>
      <vt:lpstr>Elliptic Curve</vt:lpstr>
      <vt:lpstr>ตารางการเปรียบเทียบ RSA และ ECC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417</cp:revision>
  <dcterms:created xsi:type="dcterms:W3CDTF">2015-08-08T14:30:10Z</dcterms:created>
  <dcterms:modified xsi:type="dcterms:W3CDTF">2019-09-10T07:43:43Z</dcterms:modified>
</cp:coreProperties>
</file>