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57" r:id="rId2"/>
    <p:sldId id="270" r:id="rId3"/>
    <p:sldId id="271" r:id="rId4"/>
    <p:sldId id="272" r:id="rId5"/>
    <p:sldId id="284" r:id="rId6"/>
    <p:sldId id="283" r:id="rId7"/>
    <p:sldId id="273" r:id="rId8"/>
    <p:sldId id="274" r:id="rId9"/>
    <p:sldId id="275" r:id="rId10"/>
    <p:sldId id="276" r:id="rId11"/>
    <p:sldId id="277" r:id="rId12"/>
    <p:sldId id="282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A01"/>
    <a:srgbClr val="F9C520"/>
    <a:srgbClr val="5C5C5C"/>
    <a:srgbClr val="020202"/>
    <a:srgbClr val="3F3F3F"/>
    <a:srgbClr val="BF1727"/>
    <a:srgbClr val="533A8E"/>
    <a:srgbClr val="E73B4D"/>
    <a:srgbClr val="5A3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86D00-AE72-4F19-B927-67AAE3462A3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3C7E0F3-2DDF-4A60-B363-958C2661D3AF}">
      <dgm:prSet phldrT="[Text]"/>
      <dgm:spPr/>
      <dgm:t>
        <a:bodyPr/>
        <a:lstStyle/>
        <a:p>
          <a:r>
            <a:rPr lang="en-US"/>
            <a:t>Plaintext</a:t>
          </a:r>
          <a:endParaRPr lang="th-TH" dirty="0"/>
        </a:p>
      </dgm:t>
    </dgm:pt>
    <dgm:pt modelId="{7D102011-CE88-4578-A895-CA210D693598}" type="parTrans" cxnId="{6C3AC8E4-81FB-4556-889B-BBD61DEF32D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F8182120-8595-4442-BCFB-D416855AA66D}" type="sibTrans" cxnId="{6C3AC8E4-81FB-4556-889B-BBD61DEF32D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869F1FEA-732E-4A83-8527-4C312219A889}">
      <dgm:prSet phldrT="[Text]"/>
      <dgm:spPr/>
      <dgm:t>
        <a:bodyPr/>
        <a:lstStyle/>
        <a:p>
          <a:r>
            <a:rPr lang="en-US"/>
            <a:t>Ciphertext</a:t>
          </a:r>
          <a:endParaRPr lang="th-TH" dirty="0"/>
        </a:p>
      </dgm:t>
    </dgm:pt>
    <dgm:pt modelId="{DF50A3EA-566C-46B7-9E2C-89816AC0A5C1}" type="parTrans" cxnId="{9FF7F2C0-962D-4906-B8C7-6D6B3D3AF5C7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2DB01B1C-9079-4B9F-A162-1445EB53403F}" type="sibTrans" cxnId="{9FF7F2C0-962D-4906-B8C7-6D6B3D3AF5C7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25FFC3B-AD4B-44ED-8F07-347E75CDCFC0}">
      <dgm:prSet phldrT="[Text]"/>
      <dgm:spPr/>
      <dgm:t>
        <a:bodyPr/>
        <a:lstStyle/>
        <a:p>
          <a:r>
            <a:rPr lang="en-US"/>
            <a:t>Plaintext</a:t>
          </a:r>
          <a:endParaRPr lang="th-TH" dirty="0"/>
        </a:p>
      </dgm:t>
    </dgm:pt>
    <dgm:pt modelId="{7078DD09-F356-48A9-8BA6-ADC86EB74795}" type="parTrans" cxnId="{CE565211-DD82-4F4A-AD9B-C935D07FEAF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C8A490A-5C1B-4240-A790-3DDCB4BA6585}" type="sibTrans" cxnId="{CE565211-DD82-4F4A-AD9B-C935D07FEAF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6E62ADBA-F211-48BA-A73C-B0F60C281B79}" type="pres">
      <dgm:prSet presAssocID="{E2F86D00-AE72-4F19-B927-67AAE3462A3C}" presName="Name0" presStyleCnt="0">
        <dgm:presLayoutVars>
          <dgm:dir/>
          <dgm:resizeHandles val="exact"/>
        </dgm:presLayoutVars>
      </dgm:prSet>
      <dgm:spPr/>
    </dgm:pt>
    <dgm:pt modelId="{C5644B2B-6773-4AE0-9844-DFEC330A0F85}" type="pres">
      <dgm:prSet presAssocID="{F3C7E0F3-2DDF-4A60-B363-958C2661D3AF}" presName="node" presStyleLbl="node1" presStyleIdx="0" presStyleCnt="3">
        <dgm:presLayoutVars>
          <dgm:bulletEnabled val="1"/>
        </dgm:presLayoutVars>
      </dgm:prSet>
      <dgm:spPr/>
    </dgm:pt>
    <dgm:pt modelId="{AE905ADE-267E-4A73-B71F-EF51194ABB52}" type="pres">
      <dgm:prSet presAssocID="{F8182120-8595-4442-BCFB-D416855AA66D}" presName="sibTrans" presStyleLbl="sibTrans2D1" presStyleIdx="0" presStyleCnt="2"/>
      <dgm:spPr/>
    </dgm:pt>
    <dgm:pt modelId="{140733E1-BBEE-48BF-AA0A-F456454DC2E0}" type="pres">
      <dgm:prSet presAssocID="{F8182120-8595-4442-BCFB-D416855AA66D}" presName="connectorText" presStyleLbl="sibTrans2D1" presStyleIdx="0" presStyleCnt="2"/>
      <dgm:spPr/>
    </dgm:pt>
    <dgm:pt modelId="{985D103C-F3EA-425F-B98E-0D4A09194886}" type="pres">
      <dgm:prSet presAssocID="{869F1FEA-732E-4A83-8527-4C312219A889}" presName="node" presStyleLbl="node1" presStyleIdx="1" presStyleCnt="3">
        <dgm:presLayoutVars>
          <dgm:bulletEnabled val="1"/>
        </dgm:presLayoutVars>
      </dgm:prSet>
      <dgm:spPr/>
    </dgm:pt>
    <dgm:pt modelId="{1148CD7D-7F87-4480-9AD0-AA9CD724ACD5}" type="pres">
      <dgm:prSet presAssocID="{2DB01B1C-9079-4B9F-A162-1445EB53403F}" presName="sibTrans" presStyleLbl="sibTrans2D1" presStyleIdx="1" presStyleCnt="2"/>
      <dgm:spPr/>
    </dgm:pt>
    <dgm:pt modelId="{DBDFB335-E24A-42F1-9BE7-9630DA8B270C}" type="pres">
      <dgm:prSet presAssocID="{2DB01B1C-9079-4B9F-A162-1445EB53403F}" presName="connectorText" presStyleLbl="sibTrans2D1" presStyleIdx="1" presStyleCnt="2"/>
      <dgm:spPr/>
    </dgm:pt>
    <dgm:pt modelId="{D8393823-9BA1-4D2D-B368-82C8B18AEE1B}" type="pres">
      <dgm:prSet presAssocID="{525FFC3B-AD4B-44ED-8F07-347E75CDCFC0}" presName="node" presStyleLbl="node1" presStyleIdx="2" presStyleCnt="3">
        <dgm:presLayoutVars>
          <dgm:bulletEnabled val="1"/>
        </dgm:presLayoutVars>
      </dgm:prSet>
      <dgm:spPr/>
    </dgm:pt>
  </dgm:ptLst>
  <dgm:cxnLst>
    <dgm:cxn modelId="{4ACE0D0E-25E7-4BEC-933D-76FDEFC6ECBD}" type="presOf" srcId="{F8182120-8595-4442-BCFB-D416855AA66D}" destId="{140733E1-BBEE-48BF-AA0A-F456454DC2E0}" srcOrd="1" destOrd="0" presId="urn:microsoft.com/office/officeart/2005/8/layout/process1"/>
    <dgm:cxn modelId="{CE565211-DD82-4F4A-AD9B-C935D07FEAF3}" srcId="{E2F86D00-AE72-4F19-B927-67AAE3462A3C}" destId="{525FFC3B-AD4B-44ED-8F07-347E75CDCFC0}" srcOrd="2" destOrd="0" parTransId="{7078DD09-F356-48A9-8BA6-ADC86EB74795}" sibTransId="{9C8A490A-5C1B-4240-A790-3DDCB4BA6585}"/>
    <dgm:cxn modelId="{72BBE223-9ED3-44FF-857A-EFD058F47FE1}" type="presOf" srcId="{E2F86D00-AE72-4F19-B927-67AAE3462A3C}" destId="{6E62ADBA-F211-48BA-A73C-B0F60C281B79}" srcOrd="0" destOrd="0" presId="urn:microsoft.com/office/officeart/2005/8/layout/process1"/>
    <dgm:cxn modelId="{1D2F0129-CA6E-45EA-A626-9297F455D792}" type="presOf" srcId="{525FFC3B-AD4B-44ED-8F07-347E75CDCFC0}" destId="{D8393823-9BA1-4D2D-B368-82C8B18AEE1B}" srcOrd="0" destOrd="0" presId="urn:microsoft.com/office/officeart/2005/8/layout/process1"/>
    <dgm:cxn modelId="{7F1FB07C-35AC-4DEB-AE6F-9F3F47EFECE3}" type="presOf" srcId="{2DB01B1C-9079-4B9F-A162-1445EB53403F}" destId="{1148CD7D-7F87-4480-9AD0-AA9CD724ACD5}" srcOrd="0" destOrd="0" presId="urn:microsoft.com/office/officeart/2005/8/layout/process1"/>
    <dgm:cxn modelId="{F1BC4980-C3E8-47B4-B32F-0050BAA82372}" type="presOf" srcId="{F3C7E0F3-2DDF-4A60-B363-958C2661D3AF}" destId="{C5644B2B-6773-4AE0-9844-DFEC330A0F85}" srcOrd="0" destOrd="0" presId="urn:microsoft.com/office/officeart/2005/8/layout/process1"/>
    <dgm:cxn modelId="{9FF7F2C0-962D-4906-B8C7-6D6B3D3AF5C7}" srcId="{E2F86D00-AE72-4F19-B927-67AAE3462A3C}" destId="{869F1FEA-732E-4A83-8527-4C312219A889}" srcOrd="1" destOrd="0" parTransId="{DF50A3EA-566C-46B7-9E2C-89816AC0A5C1}" sibTransId="{2DB01B1C-9079-4B9F-A162-1445EB53403F}"/>
    <dgm:cxn modelId="{87C86CD7-48F1-4E07-B7BF-8CCFD8745786}" type="presOf" srcId="{2DB01B1C-9079-4B9F-A162-1445EB53403F}" destId="{DBDFB335-E24A-42F1-9BE7-9630DA8B270C}" srcOrd="1" destOrd="0" presId="urn:microsoft.com/office/officeart/2005/8/layout/process1"/>
    <dgm:cxn modelId="{6C3AC8E4-81FB-4556-889B-BBD61DEF32D3}" srcId="{E2F86D00-AE72-4F19-B927-67AAE3462A3C}" destId="{F3C7E0F3-2DDF-4A60-B363-958C2661D3AF}" srcOrd="0" destOrd="0" parTransId="{7D102011-CE88-4578-A895-CA210D693598}" sibTransId="{F8182120-8595-4442-BCFB-D416855AA66D}"/>
    <dgm:cxn modelId="{333CF9F2-9BEA-434D-88A0-A350FA461D87}" type="presOf" srcId="{869F1FEA-732E-4A83-8527-4C312219A889}" destId="{985D103C-F3EA-425F-B98E-0D4A09194886}" srcOrd="0" destOrd="0" presId="urn:microsoft.com/office/officeart/2005/8/layout/process1"/>
    <dgm:cxn modelId="{4001F0FC-8B2C-4E18-B11C-9E9CEB94189F}" type="presOf" srcId="{F8182120-8595-4442-BCFB-D416855AA66D}" destId="{AE905ADE-267E-4A73-B71F-EF51194ABB52}" srcOrd="0" destOrd="0" presId="urn:microsoft.com/office/officeart/2005/8/layout/process1"/>
    <dgm:cxn modelId="{B6265E04-BFC4-423F-AEB8-13AFC17AEDB5}" type="presParOf" srcId="{6E62ADBA-F211-48BA-A73C-B0F60C281B79}" destId="{C5644B2B-6773-4AE0-9844-DFEC330A0F85}" srcOrd="0" destOrd="0" presId="urn:microsoft.com/office/officeart/2005/8/layout/process1"/>
    <dgm:cxn modelId="{9DA5F6F4-EAE1-435E-835A-9A970763305F}" type="presParOf" srcId="{6E62ADBA-F211-48BA-A73C-B0F60C281B79}" destId="{AE905ADE-267E-4A73-B71F-EF51194ABB52}" srcOrd="1" destOrd="0" presId="urn:microsoft.com/office/officeart/2005/8/layout/process1"/>
    <dgm:cxn modelId="{C12ED895-81C0-4AE7-BE36-3D30562BEAC6}" type="presParOf" srcId="{AE905ADE-267E-4A73-B71F-EF51194ABB52}" destId="{140733E1-BBEE-48BF-AA0A-F456454DC2E0}" srcOrd="0" destOrd="0" presId="urn:microsoft.com/office/officeart/2005/8/layout/process1"/>
    <dgm:cxn modelId="{F477143B-D357-42DF-AE12-C4C06CC2A23C}" type="presParOf" srcId="{6E62ADBA-F211-48BA-A73C-B0F60C281B79}" destId="{985D103C-F3EA-425F-B98E-0D4A09194886}" srcOrd="2" destOrd="0" presId="urn:microsoft.com/office/officeart/2005/8/layout/process1"/>
    <dgm:cxn modelId="{9E713A20-C726-4DB7-A9AE-E88CF71D4C30}" type="presParOf" srcId="{6E62ADBA-F211-48BA-A73C-B0F60C281B79}" destId="{1148CD7D-7F87-4480-9AD0-AA9CD724ACD5}" srcOrd="3" destOrd="0" presId="urn:microsoft.com/office/officeart/2005/8/layout/process1"/>
    <dgm:cxn modelId="{1B6AE7D3-8F29-446A-9C6F-690FE01FDEAE}" type="presParOf" srcId="{1148CD7D-7F87-4480-9AD0-AA9CD724ACD5}" destId="{DBDFB335-E24A-42F1-9BE7-9630DA8B270C}" srcOrd="0" destOrd="0" presId="urn:microsoft.com/office/officeart/2005/8/layout/process1"/>
    <dgm:cxn modelId="{6701FB83-A64D-4002-A975-CF3988F96563}" type="presParOf" srcId="{6E62ADBA-F211-48BA-A73C-B0F60C281B79}" destId="{D8393823-9BA1-4D2D-B368-82C8B18AEE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86D00-AE72-4F19-B927-67AAE3462A3C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F3C7E0F3-2DDF-4A60-B363-958C2661D3AF}">
      <dgm:prSet phldrT="[Text]" custT="1"/>
      <dgm:spPr/>
      <dgm:t>
        <a:bodyPr/>
        <a:lstStyle/>
        <a:p>
          <a:r>
            <a:rPr lang="en-US" sz="4000" dirty="0"/>
            <a:t>ATTACK MIDNIGHT</a:t>
          </a:r>
          <a:endParaRPr lang="th-TH" sz="4000" dirty="0"/>
        </a:p>
      </dgm:t>
    </dgm:pt>
    <dgm:pt modelId="{7D102011-CE88-4578-A895-CA210D693598}" type="parTrans" cxnId="{6C3AC8E4-81FB-4556-889B-BBD61DEF32D3}">
      <dgm:prSet/>
      <dgm:spPr/>
      <dgm:t>
        <a:bodyPr/>
        <a:lstStyle/>
        <a:p>
          <a:endParaRPr lang="th-TH" sz="1050">
            <a:solidFill>
              <a:schemeClr val="bg1"/>
            </a:solidFill>
          </a:endParaRPr>
        </a:p>
      </dgm:t>
    </dgm:pt>
    <dgm:pt modelId="{F8182120-8595-4442-BCFB-D416855AA66D}" type="sibTrans" cxnId="{6C3AC8E4-81FB-4556-889B-BBD61DEF32D3}">
      <dgm:prSet custT="1"/>
      <dgm:spPr/>
      <dgm:t>
        <a:bodyPr/>
        <a:lstStyle/>
        <a:p>
          <a:endParaRPr lang="th-TH" sz="3600">
            <a:solidFill>
              <a:schemeClr val="bg1"/>
            </a:solidFill>
          </a:endParaRPr>
        </a:p>
      </dgm:t>
    </dgm:pt>
    <dgm:pt modelId="{869F1FEA-732E-4A83-8527-4C312219A889}">
      <dgm:prSet phldrT="[Text]" custT="1"/>
      <dgm:spPr/>
      <dgm:t>
        <a:bodyPr/>
        <a:lstStyle/>
        <a:p>
          <a:r>
            <a:rPr lang="en-US" sz="4000" dirty="0"/>
            <a:t>D$%#@OP*+E13G</a:t>
          </a:r>
          <a:endParaRPr lang="th-TH" sz="4000" dirty="0"/>
        </a:p>
      </dgm:t>
    </dgm:pt>
    <dgm:pt modelId="{DF50A3EA-566C-46B7-9E2C-89816AC0A5C1}" type="parTrans" cxnId="{9FF7F2C0-962D-4906-B8C7-6D6B3D3AF5C7}">
      <dgm:prSet/>
      <dgm:spPr/>
      <dgm:t>
        <a:bodyPr/>
        <a:lstStyle/>
        <a:p>
          <a:endParaRPr lang="th-TH" sz="1050">
            <a:solidFill>
              <a:schemeClr val="bg1"/>
            </a:solidFill>
          </a:endParaRPr>
        </a:p>
      </dgm:t>
    </dgm:pt>
    <dgm:pt modelId="{2DB01B1C-9079-4B9F-A162-1445EB53403F}" type="sibTrans" cxnId="{9FF7F2C0-962D-4906-B8C7-6D6B3D3AF5C7}">
      <dgm:prSet custT="1"/>
      <dgm:spPr/>
      <dgm:t>
        <a:bodyPr/>
        <a:lstStyle/>
        <a:p>
          <a:endParaRPr lang="th-TH" sz="3600">
            <a:solidFill>
              <a:schemeClr val="bg1"/>
            </a:solidFill>
          </a:endParaRPr>
        </a:p>
      </dgm:t>
    </dgm:pt>
    <dgm:pt modelId="{525FFC3B-AD4B-44ED-8F07-347E75CDCFC0}">
      <dgm:prSet phldrT="[Text]" custT="1"/>
      <dgm:spPr/>
      <dgm:t>
        <a:bodyPr/>
        <a:lstStyle/>
        <a:p>
          <a:r>
            <a:rPr lang="en-US" sz="4000" dirty="0"/>
            <a:t>ATTACK MIDNIGHT</a:t>
          </a:r>
          <a:endParaRPr lang="th-TH" sz="4000" dirty="0"/>
        </a:p>
      </dgm:t>
    </dgm:pt>
    <dgm:pt modelId="{7078DD09-F356-48A9-8BA6-ADC86EB74795}" type="parTrans" cxnId="{CE565211-DD82-4F4A-AD9B-C935D07FEAF3}">
      <dgm:prSet/>
      <dgm:spPr/>
      <dgm:t>
        <a:bodyPr/>
        <a:lstStyle/>
        <a:p>
          <a:endParaRPr lang="th-TH" sz="1050">
            <a:solidFill>
              <a:schemeClr val="bg1"/>
            </a:solidFill>
          </a:endParaRPr>
        </a:p>
      </dgm:t>
    </dgm:pt>
    <dgm:pt modelId="{9C8A490A-5C1B-4240-A790-3DDCB4BA6585}" type="sibTrans" cxnId="{CE565211-DD82-4F4A-AD9B-C935D07FEAF3}">
      <dgm:prSet/>
      <dgm:spPr/>
      <dgm:t>
        <a:bodyPr/>
        <a:lstStyle/>
        <a:p>
          <a:endParaRPr lang="th-TH" sz="1050">
            <a:solidFill>
              <a:schemeClr val="bg1"/>
            </a:solidFill>
          </a:endParaRPr>
        </a:p>
      </dgm:t>
    </dgm:pt>
    <dgm:pt modelId="{6E62ADBA-F211-48BA-A73C-B0F60C281B79}" type="pres">
      <dgm:prSet presAssocID="{E2F86D00-AE72-4F19-B927-67AAE3462A3C}" presName="Name0" presStyleCnt="0">
        <dgm:presLayoutVars>
          <dgm:dir/>
          <dgm:resizeHandles val="exact"/>
        </dgm:presLayoutVars>
      </dgm:prSet>
      <dgm:spPr/>
    </dgm:pt>
    <dgm:pt modelId="{C5644B2B-6773-4AE0-9844-DFEC330A0F85}" type="pres">
      <dgm:prSet presAssocID="{F3C7E0F3-2DDF-4A60-B363-958C2661D3AF}" presName="node" presStyleLbl="node1" presStyleIdx="0" presStyleCnt="3">
        <dgm:presLayoutVars>
          <dgm:bulletEnabled val="1"/>
        </dgm:presLayoutVars>
      </dgm:prSet>
      <dgm:spPr/>
    </dgm:pt>
    <dgm:pt modelId="{AE905ADE-267E-4A73-B71F-EF51194ABB52}" type="pres">
      <dgm:prSet presAssocID="{F8182120-8595-4442-BCFB-D416855AA66D}" presName="sibTrans" presStyleLbl="sibTrans2D1" presStyleIdx="0" presStyleCnt="2"/>
      <dgm:spPr/>
    </dgm:pt>
    <dgm:pt modelId="{140733E1-BBEE-48BF-AA0A-F456454DC2E0}" type="pres">
      <dgm:prSet presAssocID="{F8182120-8595-4442-BCFB-D416855AA66D}" presName="connectorText" presStyleLbl="sibTrans2D1" presStyleIdx="0" presStyleCnt="2"/>
      <dgm:spPr/>
    </dgm:pt>
    <dgm:pt modelId="{985D103C-F3EA-425F-B98E-0D4A09194886}" type="pres">
      <dgm:prSet presAssocID="{869F1FEA-732E-4A83-8527-4C312219A889}" presName="node" presStyleLbl="node1" presStyleIdx="1" presStyleCnt="3">
        <dgm:presLayoutVars>
          <dgm:bulletEnabled val="1"/>
        </dgm:presLayoutVars>
      </dgm:prSet>
      <dgm:spPr/>
    </dgm:pt>
    <dgm:pt modelId="{1148CD7D-7F87-4480-9AD0-AA9CD724ACD5}" type="pres">
      <dgm:prSet presAssocID="{2DB01B1C-9079-4B9F-A162-1445EB53403F}" presName="sibTrans" presStyleLbl="sibTrans2D1" presStyleIdx="1" presStyleCnt="2"/>
      <dgm:spPr/>
    </dgm:pt>
    <dgm:pt modelId="{DBDFB335-E24A-42F1-9BE7-9630DA8B270C}" type="pres">
      <dgm:prSet presAssocID="{2DB01B1C-9079-4B9F-A162-1445EB53403F}" presName="connectorText" presStyleLbl="sibTrans2D1" presStyleIdx="1" presStyleCnt="2"/>
      <dgm:spPr/>
    </dgm:pt>
    <dgm:pt modelId="{D8393823-9BA1-4D2D-B368-82C8B18AEE1B}" type="pres">
      <dgm:prSet presAssocID="{525FFC3B-AD4B-44ED-8F07-347E75CDCFC0}" presName="node" presStyleLbl="node1" presStyleIdx="2" presStyleCnt="3">
        <dgm:presLayoutVars>
          <dgm:bulletEnabled val="1"/>
        </dgm:presLayoutVars>
      </dgm:prSet>
      <dgm:spPr/>
    </dgm:pt>
  </dgm:ptLst>
  <dgm:cxnLst>
    <dgm:cxn modelId="{4ACE0D0E-25E7-4BEC-933D-76FDEFC6ECBD}" type="presOf" srcId="{F8182120-8595-4442-BCFB-D416855AA66D}" destId="{140733E1-BBEE-48BF-AA0A-F456454DC2E0}" srcOrd="1" destOrd="0" presId="urn:microsoft.com/office/officeart/2005/8/layout/process1"/>
    <dgm:cxn modelId="{CE565211-DD82-4F4A-AD9B-C935D07FEAF3}" srcId="{E2F86D00-AE72-4F19-B927-67AAE3462A3C}" destId="{525FFC3B-AD4B-44ED-8F07-347E75CDCFC0}" srcOrd="2" destOrd="0" parTransId="{7078DD09-F356-48A9-8BA6-ADC86EB74795}" sibTransId="{9C8A490A-5C1B-4240-A790-3DDCB4BA6585}"/>
    <dgm:cxn modelId="{72BBE223-9ED3-44FF-857A-EFD058F47FE1}" type="presOf" srcId="{E2F86D00-AE72-4F19-B927-67AAE3462A3C}" destId="{6E62ADBA-F211-48BA-A73C-B0F60C281B79}" srcOrd="0" destOrd="0" presId="urn:microsoft.com/office/officeart/2005/8/layout/process1"/>
    <dgm:cxn modelId="{1D2F0129-CA6E-45EA-A626-9297F455D792}" type="presOf" srcId="{525FFC3B-AD4B-44ED-8F07-347E75CDCFC0}" destId="{D8393823-9BA1-4D2D-B368-82C8B18AEE1B}" srcOrd="0" destOrd="0" presId="urn:microsoft.com/office/officeart/2005/8/layout/process1"/>
    <dgm:cxn modelId="{7F1FB07C-35AC-4DEB-AE6F-9F3F47EFECE3}" type="presOf" srcId="{2DB01B1C-9079-4B9F-A162-1445EB53403F}" destId="{1148CD7D-7F87-4480-9AD0-AA9CD724ACD5}" srcOrd="0" destOrd="0" presId="urn:microsoft.com/office/officeart/2005/8/layout/process1"/>
    <dgm:cxn modelId="{F1BC4980-C3E8-47B4-B32F-0050BAA82372}" type="presOf" srcId="{F3C7E0F3-2DDF-4A60-B363-958C2661D3AF}" destId="{C5644B2B-6773-4AE0-9844-DFEC330A0F85}" srcOrd="0" destOrd="0" presId="urn:microsoft.com/office/officeart/2005/8/layout/process1"/>
    <dgm:cxn modelId="{9FF7F2C0-962D-4906-B8C7-6D6B3D3AF5C7}" srcId="{E2F86D00-AE72-4F19-B927-67AAE3462A3C}" destId="{869F1FEA-732E-4A83-8527-4C312219A889}" srcOrd="1" destOrd="0" parTransId="{DF50A3EA-566C-46B7-9E2C-89816AC0A5C1}" sibTransId="{2DB01B1C-9079-4B9F-A162-1445EB53403F}"/>
    <dgm:cxn modelId="{87C86CD7-48F1-4E07-B7BF-8CCFD8745786}" type="presOf" srcId="{2DB01B1C-9079-4B9F-A162-1445EB53403F}" destId="{DBDFB335-E24A-42F1-9BE7-9630DA8B270C}" srcOrd="1" destOrd="0" presId="urn:microsoft.com/office/officeart/2005/8/layout/process1"/>
    <dgm:cxn modelId="{6C3AC8E4-81FB-4556-889B-BBD61DEF32D3}" srcId="{E2F86D00-AE72-4F19-B927-67AAE3462A3C}" destId="{F3C7E0F3-2DDF-4A60-B363-958C2661D3AF}" srcOrd="0" destOrd="0" parTransId="{7D102011-CE88-4578-A895-CA210D693598}" sibTransId="{F8182120-8595-4442-BCFB-D416855AA66D}"/>
    <dgm:cxn modelId="{333CF9F2-9BEA-434D-88A0-A350FA461D87}" type="presOf" srcId="{869F1FEA-732E-4A83-8527-4C312219A889}" destId="{985D103C-F3EA-425F-B98E-0D4A09194886}" srcOrd="0" destOrd="0" presId="urn:microsoft.com/office/officeart/2005/8/layout/process1"/>
    <dgm:cxn modelId="{4001F0FC-8B2C-4E18-B11C-9E9CEB94189F}" type="presOf" srcId="{F8182120-8595-4442-BCFB-D416855AA66D}" destId="{AE905ADE-267E-4A73-B71F-EF51194ABB52}" srcOrd="0" destOrd="0" presId="urn:microsoft.com/office/officeart/2005/8/layout/process1"/>
    <dgm:cxn modelId="{B6265E04-BFC4-423F-AEB8-13AFC17AEDB5}" type="presParOf" srcId="{6E62ADBA-F211-48BA-A73C-B0F60C281B79}" destId="{C5644B2B-6773-4AE0-9844-DFEC330A0F85}" srcOrd="0" destOrd="0" presId="urn:microsoft.com/office/officeart/2005/8/layout/process1"/>
    <dgm:cxn modelId="{9DA5F6F4-EAE1-435E-835A-9A970763305F}" type="presParOf" srcId="{6E62ADBA-F211-48BA-A73C-B0F60C281B79}" destId="{AE905ADE-267E-4A73-B71F-EF51194ABB52}" srcOrd="1" destOrd="0" presId="urn:microsoft.com/office/officeart/2005/8/layout/process1"/>
    <dgm:cxn modelId="{C12ED895-81C0-4AE7-BE36-3D30562BEAC6}" type="presParOf" srcId="{AE905ADE-267E-4A73-B71F-EF51194ABB52}" destId="{140733E1-BBEE-48BF-AA0A-F456454DC2E0}" srcOrd="0" destOrd="0" presId="urn:microsoft.com/office/officeart/2005/8/layout/process1"/>
    <dgm:cxn modelId="{F477143B-D357-42DF-AE12-C4C06CC2A23C}" type="presParOf" srcId="{6E62ADBA-F211-48BA-A73C-B0F60C281B79}" destId="{985D103C-F3EA-425F-B98E-0D4A09194886}" srcOrd="2" destOrd="0" presId="urn:microsoft.com/office/officeart/2005/8/layout/process1"/>
    <dgm:cxn modelId="{9E713A20-C726-4DB7-A9AE-E88CF71D4C30}" type="presParOf" srcId="{6E62ADBA-F211-48BA-A73C-B0F60C281B79}" destId="{1148CD7D-7F87-4480-9AD0-AA9CD724ACD5}" srcOrd="3" destOrd="0" presId="urn:microsoft.com/office/officeart/2005/8/layout/process1"/>
    <dgm:cxn modelId="{1B6AE7D3-8F29-446A-9C6F-690FE01FDEAE}" type="presParOf" srcId="{1148CD7D-7F87-4480-9AD0-AA9CD724ACD5}" destId="{DBDFB335-E24A-42F1-9BE7-9630DA8B270C}" srcOrd="0" destOrd="0" presId="urn:microsoft.com/office/officeart/2005/8/layout/process1"/>
    <dgm:cxn modelId="{6701FB83-A64D-4002-A975-CF3988F96563}" type="presParOf" srcId="{6E62ADBA-F211-48BA-A73C-B0F60C281B79}" destId="{D8393823-9BA1-4D2D-B368-82C8B18AEE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4B2B-6773-4AE0-9844-DFEC330A0F85}">
      <dsp:nvSpPr>
        <dsp:cNvPr id="0" name=""/>
        <dsp:cNvSpPr/>
      </dsp:nvSpPr>
      <dsp:spPr>
        <a:xfrm>
          <a:off x="10715" y="1401365"/>
          <a:ext cx="3202781" cy="1921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Plaintext</a:t>
          </a:r>
          <a:endParaRPr lang="th-TH" sz="4500" kern="1200" dirty="0"/>
        </a:p>
      </dsp:txBody>
      <dsp:txXfrm>
        <a:off x="66999" y="1457649"/>
        <a:ext cx="3090213" cy="1809100"/>
      </dsp:txXfrm>
    </dsp:sp>
    <dsp:sp modelId="{AE905ADE-267E-4A73-B71F-EF51194ABB52}">
      <dsp:nvSpPr>
        <dsp:cNvPr id="0" name=""/>
        <dsp:cNvSpPr/>
      </dsp:nvSpPr>
      <dsp:spPr>
        <a:xfrm>
          <a:off x="3533775" y="1965055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500" kern="1200">
            <a:solidFill>
              <a:schemeClr val="bg1"/>
            </a:solidFill>
          </a:endParaRPr>
        </a:p>
      </dsp:txBody>
      <dsp:txXfrm>
        <a:off x="3533775" y="2123913"/>
        <a:ext cx="475292" cy="476573"/>
      </dsp:txXfrm>
    </dsp:sp>
    <dsp:sp modelId="{985D103C-F3EA-425F-B98E-0D4A09194886}">
      <dsp:nvSpPr>
        <dsp:cNvPr id="0" name=""/>
        <dsp:cNvSpPr/>
      </dsp:nvSpPr>
      <dsp:spPr>
        <a:xfrm>
          <a:off x="4494609" y="1401365"/>
          <a:ext cx="3202781" cy="1921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Ciphertext</a:t>
          </a:r>
          <a:endParaRPr lang="th-TH" sz="4500" kern="1200" dirty="0"/>
        </a:p>
      </dsp:txBody>
      <dsp:txXfrm>
        <a:off x="4550893" y="1457649"/>
        <a:ext cx="3090213" cy="1809100"/>
      </dsp:txXfrm>
    </dsp:sp>
    <dsp:sp modelId="{1148CD7D-7F87-4480-9AD0-AA9CD724ACD5}">
      <dsp:nvSpPr>
        <dsp:cNvPr id="0" name=""/>
        <dsp:cNvSpPr/>
      </dsp:nvSpPr>
      <dsp:spPr>
        <a:xfrm>
          <a:off x="8017668" y="1965055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500" kern="1200">
            <a:solidFill>
              <a:schemeClr val="bg1"/>
            </a:solidFill>
          </a:endParaRPr>
        </a:p>
      </dsp:txBody>
      <dsp:txXfrm>
        <a:off x="8017668" y="2123913"/>
        <a:ext cx="475292" cy="476573"/>
      </dsp:txXfrm>
    </dsp:sp>
    <dsp:sp modelId="{D8393823-9BA1-4D2D-B368-82C8B18AEE1B}">
      <dsp:nvSpPr>
        <dsp:cNvPr id="0" name=""/>
        <dsp:cNvSpPr/>
      </dsp:nvSpPr>
      <dsp:spPr>
        <a:xfrm>
          <a:off x="8978503" y="1401365"/>
          <a:ext cx="3202781" cy="1921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Plaintext</a:t>
          </a:r>
          <a:endParaRPr lang="th-TH" sz="4500" kern="1200" dirty="0"/>
        </a:p>
      </dsp:txBody>
      <dsp:txXfrm>
        <a:off x="9034787" y="1457649"/>
        <a:ext cx="3090213" cy="1809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4B2B-6773-4AE0-9844-DFEC330A0F85}">
      <dsp:nvSpPr>
        <dsp:cNvPr id="0" name=""/>
        <dsp:cNvSpPr/>
      </dsp:nvSpPr>
      <dsp:spPr>
        <a:xfrm>
          <a:off x="16658" y="0"/>
          <a:ext cx="3199653" cy="1458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ATTACK MIDNIGHT</a:t>
          </a:r>
          <a:endParaRPr lang="th-TH" sz="4000" kern="1200" dirty="0"/>
        </a:p>
      </dsp:txBody>
      <dsp:txXfrm>
        <a:off x="59369" y="42711"/>
        <a:ext cx="3114231" cy="1372854"/>
      </dsp:txXfrm>
    </dsp:sp>
    <dsp:sp modelId="{AE905ADE-267E-4A73-B71F-EF51194ABB52}">
      <dsp:nvSpPr>
        <dsp:cNvPr id="0" name=""/>
        <dsp:cNvSpPr/>
      </dsp:nvSpPr>
      <dsp:spPr>
        <a:xfrm>
          <a:off x="3536277" y="332380"/>
          <a:ext cx="678326" cy="7935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>
            <a:solidFill>
              <a:schemeClr val="bg1"/>
            </a:solidFill>
          </a:endParaRPr>
        </a:p>
      </dsp:txBody>
      <dsp:txXfrm>
        <a:off x="3536277" y="491083"/>
        <a:ext cx="474828" cy="476108"/>
      </dsp:txXfrm>
    </dsp:sp>
    <dsp:sp modelId="{985D103C-F3EA-425F-B98E-0D4A09194886}">
      <dsp:nvSpPr>
        <dsp:cNvPr id="0" name=""/>
        <dsp:cNvSpPr/>
      </dsp:nvSpPr>
      <dsp:spPr>
        <a:xfrm>
          <a:off x="4496173" y="0"/>
          <a:ext cx="3199653" cy="1458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D$%#@OP*+E13G</a:t>
          </a:r>
          <a:endParaRPr lang="th-TH" sz="4000" kern="1200" dirty="0"/>
        </a:p>
      </dsp:txBody>
      <dsp:txXfrm>
        <a:off x="4538884" y="42711"/>
        <a:ext cx="3114231" cy="1372854"/>
      </dsp:txXfrm>
    </dsp:sp>
    <dsp:sp modelId="{1148CD7D-7F87-4480-9AD0-AA9CD724ACD5}">
      <dsp:nvSpPr>
        <dsp:cNvPr id="0" name=""/>
        <dsp:cNvSpPr/>
      </dsp:nvSpPr>
      <dsp:spPr>
        <a:xfrm>
          <a:off x="8015792" y="332380"/>
          <a:ext cx="678326" cy="7935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>
            <a:solidFill>
              <a:schemeClr val="bg1"/>
            </a:solidFill>
          </a:endParaRPr>
        </a:p>
      </dsp:txBody>
      <dsp:txXfrm>
        <a:off x="8015792" y="491083"/>
        <a:ext cx="474828" cy="476108"/>
      </dsp:txXfrm>
    </dsp:sp>
    <dsp:sp modelId="{D8393823-9BA1-4D2D-B368-82C8B18AEE1B}">
      <dsp:nvSpPr>
        <dsp:cNvPr id="0" name=""/>
        <dsp:cNvSpPr/>
      </dsp:nvSpPr>
      <dsp:spPr>
        <a:xfrm>
          <a:off x="8975688" y="0"/>
          <a:ext cx="3199653" cy="1458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ATTACK MIDNIGHT</a:t>
          </a:r>
          <a:endParaRPr lang="th-TH" sz="4000" kern="1200" dirty="0"/>
        </a:p>
      </dsp:txBody>
      <dsp:txXfrm>
        <a:off x="9018399" y="42711"/>
        <a:ext cx="3114231" cy="137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06/09/62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AB6B-E2DF-44F7-B672-EE42A2ECCAA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1D3-B49D-4766-9892-6C8787528C5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76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F26D-A7DA-4151-8D31-5E73290FBE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6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1491-47B0-4CFF-8FF1-74D7A02346D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92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32A6-0E50-40F5-8CD5-8D7AB119044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5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F3C-E9E2-457A-B476-724D3F7421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90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8820-FB97-4B78-9CD6-39DBB4971C0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26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2A4E-28E1-4CB5-A3C7-42F92B1860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27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FB0A-948C-4756-BB6A-1460610B48B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172B-480F-449E-975F-7B72AEE2CC2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5036-1968-4D4F-BBCB-194F0AD7AD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40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6D85-E692-4693-8B74-7D99B5C6CD9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1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544-2D5E-4E00-966B-40F0746E379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90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945E-EE7E-40FD-A606-F6166A86121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85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471-B8A7-48D8-AA8E-F775617B37A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E7E5-7B2A-4417-89D1-B165BE56321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93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10C-98F2-4440-B115-776D0E21941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65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DD3C67F-75F9-4983-A552-DEA0394591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33A8E"/>
              </a:gs>
              <a:gs pos="100000">
                <a:srgbClr val="BF172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45C74A71-0778-4DB9-9CA2-9C2E18B3570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0"/>
            <a:ext cx="102950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262" y="357067"/>
            <a:ext cx="10241476" cy="1280890"/>
          </a:xfrm>
          <a:prstGeom prst="rect">
            <a:avLst/>
          </a:prstGeom>
          <a:gradFill>
            <a:gsLst>
              <a:gs pos="0">
                <a:srgbClr val="F83A01">
                  <a:alpha val="70000"/>
                </a:srgbClr>
              </a:gs>
              <a:gs pos="100000">
                <a:srgbClr val="F9C520">
                  <a:alpha val="80000"/>
                </a:srgbClr>
              </a:gs>
            </a:gsLst>
            <a:path path="circle">
              <a:fillToRect l="50000" t="50000"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695" y="1941097"/>
            <a:ext cx="10295043" cy="3886200"/>
          </a:xfrm>
          <a:prstGeom prst="rect">
            <a:avLst/>
          </a:prstGeom>
          <a:gradFill>
            <a:gsLst>
              <a:gs pos="0">
                <a:srgbClr val="5C5C5C">
                  <a:alpha val="70000"/>
                </a:srgbClr>
              </a:gs>
              <a:gs pos="100000">
                <a:srgbClr val="020202">
                  <a:alpha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0D05-B476-4A1E-9F73-1701565253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06/09/62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240" y="2857500"/>
            <a:ext cx="10312400" cy="1803798"/>
          </a:xfrm>
        </p:spPr>
        <p:txBody>
          <a:bodyPr>
            <a:normAutofit fontScale="90000"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4 : Cryptography &amp; Steganography Part1</a:t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466129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>
                <a:solidFill>
                  <a:srgbClr val="FFFF00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rgbClr val="FFFF00"/>
                </a:solidFill>
              </a:rPr>
              <a:t>ปิง</a:t>
            </a:r>
            <a:r>
              <a:rPr lang="th-TH" sz="2700" dirty="0">
                <a:solidFill>
                  <a:srgbClr val="FFFF00"/>
                </a:solidFill>
              </a:rPr>
              <a:t>ยศ</a:t>
            </a:r>
          </a:p>
          <a:p>
            <a:r>
              <a:rPr lang="en-US" sz="2700" dirty="0">
                <a:solidFill>
                  <a:srgbClr val="FFFF00"/>
                </a:solidFill>
              </a:rPr>
              <a:t>apipong.ping@gmail.com</a:t>
            </a:r>
            <a:endParaRPr lang="th-TH" sz="2700" dirty="0">
              <a:solidFill>
                <a:srgbClr val="FFFF00"/>
              </a:solidFill>
            </a:endParaRPr>
          </a:p>
          <a:p>
            <a:endParaRPr lang="th-TH" sz="1500" dirty="0"/>
          </a:p>
        </p:txBody>
      </p:sp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208" y="136430"/>
            <a:ext cx="8911687" cy="1280890"/>
          </a:xfrm>
        </p:spPr>
        <p:txBody>
          <a:bodyPr/>
          <a:lstStyle/>
          <a:p>
            <a:r>
              <a:rPr lang="en-US" dirty="0"/>
              <a:t>Secret Key Cryptosystem</a:t>
            </a:r>
            <a:endParaRPr lang="th-TH" dirty="0"/>
          </a:p>
        </p:txBody>
      </p:sp>
      <p:pic>
        <p:nvPicPr>
          <p:cNvPr id="6" name="Picture 4" descr="Image result for secret key cryptography">
            <a:extLst>
              <a:ext uri="{FF2B5EF4-FFF2-40B4-BE49-F238E27FC236}">
                <a16:creationId xmlns:a16="http://schemas.microsoft.com/office/drawing/2014/main" id="{7FBE5250-EBD1-4908-A4F1-E431C7EDB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3841"/>
            <a:ext cx="12158548" cy="53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85" y="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Secret Key Cryptography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84" y="1280890"/>
            <a:ext cx="5352195" cy="5577110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การเข้ารหัสข้อมูลแบบนี้ คีย์ที่ใช้ในการเข้าและถอดรหัสจะต้องทราบเหมือนกันทั้งฝ่ายรับและฝ่ายส่ง ซึ่งจะต้องเก็บเป็นความลับ</a:t>
            </a:r>
          </a:p>
          <a:p>
            <a:r>
              <a:rPr lang="th-TH" dirty="0"/>
              <a:t>จุดอ่อนของวิธีนี้คือการแจกจ่ายคีย์ เพราะตอนเริ่มต้นจะต้องมีฝ่ายใดฝ่ายหนึ่งที่ยังไม่ได้รับคีย์</a:t>
            </a:r>
            <a:endParaRPr lang="en-US" dirty="0"/>
          </a:p>
          <a:p>
            <a:r>
              <a:rPr lang="th-TH" dirty="0"/>
              <a:t>ควรมีการยืนยันตัวตน </a:t>
            </a:r>
            <a:r>
              <a:rPr lang="en-US" dirty="0"/>
              <a:t>(Authentication) </a:t>
            </a:r>
            <a:r>
              <a:rPr lang="th-TH" dirty="0"/>
              <a:t>ก่อนการแจกจ่ายคีย์</a:t>
            </a:r>
          </a:p>
        </p:txBody>
      </p:sp>
      <p:pic>
        <p:nvPicPr>
          <p:cNvPr id="2050" name="Picture 2" descr="Key, Metal, House, Security, Wedding, Entry, Door">
            <a:extLst>
              <a:ext uri="{FF2B5EF4-FFF2-40B4-BE49-F238E27FC236}">
                <a16:creationId xmlns:a16="http://schemas.microsoft.com/office/drawing/2014/main" id="{D6975CB3-724A-4687-BBD3-6D78571A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8" y="2144125"/>
            <a:ext cx="5803162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65" y="275853"/>
            <a:ext cx="10269635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Secret Key Cryptography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65" y="1747520"/>
            <a:ext cx="7211475" cy="5110480"/>
          </a:xfrm>
        </p:spPr>
        <p:txBody>
          <a:bodyPr>
            <a:normAutofit fontScale="92500"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ข้อดี</a:t>
            </a:r>
            <a:r>
              <a:rPr lang="th-TH" dirty="0"/>
              <a:t>คือเป็นวิธีที่ค่อนข้างเร็วมาก</a:t>
            </a:r>
          </a:p>
          <a:p>
            <a:r>
              <a:rPr lang="th-TH" b="1" dirty="0">
                <a:solidFill>
                  <a:schemeClr val="bg1"/>
                </a:solidFill>
              </a:rPr>
              <a:t>ข้อเสีย</a:t>
            </a:r>
            <a:r>
              <a:rPr lang="th-TH" dirty="0"/>
              <a:t> คืออัลกอริทึมที่ใช้เข้าและถอดรหัสถูกตีพิมพ์เป็นสาธารณะ และคีย์ที่ใช้เข้าและถอดรหัสเป็นตัวเดียวกัน ทำให้ใครก็ตามที่ได้คีย์ไปก็สามารถถอดรหัสข้อมูลได้</a:t>
            </a:r>
          </a:p>
          <a:p>
            <a:r>
              <a:rPr lang="th-TH" dirty="0"/>
              <a:t>การแจกจ่ายคีย์อาจเป็นการส่งมอบผ่านช่องทางอื่นๆที่เป็นคนละช่องทางกับการส่งข้อมูล </a:t>
            </a:r>
            <a:r>
              <a:rPr lang="en-US" dirty="0"/>
              <a:t>Ciphertext </a:t>
            </a:r>
            <a:r>
              <a:rPr lang="th-TH" dirty="0"/>
              <a:t>หรือต้องเข้ารหัสซีเคร็ทคีย์อีกชั้นหนึ่ง</a:t>
            </a:r>
          </a:p>
        </p:txBody>
      </p:sp>
      <p:pic>
        <p:nvPicPr>
          <p:cNvPr id="3074" name="Picture 2" descr="Stones, Balance, Harmony, Inspiration, Intuition">
            <a:extLst>
              <a:ext uri="{FF2B5EF4-FFF2-40B4-BE49-F238E27FC236}">
                <a16:creationId xmlns:a16="http://schemas.microsoft.com/office/drawing/2014/main" id="{68BC1460-A161-47AF-BEB9-D66060F6A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r="29854"/>
          <a:stretch/>
        </p:blipFill>
        <p:spPr bwMode="auto">
          <a:xfrm>
            <a:off x="8036560" y="1747520"/>
            <a:ext cx="4155440" cy="51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6123E-1F2A-4DA5-AF2F-3867EE9A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5106"/>
            <a:ext cx="4147103" cy="12598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Secret Key Algorithm </a:t>
            </a:r>
            <a:r>
              <a:rPr lang="th-TH" sz="4000" dirty="0">
                <a:solidFill>
                  <a:schemeClr val="tx1"/>
                </a:solidFill>
              </a:rPr>
              <a:t>ที่นิยมใช้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1857-EFBC-4FB4-9C55-2D0F62F4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4147103" cy="3759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DES/3DES</a:t>
            </a:r>
          </a:p>
          <a:p>
            <a:pPr marL="0" indent="0" algn="ctr">
              <a:buNone/>
            </a:pPr>
            <a:r>
              <a:rPr lang="en-US" sz="4400" dirty="0"/>
              <a:t>AES</a:t>
            </a:r>
            <a:endParaRPr lang="th-TH" sz="4400" dirty="0"/>
          </a:p>
        </p:txBody>
      </p:sp>
      <p:pic>
        <p:nvPicPr>
          <p:cNvPr id="4098" name="Picture 2" descr="Keyboard, Key, Success, Online, Computer, The Business">
            <a:extLst>
              <a:ext uri="{FF2B5EF4-FFF2-40B4-BE49-F238E27FC236}">
                <a16:creationId xmlns:a16="http://schemas.microsoft.com/office/drawing/2014/main" id="{26031ECE-8DD6-41CB-960A-FDD97D769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19609" b="2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6FCA-1629-47C9-A1A3-B16F7A7C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400590"/>
            <a:ext cx="9716452" cy="1600930"/>
          </a:xfrm>
        </p:spPr>
        <p:txBody>
          <a:bodyPr>
            <a:normAutofit fontScale="90000"/>
          </a:bodyPr>
          <a:lstStyle/>
          <a:p>
            <a:r>
              <a:rPr lang="en-US" dirty="0"/>
              <a:t>DES </a:t>
            </a:r>
            <a:br>
              <a:rPr lang="en-US" dirty="0"/>
            </a:br>
            <a:r>
              <a:rPr lang="en-US" dirty="0"/>
              <a:t>(Data Encryption Standard)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F031-18DC-4519-9C08-8D7FCB42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2225040"/>
            <a:ext cx="6461761" cy="4429760"/>
          </a:xfrm>
        </p:spPr>
        <p:txBody>
          <a:bodyPr>
            <a:normAutofit fontScale="92500"/>
          </a:bodyPr>
          <a:lstStyle/>
          <a:p>
            <a:r>
              <a:rPr lang="th-TH" dirty="0"/>
              <a:t>พัฒนาโดย </a:t>
            </a:r>
            <a:r>
              <a:rPr lang="en-US" dirty="0"/>
              <a:t>IBM </a:t>
            </a:r>
          </a:p>
          <a:p>
            <a:r>
              <a:rPr lang="th-TH" dirty="0"/>
              <a:t>ถูกใช้เมื่อปี </a:t>
            </a:r>
            <a:r>
              <a:rPr lang="en-US" dirty="0"/>
              <a:t>1977 </a:t>
            </a:r>
            <a:r>
              <a:rPr lang="th-TH" dirty="0"/>
              <a:t>โดยรัฐบาล </a:t>
            </a:r>
            <a:r>
              <a:rPr lang="en-US" dirty="0"/>
              <a:t>USA</a:t>
            </a:r>
          </a:p>
          <a:p>
            <a:r>
              <a:rPr lang="th-TH" dirty="0"/>
              <a:t>ปัจจุบันเป็นอัลกอริทึมที่ </a:t>
            </a:r>
            <a:r>
              <a:rPr lang="th-TH" sz="4000" b="1" dirty="0">
                <a:solidFill>
                  <a:schemeClr val="bg1"/>
                </a:solidFill>
              </a:rPr>
              <a:t>ไม่ปลอดภัย </a:t>
            </a:r>
            <a:r>
              <a:rPr lang="th-TH" dirty="0"/>
              <a:t>เนื่องจากถูกถอดรหัสได้ง่ายมากด้วยวิธี </a:t>
            </a:r>
            <a:r>
              <a:rPr lang="en-US" dirty="0"/>
              <a:t>Brute Force Attack</a:t>
            </a:r>
          </a:p>
          <a:p>
            <a:r>
              <a:rPr lang="th-TH" dirty="0"/>
              <a:t>มีการปรับปรุงเป็น </a:t>
            </a:r>
            <a:r>
              <a:rPr lang="en-US" dirty="0"/>
              <a:t>3DES </a:t>
            </a:r>
            <a:r>
              <a:rPr lang="th-TH" dirty="0"/>
              <a:t>เพื่อเพิ่มความยาวคีย์ แต่ก็ไม่นิยมใช้แล้วเช่นกัน</a:t>
            </a:r>
          </a:p>
        </p:txBody>
      </p:sp>
      <p:pic>
        <p:nvPicPr>
          <p:cNvPr id="5122" name="Picture 2" descr="Dark, Black, Background, Glass, Shatter, Broken, Mirror">
            <a:extLst>
              <a:ext uri="{FF2B5EF4-FFF2-40B4-BE49-F238E27FC236}">
                <a16:creationId xmlns:a16="http://schemas.microsoft.com/office/drawing/2014/main" id="{24BCDFA0-4039-4D56-BDD1-71D06EE8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40" y="2225040"/>
            <a:ext cx="5380736" cy="33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D76E-19E2-472E-99D1-DA94E611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34" y="314960"/>
            <a:ext cx="10356532" cy="1498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AES</a:t>
            </a:r>
            <a:br>
              <a:rPr lang="en-US" dirty="0"/>
            </a:br>
            <a:r>
              <a:rPr lang="en-US" dirty="0"/>
              <a:t>(Advanced Encryption Standard)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7170-F2CB-4878-B2D0-18F60909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34" y="2052320"/>
            <a:ext cx="6560026" cy="4622800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เป็นมาตรฐานที่มาแทนที่ </a:t>
            </a:r>
            <a:r>
              <a:rPr lang="en-US" dirty="0"/>
              <a:t>DES </a:t>
            </a:r>
            <a:r>
              <a:rPr lang="th-TH" dirty="0"/>
              <a:t>ในปี </a:t>
            </a:r>
            <a:r>
              <a:rPr lang="en-US" dirty="0"/>
              <a:t>2001  </a:t>
            </a:r>
            <a:r>
              <a:rPr lang="th-TH" dirty="0"/>
              <a:t>โดยใช้อัลกอริทึม </a:t>
            </a:r>
            <a:r>
              <a:rPr lang="en-US" dirty="0" err="1"/>
              <a:t>Rijndael</a:t>
            </a:r>
            <a:endParaRPr lang="en-US" dirty="0"/>
          </a:p>
          <a:p>
            <a:r>
              <a:rPr lang="th-TH" dirty="0"/>
              <a:t>มีคีย์ขนาด </a:t>
            </a:r>
            <a:r>
              <a:rPr lang="en-US" dirty="0"/>
              <a:t>128, 192 </a:t>
            </a:r>
            <a:r>
              <a:rPr lang="th-TH" dirty="0"/>
              <a:t>และ </a:t>
            </a:r>
            <a:r>
              <a:rPr lang="en-US" dirty="0"/>
              <a:t>256 </a:t>
            </a:r>
            <a:r>
              <a:rPr lang="th-TH" dirty="0"/>
              <a:t>บิต</a:t>
            </a:r>
          </a:p>
          <a:p>
            <a:r>
              <a:rPr lang="th-TH" dirty="0"/>
              <a:t>เป็นมาตรฐานการเข้ารหัสแบบไม่มีลิขสิทธิ์ มีการใช้งานอย่างแพร่หลาย</a:t>
            </a:r>
          </a:p>
          <a:p>
            <a:r>
              <a:rPr lang="th-TH" dirty="0"/>
              <a:t>ยังไม่มีรายงานว่าสามารถถูกโจมตีได้</a:t>
            </a:r>
          </a:p>
        </p:txBody>
      </p:sp>
      <p:pic>
        <p:nvPicPr>
          <p:cNvPr id="6146" name="Picture 2" descr="Safe, Vault, Steel Door, Banking, General Safe">
            <a:extLst>
              <a:ext uri="{FF2B5EF4-FFF2-40B4-BE49-F238E27FC236}">
                <a16:creationId xmlns:a16="http://schemas.microsoft.com/office/drawing/2014/main" id="{C9708C3A-10A2-4014-BC24-C3E0F171B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10952"/>
          <a:stretch/>
        </p:blipFill>
        <p:spPr bwMode="auto">
          <a:xfrm>
            <a:off x="7581053" y="2052320"/>
            <a:ext cx="4610947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05" y="306333"/>
            <a:ext cx="10320435" cy="1280890"/>
          </a:xfrm>
        </p:spPr>
        <p:txBody>
          <a:bodyPr>
            <a:normAutofit/>
          </a:bodyPr>
          <a:lstStyle/>
          <a:p>
            <a:r>
              <a:rPr lang="en-US" dirty="0"/>
              <a:t>Cryptography &amp; Steganography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05" y="1587223"/>
            <a:ext cx="8915400" cy="3777622"/>
          </a:xfrm>
        </p:spPr>
        <p:txBody>
          <a:bodyPr/>
          <a:lstStyle/>
          <a:p>
            <a:r>
              <a:rPr lang="en-US" dirty="0"/>
              <a:t>Cryptography &amp; Steganography</a:t>
            </a:r>
            <a:endParaRPr lang="th-TH" dirty="0"/>
          </a:p>
          <a:p>
            <a:r>
              <a:rPr lang="en-US" dirty="0"/>
              <a:t>Secret Key Cryptography</a:t>
            </a:r>
          </a:p>
        </p:txBody>
      </p:sp>
      <p:pic>
        <p:nvPicPr>
          <p:cNvPr id="1026" name="Picture 2" descr="http://www.degreequery.com/wp-content/uploads/2014/09/information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60" y="4310313"/>
            <a:ext cx="5336164" cy="2600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egan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465"/>
            <a:ext cx="4206240" cy="2588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05" y="57891"/>
            <a:ext cx="10289955" cy="1280890"/>
          </a:xfrm>
        </p:spPr>
        <p:txBody>
          <a:bodyPr>
            <a:normAutofit/>
          </a:bodyPr>
          <a:lstStyle/>
          <a:p>
            <a:r>
              <a:rPr lang="en-US" dirty="0"/>
              <a:t>Cryptography &amp; Steganography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05" y="1338781"/>
            <a:ext cx="10289955" cy="3777622"/>
          </a:xfrm>
        </p:spPr>
        <p:txBody>
          <a:bodyPr>
            <a:normAutofit/>
          </a:bodyPr>
          <a:lstStyle/>
          <a:p>
            <a:r>
              <a:rPr lang="en-US" b="1" dirty="0"/>
              <a:t>Cryptography</a:t>
            </a:r>
            <a:r>
              <a:rPr lang="en-US" dirty="0"/>
              <a:t> </a:t>
            </a:r>
            <a:r>
              <a:rPr lang="th-TH" dirty="0">
                <a:solidFill>
                  <a:schemeClr val="bg1"/>
                </a:solidFill>
              </a:rPr>
              <a:t>คือการเข้าและถอดรหัสข้อมูล               เป็นขั้นตอนหนึ่งสำหรับการรักษาข้อมูลให้มีความลับ</a:t>
            </a:r>
          </a:p>
          <a:p>
            <a:r>
              <a:rPr lang="en-US" b="1" dirty="0"/>
              <a:t>Steganography</a:t>
            </a:r>
            <a:r>
              <a:rPr lang="th-TH" dirty="0"/>
              <a:t> </a:t>
            </a:r>
            <a:r>
              <a:rPr lang="th-TH" dirty="0">
                <a:solidFill>
                  <a:schemeClr val="bg1"/>
                </a:solidFill>
              </a:rPr>
              <a:t>คือการอำพรางข้อมูล โดยอำพรางไปกับไฟล์อื่นๆ เช่น รูปภาพ เสียง วีดีโอ ซึ่งเป็นการ</a:t>
            </a:r>
            <a:r>
              <a:rPr lang="th-TH" dirty="0"/>
              <a:t>ปกปิดทั้งวิธีการเข้ารหัสข้อมูลและคีย์ที่ใช้เข้ารหัส </a:t>
            </a:r>
          </a:p>
        </p:txBody>
      </p:sp>
      <p:pic>
        <p:nvPicPr>
          <p:cNvPr id="1026" name="Picture 2" descr="http://img.wonderhowto.com/img/05/12/63537824039022/0/introduction-steganography-its-uses.128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358873"/>
            <a:ext cx="5519737" cy="258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rypt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4455"/>
            <a:ext cx="3830319" cy="25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62" y="190418"/>
            <a:ext cx="10354876" cy="1280890"/>
          </a:xfrm>
        </p:spPr>
        <p:txBody>
          <a:bodyPr>
            <a:normAutofit/>
          </a:bodyPr>
          <a:lstStyle/>
          <a:p>
            <a:r>
              <a:rPr lang="en-US" dirty="0"/>
              <a:t>Cryptography &amp; Steganography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562" y="1471308"/>
            <a:ext cx="5756558" cy="5393741"/>
          </a:xfrm>
        </p:spPr>
        <p:txBody>
          <a:bodyPr>
            <a:normAutofit/>
          </a:bodyPr>
          <a:lstStyle/>
          <a:p>
            <a:r>
              <a:rPr lang="th-TH" dirty="0"/>
              <a:t>เอกสารทางประวัติศาสตร์ระบุว่ามีการใช้การเข้ารหัสข้อมูลครั้งแรก </a:t>
            </a:r>
            <a:r>
              <a:rPr lang="en-US" dirty="0"/>
              <a:t>1900 </a:t>
            </a:r>
            <a:r>
              <a:rPr lang="th-TH" dirty="0"/>
              <a:t>ปีก่อน           คริสตศักราช โดยชาวอียิปต์</a:t>
            </a:r>
          </a:p>
          <a:p>
            <a:r>
              <a:rPr lang="th-TH" dirty="0"/>
              <a:t>การเข้ารหัสข้อมูลถูกพัฒนาขึ้นมาเรื่อยๆตามระบบการสื่อสาร</a:t>
            </a:r>
          </a:p>
          <a:p>
            <a:r>
              <a:rPr lang="th-TH" dirty="0"/>
              <a:t>ความจำเป็นมีมากขึ้นโดยเฉพาะอย่างยิ่งบน</a:t>
            </a:r>
            <a:r>
              <a:rPr lang="th-TH" dirty="0">
                <a:solidFill>
                  <a:schemeClr val="bg1"/>
                </a:solidFill>
              </a:rPr>
              <a:t>เครือข่ายอินเทอร์เน็ต</a:t>
            </a:r>
          </a:p>
        </p:txBody>
      </p:sp>
      <p:pic>
        <p:nvPicPr>
          <p:cNvPr id="3074" name="Picture 2" descr="Image result for ancient cryp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77" y="1524604"/>
            <a:ext cx="5458693" cy="35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4874-24F0-4325-B627-9A5ED2D0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1" y="396240"/>
            <a:ext cx="1027683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ตัวอย่างการเข้ารหัสซีซาร์ไซเฟอร์</a:t>
            </a:r>
            <a:br>
              <a:rPr lang="th-TH" dirty="0"/>
            </a:br>
            <a:r>
              <a:rPr lang="en-US" dirty="0"/>
              <a:t>(Caesar Cipher)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4E68-A59F-49FB-83AA-2E0CF0AA0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1905000"/>
            <a:ext cx="10347960" cy="16256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/>
              <a:t>เป็นเทคนิคการแทนตัวอักษรหนึ่งด้วยอักษรอีกตัวหนึ่ง </a:t>
            </a:r>
            <a:r>
              <a:rPr lang="en-US" dirty="0"/>
              <a:t>(Substitution Cipher)</a:t>
            </a:r>
            <a:endParaRPr lang="th-TH" dirty="0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8CD9F974-31EA-47F6-B7C3-92496635A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3" t="10695" r="24230" b="7218"/>
          <a:stretch/>
        </p:blipFill>
        <p:spPr bwMode="auto">
          <a:xfrm>
            <a:off x="149644" y="3270534"/>
            <a:ext cx="3335236" cy="34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B448181-CF2C-494B-A1C7-6F6441C0C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46" y="3271116"/>
            <a:ext cx="7874654" cy="35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ancient cryptography">
            <a:extLst>
              <a:ext uri="{FF2B5EF4-FFF2-40B4-BE49-F238E27FC236}">
                <a16:creationId xmlns:a16="http://schemas.microsoft.com/office/drawing/2014/main" id="{61BA95BF-C036-4A48-878F-8E9595A00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02"/>
            <a:ext cx="12181744" cy="43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1" y="0"/>
            <a:ext cx="10251440" cy="1584483"/>
          </a:xfrm>
        </p:spPr>
        <p:txBody>
          <a:bodyPr>
            <a:normAutofit fontScale="90000"/>
          </a:bodyPr>
          <a:lstStyle/>
          <a:p>
            <a:pPr algn="ctr"/>
            <a:r>
              <a:rPr lang="th-TH" b="0" dirty="0"/>
              <a:t>การเข้า</a:t>
            </a:r>
            <a:r>
              <a:rPr lang="en-US" b="0" dirty="0"/>
              <a:t>-</a:t>
            </a:r>
            <a:r>
              <a:rPr lang="th-TH" b="0" dirty="0"/>
              <a:t>ถอด รหัสข้อมูล</a:t>
            </a:r>
            <a:br>
              <a:rPr lang="th-TH" b="0" dirty="0"/>
            </a:br>
            <a:r>
              <a:rPr lang="en-US" b="0" dirty="0"/>
              <a:t>Encryption - Decryption</a:t>
            </a:r>
            <a:endParaRPr lang="th-TH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45598"/>
              </p:ext>
            </p:extLst>
          </p:nvPr>
        </p:nvGraphicFramePr>
        <p:xfrm>
          <a:off x="0" y="1366837"/>
          <a:ext cx="1219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2959100" y="1802129"/>
            <a:ext cx="1885950" cy="123825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Encrypt</a:t>
            </a:r>
            <a:endParaRPr lang="th-TH" sz="3200" dirty="0"/>
          </a:p>
        </p:txBody>
      </p:sp>
      <p:sp>
        <p:nvSpPr>
          <p:cNvPr id="7" name="Down Arrow Callout 6"/>
          <p:cNvSpPr/>
          <p:nvPr/>
        </p:nvSpPr>
        <p:spPr>
          <a:xfrm>
            <a:off x="7437975" y="1802129"/>
            <a:ext cx="1885950" cy="123825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Decrypt</a:t>
            </a:r>
            <a:endParaRPr lang="th-TH" sz="3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39827"/>
              </p:ext>
            </p:extLst>
          </p:nvPr>
        </p:nvGraphicFramePr>
        <p:xfrm>
          <a:off x="0" y="4632961"/>
          <a:ext cx="12192000" cy="145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51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60" y="225067"/>
            <a:ext cx="10292079" cy="1280890"/>
          </a:xfrm>
        </p:spPr>
        <p:txBody>
          <a:bodyPr>
            <a:normAutofit/>
          </a:bodyPr>
          <a:lstStyle/>
          <a:p>
            <a:r>
              <a:rPr lang="en-US" dirty="0"/>
              <a:t>Cryptography &amp; Steganography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60" y="1505957"/>
            <a:ext cx="10215879" cy="3665483"/>
          </a:xfrm>
        </p:spPr>
        <p:txBody>
          <a:bodyPr/>
          <a:lstStyle/>
          <a:p>
            <a:r>
              <a:rPr lang="th-TH" dirty="0"/>
              <a:t>แบ่งประเภทการเข้าและถอดรหัสข้อมูล </a:t>
            </a:r>
            <a:r>
              <a:rPr lang="en-US" dirty="0"/>
              <a:t>(Cryptography) </a:t>
            </a:r>
            <a:r>
              <a:rPr lang="th-TH" dirty="0"/>
              <a:t>เป็น</a:t>
            </a:r>
            <a:r>
              <a:rPr lang="en-US" dirty="0"/>
              <a:t> 3 </a:t>
            </a:r>
            <a:r>
              <a:rPr lang="th-TH" dirty="0"/>
              <a:t>ประเภท คือ </a:t>
            </a:r>
          </a:p>
          <a:p>
            <a:pPr lvl="1"/>
            <a:r>
              <a:rPr lang="en-US" dirty="0"/>
              <a:t>Secret Key Cryptography</a:t>
            </a:r>
          </a:p>
          <a:p>
            <a:pPr lvl="1"/>
            <a:r>
              <a:rPr lang="en-US" dirty="0"/>
              <a:t>Public Key Cryptography (Next…)</a:t>
            </a:r>
          </a:p>
          <a:p>
            <a:pPr lvl="1"/>
            <a:r>
              <a:rPr lang="en-US" dirty="0"/>
              <a:t>Hash Function (Next…)</a:t>
            </a:r>
            <a:endParaRPr lang="th-TH" dirty="0"/>
          </a:p>
        </p:txBody>
      </p:sp>
      <p:pic>
        <p:nvPicPr>
          <p:cNvPr id="4098" name="Picture 2" descr="Image result for key cryp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7" y="4194962"/>
            <a:ext cx="5423703" cy="26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645106"/>
            <a:ext cx="4396023" cy="1259894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b="1" dirty="0">
                <a:solidFill>
                  <a:schemeClr val="tx1"/>
                </a:solidFill>
                <a:latin typeface="+mj-lt"/>
              </a:rPr>
              <a:t>Secret Key </a:t>
            </a:r>
            <a:br>
              <a:rPr lang="en-US" sz="4400" b="1" dirty="0">
                <a:solidFill>
                  <a:schemeClr val="tx1"/>
                </a:solidFill>
                <a:latin typeface="+mj-lt"/>
              </a:rPr>
            </a:br>
            <a:r>
              <a:rPr lang="en-US" sz="4400" b="1" dirty="0">
                <a:solidFill>
                  <a:schemeClr val="tx1"/>
                </a:solidFill>
                <a:latin typeface="+mj-lt"/>
              </a:rPr>
              <a:t>Cryptography</a:t>
            </a:r>
            <a:br>
              <a:rPr lang="en-US" sz="2800" dirty="0">
                <a:solidFill>
                  <a:schemeClr val="tx1"/>
                </a:solidFill>
                <a:latin typeface="+mj-lt"/>
              </a:rPr>
            </a:br>
            <a:endParaRPr lang="th-TH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2133600"/>
            <a:ext cx="4396023" cy="448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sz="3200" dirty="0"/>
              <a:t>เป็นวิธีการเข้ารหัสและถอดรหัส โดย</a:t>
            </a:r>
            <a:r>
              <a:rPr lang="th-TH" sz="3200" b="1" dirty="0">
                <a:solidFill>
                  <a:schemeClr val="tx1"/>
                </a:solidFill>
              </a:rPr>
              <a:t>ใช้ </a:t>
            </a:r>
            <a:r>
              <a:rPr lang="en-US" sz="3200" b="1" dirty="0">
                <a:solidFill>
                  <a:schemeClr val="tx1"/>
                </a:solidFill>
              </a:rPr>
              <a:t>Key </a:t>
            </a:r>
            <a:r>
              <a:rPr lang="th-TH" sz="3200" b="1" dirty="0">
                <a:solidFill>
                  <a:schemeClr val="tx1"/>
                </a:solidFill>
              </a:rPr>
              <a:t>เดียวกัน </a:t>
            </a:r>
          </a:p>
          <a:p>
            <a:pPr>
              <a:lnSpc>
                <a:spcPct val="90000"/>
              </a:lnSpc>
            </a:pPr>
            <a:r>
              <a:rPr lang="th-TH" sz="3200" dirty="0"/>
              <a:t>เรียกอีกอย่างหนึ่งว่า </a:t>
            </a:r>
            <a:r>
              <a:rPr lang="th-TH" sz="3200" i="1" dirty="0"/>
              <a:t>การเข้าและถอดรหัสแบบสมมาตร </a:t>
            </a:r>
            <a:r>
              <a:rPr lang="en-US" sz="3200" i="1" dirty="0"/>
              <a:t>(Symmetric Key)</a:t>
            </a:r>
          </a:p>
          <a:p>
            <a:pPr>
              <a:lnSpc>
                <a:spcPct val="90000"/>
              </a:lnSpc>
            </a:pPr>
            <a:r>
              <a:rPr lang="th-TH" sz="3200" dirty="0"/>
              <a:t>คีย์ที่ใช้จะมีความยาวคงที่</a:t>
            </a:r>
          </a:p>
        </p:txBody>
      </p:sp>
      <p:pic>
        <p:nvPicPr>
          <p:cNvPr id="1026" name="Picture 2" descr="Key, Key Rope, Hanging, Rope, Old, Antique, Rustic">
            <a:extLst>
              <a:ext uri="{FF2B5EF4-FFF2-40B4-BE49-F238E27FC236}">
                <a16:creationId xmlns:a16="http://schemas.microsoft.com/office/drawing/2014/main" id="{576E0C14-D7BE-46FF-A3CC-2EA16CE0D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14265" b="-1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12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475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BoonJot</vt:lpstr>
      <vt:lpstr>Calibri</vt:lpstr>
      <vt:lpstr>Cloud</vt:lpstr>
      <vt:lpstr>Wingdings 3</vt:lpstr>
      <vt:lpstr>Wisp</vt:lpstr>
      <vt:lpstr>บทที่ 4 : Cryptography &amp; Steganography Part1 สธ412 ความมั่นคงของระบบสารสนเทศ</vt:lpstr>
      <vt:lpstr>Cryptography &amp; Steganography</vt:lpstr>
      <vt:lpstr>Cryptography &amp; Steganography</vt:lpstr>
      <vt:lpstr>Cryptography &amp; Steganography</vt:lpstr>
      <vt:lpstr>ตัวอย่างการเข้ารหัสซีซาร์ไซเฟอร์ (Caesar Cipher)</vt:lpstr>
      <vt:lpstr>PowerPoint Presentation</vt:lpstr>
      <vt:lpstr>การเข้า-ถอด รหัสข้อมูล Encryption - Decryption</vt:lpstr>
      <vt:lpstr>Cryptography &amp; Steganography</vt:lpstr>
      <vt:lpstr>Secret Key  Cryptography </vt:lpstr>
      <vt:lpstr>Secret Key Cryptosystem</vt:lpstr>
      <vt:lpstr>Secret Key Cryptography</vt:lpstr>
      <vt:lpstr>Secret Key Cryptography</vt:lpstr>
      <vt:lpstr>Secret Key Algorithm ที่นิยมใช้</vt:lpstr>
      <vt:lpstr>DES  (Data Encryption Standard)</vt:lpstr>
      <vt:lpstr>AES (Advanced Encryption Standard)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4 : Cryptography &amp; Steganography Part1 สธ412 ความมั่นคงของระบบสารสนเทศ</dc:title>
  <dc:creator>Apipong Pingyod</dc:creator>
  <cp:lastModifiedBy>Apipong Pingyod</cp:lastModifiedBy>
  <cp:revision>8</cp:revision>
  <dcterms:created xsi:type="dcterms:W3CDTF">2019-09-06T07:06:51Z</dcterms:created>
  <dcterms:modified xsi:type="dcterms:W3CDTF">2019-09-06T07:56:44Z</dcterms:modified>
</cp:coreProperties>
</file>