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57" r:id="rId2"/>
    <p:sldId id="269" r:id="rId3"/>
    <p:sldId id="321" r:id="rId4"/>
    <p:sldId id="334" r:id="rId5"/>
    <p:sldId id="322" r:id="rId6"/>
    <p:sldId id="323" r:id="rId7"/>
    <p:sldId id="324" r:id="rId8"/>
    <p:sldId id="325" r:id="rId9"/>
    <p:sldId id="326" r:id="rId10"/>
    <p:sldId id="327" r:id="rId11"/>
    <p:sldId id="330" r:id="rId12"/>
    <p:sldId id="331" r:id="rId13"/>
    <p:sldId id="329" r:id="rId14"/>
    <p:sldId id="333" r:id="rId15"/>
    <p:sldId id="328" r:id="rId16"/>
    <p:sldId id="335" r:id="rId17"/>
    <p:sldId id="336" r:id="rId18"/>
    <p:sldId id="337" r:id="rId19"/>
    <p:sldId id="338" r:id="rId20"/>
    <p:sldId id="33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E19"/>
    <a:srgbClr val="080A16"/>
    <a:srgbClr val="06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02/08/62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FD2-BE9F-435B-87A7-95D25B697E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F9E5-3569-4513-A4BD-C9DCC29F05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68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487D-A666-4712-BAC3-119A51180CF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643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67F-29C5-48F4-BA8E-63CE66792A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DBF-C8DF-4C03-A25A-8DAC72259B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409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4D18-4E85-4AFA-A9AD-D10F0626564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641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ACA-1CBE-4E7A-A943-B5FF536599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828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A81B-B5C8-4119-A809-598D07FEBF3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1116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7A9-2D6F-4477-A290-98F304F1A0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D039-C7EE-44B3-B413-C49B187BDC3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DBED-0EEB-4D8B-A4AF-60A2B99991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2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9A7-2012-48F6-B57C-544EF1B1ACF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389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7FE6-25A0-40AB-BDDA-B728CB20E8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8132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793B-96FF-4395-A32E-E585043461B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7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8D19-F958-4F5A-88B1-2A9835ABA3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6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12C0-5CAB-452B-97D0-779F174F71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266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F973-5924-4321-9214-A0F1A6A9047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0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2C302-F6BB-445C-A0D1-895996E8D5EC}"/>
              </a:ext>
            </a:extLst>
          </p:cNvPr>
          <p:cNvSpPr/>
          <p:nvPr userDrawn="1"/>
        </p:nvSpPr>
        <p:spPr>
          <a:xfrm>
            <a:off x="9248775" y="0"/>
            <a:ext cx="2943225" cy="6858000"/>
          </a:xfrm>
          <a:prstGeom prst="rect">
            <a:avLst/>
          </a:prstGeom>
          <a:gradFill flip="none" rotWithShape="1">
            <a:gsLst>
              <a:gs pos="0">
                <a:srgbClr val="0A0E19"/>
              </a:gs>
              <a:gs pos="38000">
                <a:srgbClr val="060814"/>
              </a:gs>
              <a:gs pos="62000">
                <a:srgbClr val="080A16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Hacker, KopÃ»Å¡on, Light, Guy, The Offender, Portal">
            <a:extLst>
              <a:ext uri="{FF2B5EF4-FFF2-40B4-BE49-F238E27FC236}">
                <a16:creationId xmlns:a16="http://schemas.microsoft.com/office/drawing/2014/main" id="{7BD6697F-3287-4CF5-B4F1-8A4850D10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85000"/>
                </a:schemeClr>
              </a:gs>
              <a:gs pos="50000">
                <a:schemeClr val="accent5">
                  <a:lumMod val="75000"/>
                  <a:alpha val="85000"/>
                </a:schemeClr>
              </a:gs>
              <a:gs pos="97000">
                <a:schemeClr val="accent6">
                  <a:lumMod val="7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85000"/>
                </a:schemeClr>
              </a:gs>
              <a:gs pos="23000">
                <a:schemeClr val="bg2">
                  <a:lumMod val="25000"/>
                  <a:alpha val="85000"/>
                </a:schemeClr>
              </a:gs>
              <a:gs pos="69000">
                <a:schemeClr val="bg2">
                  <a:lumMod val="25000"/>
                  <a:alpha val="85000"/>
                </a:schemeClr>
              </a:gs>
              <a:gs pos="97000">
                <a:schemeClr val="tx1">
                  <a:lumMod val="85000"/>
                  <a:lumOff val="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01A1-A80E-4B38-9A1B-AC9A1B14B0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02/08/62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9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dirty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talkthai.com/introduction-to-cyber-kill-cha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lkthai.com/introduction-to-cyber-kill-chai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ber.lockheedmartin.com/solutions/cyber-kill-cha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640" y="2857500"/>
            <a:ext cx="10190480" cy="1803798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บทที่ </a:t>
            </a:r>
            <a:r>
              <a:rPr lang="en-US" b="1" dirty="0"/>
              <a:t>3 : </a:t>
            </a:r>
            <a:r>
              <a:rPr lang="th-TH" b="1" dirty="0"/>
              <a:t>การป้องกันการเจาะระบบ </a:t>
            </a:r>
            <a:r>
              <a:rPr lang="en-US" b="1" dirty="0"/>
              <a:t>Part3</a:t>
            </a:r>
            <a:br>
              <a:rPr lang="en-US" sz="6000" dirty="0"/>
            </a:br>
            <a:r>
              <a:rPr lang="th-TH" sz="3600" dirty="0" err="1"/>
              <a:t>สธ</a:t>
            </a:r>
            <a:r>
              <a:rPr lang="en-US" sz="3600" dirty="0"/>
              <a:t>412</a:t>
            </a:r>
            <a:r>
              <a:rPr lang="th-TH" sz="3600" dirty="0"/>
              <a:t> ความมั่นคงของระบบสารสนเทศ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3696" y="4959238"/>
            <a:ext cx="6686549" cy="1238362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chemeClr val="bg1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chemeClr val="bg1"/>
                </a:solidFill>
              </a:rPr>
              <a:t>ปิง</a:t>
            </a:r>
            <a:r>
              <a:rPr lang="th-TH" sz="2700" dirty="0">
                <a:solidFill>
                  <a:schemeClr val="bg1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</a:rPr>
              <a:t>apipong.ping@gmail.com</a:t>
            </a:r>
            <a:endParaRPr lang="th-TH" sz="2700" dirty="0">
              <a:solidFill>
                <a:schemeClr val="bg1"/>
              </a:solidFill>
            </a:endParaRPr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-110228"/>
            <a:ext cx="4557582" cy="29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weaponization">
            <a:extLst>
              <a:ext uri="{FF2B5EF4-FFF2-40B4-BE49-F238E27FC236}">
                <a16:creationId xmlns:a16="http://schemas.microsoft.com/office/drawing/2014/main" id="{4BBFC98D-A2FF-4AA0-909A-63233513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3092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C38D6-12FD-4B80-84D1-91C20C95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</a:t>
            </a:r>
            <a:r>
              <a:rPr lang="th-TH" dirty="0"/>
              <a:t>เตรียมอาวุธ</a:t>
            </a:r>
            <a:br>
              <a:rPr lang="th-TH" dirty="0"/>
            </a:br>
            <a:r>
              <a:rPr lang="en-US" dirty="0"/>
              <a:t>(Weaponization)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AD61-603A-4282-A007-3B83B3DE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59172"/>
            <a:ext cx="8915400" cy="2714847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แฮ็คเกอร์จะเตรียมหาวิธีเจาะระบบและเตรียม </a:t>
            </a:r>
            <a:r>
              <a:rPr lang="en-US" dirty="0"/>
              <a:t>Malicious Payload </a:t>
            </a:r>
            <a:r>
              <a:rPr lang="th-TH" dirty="0"/>
              <a:t>เพื่อส่งไปยังเหยื่อที่เล็งไว้</a:t>
            </a:r>
            <a:endParaRPr lang="en-US" dirty="0"/>
          </a:p>
          <a:p>
            <a:r>
              <a:rPr lang="th-TH" dirty="0"/>
              <a:t>ขั้นตอนนี้เหยื่อจะยังไม่รู้ตัว</a:t>
            </a:r>
          </a:p>
          <a:p>
            <a:r>
              <a:rPr lang="th-TH" dirty="0"/>
              <a:t>เครื่องมือที่ใช้ได้แก่ มัลแวร์ หรือเครื่องมือในการเจาะระบบทั้งหลาย เช่น </a:t>
            </a:r>
            <a:r>
              <a:rPr lang="en-US" dirty="0"/>
              <a:t>Metasploit </a:t>
            </a:r>
            <a:r>
              <a:rPr lang="th-TH" dirty="0"/>
              <a:t>หรือเครื่องมืออื่น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793285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512C-BA3A-4161-A9AF-AA48ED58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92" y="0"/>
            <a:ext cx="8915399" cy="14688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Phase 2: </a:t>
            </a:r>
            <a:r>
              <a:rPr lang="th-TH" sz="4400" dirty="0"/>
              <a:t>การบุกรุก </a:t>
            </a:r>
            <a:r>
              <a:rPr lang="en-US" sz="4400" dirty="0"/>
              <a:t>(Intrusion)</a:t>
            </a:r>
            <a:endParaRPr lang="th-TH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AF06B-ADC1-4ADD-AB58-BB69E2E5A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1691" y="1550080"/>
            <a:ext cx="8915399" cy="139632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3. </a:t>
            </a:r>
            <a:r>
              <a:rPr lang="th-TH" sz="2400" dirty="0">
                <a:solidFill>
                  <a:srgbClr val="FFFF00"/>
                </a:solidFill>
              </a:rPr>
              <a:t>การส่ง (</a:t>
            </a:r>
            <a:r>
              <a:rPr lang="en-US" sz="2400" dirty="0">
                <a:solidFill>
                  <a:srgbClr val="FFFF00"/>
                </a:solidFill>
              </a:rPr>
              <a:t>Delivery)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4. </a:t>
            </a:r>
            <a:r>
              <a:rPr lang="th-TH" sz="2400" dirty="0">
                <a:solidFill>
                  <a:srgbClr val="FFFF00"/>
                </a:solidFill>
              </a:rPr>
              <a:t>การเจาะระบบ (</a:t>
            </a:r>
            <a:r>
              <a:rPr lang="en-US" sz="2400" dirty="0">
                <a:solidFill>
                  <a:srgbClr val="FFFF00"/>
                </a:solidFill>
              </a:rPr>
              <a:t>Exploitation)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5. </a:t>
            </a:r>
            <a:r>
              <a:rPr lang="th-TH" sz="2400" dirty="0">
                <a:solidFill>
                  <a:srgbClr val="FFFF00"/>
                </a:solidFill>
              </a:rPr>
              <a:t>การติดตั้งเครื่องมือ </a:t>
            </a:r>
            <a:r>
              <a:rPr lang="en-US" sz="2400" dirty="0">
                <a:solidFill>
                  <a:srgbClr val="FFFF00"/>
                </a:solidFill>
              </a:rPr>
              <a:t>(Installation)</a:t>
            </a:r>
            <a:endParaRPr lang="th-TH" sz="2400" dirty="0">
              <a:solidFill>
                <a:srgbClr val="FFFF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3E813D-26AD-471B-8B5D-A54770021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0" b="26104"/>
          <a:stretch/>
        </p:blipFill>
        <p:spPr bwMode="auto">
          <a:xfrm>
            <a:off x="2387384" y="2920320"/>
            <a:ext cx="8364011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51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mail">
            <a:extLst>
              <a:ext uri="{FF2B5EF4-FFF2-40B4-BE49-F238E27FC236}">
                <a16:creationId xmlns:a16="http://schemas.microsoft.com/office/drawing/2014/main" id="{FD12C3C1-B9B9-4B5E-B6D9-4CE33E3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" y="0"/>
            <a:ext cx="10698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C38D6-12FD-4B80-84D1-91C20C95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65" y="63427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Step 3: </a:t>
            </a:r>
            <a:r>
              <a:rPr lang="th-TH" dirty="0"/>
              <a:t>การส่ง (</a:t>
            </a:r>
            <a:r>
              <a:rPr lang="en-US" dirty="0"/>
              <a:t>Delivery)</a:t>
            </a:r>
            <a:br>
              <a:rPr lang="en-US" dirty="0">
                <a:solidFill>
                  <a:srgbClr val="FFFF00"/>
                </a:solidFill>
              </a:rPr>
            </a:b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AD61-603A-4282-A007-3B83B3DE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52" y="2404612"/>
            <a:ext cx="8915400" cy="4453388"/>
          </a:xfrm>
        </p:spPr>
        <p:txBody>
          <a:bodyPr>
            <a:normAutofit/>
          </a:bodyPr>
          <a:lstStyle/>
          <a:p>
            <a:r>
              <a:rPr lang="th-TH" dirty="0"/>
              <a:t>แฮ็คเกอร์ส่ง </a:t>
            </a:r>
            <a:r>
              <a:rPr lang="en-US" dirty="0"/>
              <a:t>Malicious Payload </a:t>
            </a:r>
            <a:r>
              <a:rPr lang="th-TH" dirty="0"/>
              <a:t>ไปยังเหยื่อผ่านทางอีเมล เว็บไซต์ หรือ </a:t>
            </a:r>
            <a:r>
              <a:rPr lang="en-US" dirty="0"/>
              <a:t>USB </a:t>
            </a:r>
            <a:r>
              <a:rPr lang="th-TH" dirty="0"/>
              <a:t>ซึ่งใน </a:t>
            </a:r>
            <a:r>
              <a:rPr lang="en-US" dirty="0"/>
              <a:t>Payload </a:t>
            </a:r>
            <a:r>
              <a:rPr lang="th-TH" dirty="0"/>
              <a:t>นี้จะประกอบไปด้วยวิธีการบุกรุกโจมตีมากมายเพื่อใช้เจาะเข้าระบบของเหยื่อ</a:t>
            </a:r>
          </a:p>
          <a:p>
            <a:r>
              <a:rPr lang="th-TH" dirty="0"/>
              <a:t>การ </a:t>
            </a:r>
            <a:r>
              <a:rPr lang="en-US" dirty="0"/>
              <a:t>Phishing </a:t>
            </a:r>
            <a:r>
              <a:rPr lang="th-TH" dirty="0"/>
              <a:t>เป็นการเปิดทางการโจมตีที่ทรงประสิทธิภาพมากที่สุด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009818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cyber whaling">
            <a:extLst>
              <a:ext uri="{FF2B5EF4-FFF2-40B4-BE49-F238E27FC236}">
                <a16:creationId xmlns:a16="http://schemas.microsoft.com/office/drawing/2014/main" id="{6646DDFB-EB5B-4511-832C-E36E5FBB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19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2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7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6" name="Picture 4" descr="Image result for execute malicious">
            <a:extLst>
              <a:ext uri="{FF2B5EF4-FFF2-40B4-BE49-F238E27FC236}">
                <a16:creationId xmlns:a16="http://schemas.microsoft.com/office/drawing/2014/main" id="{79F2D112-D577-4B00-9124-6A59C4B7E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9091" r="68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Freeform 5">
            <a:extLst>
              <a:ext uri="{FF2B5EF4-FFF2-40B4-BE49-F238E27FC236}">
                <a16:creationId xmlns:a16="http://schemas.microsoft.com/office/drawing/2014/main" id="{4536C52F-C11B-4718-8B63-3E4A4346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DD0FD-0FC9-4884-9BC1-B45BEE54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91" y="3962400"/>
            <a:ext cx="9039542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FEFFFF"/>
                </a:solidFill>
              </a:rPr>
              <a:t>Step4: </a:t>
            </a:r>
            <a:r>
              <a:rPr lang="en-US" sz="4400" dirty="0" err="1">
                <a:solidFill>
                  <a:srgbClr val="FEFFFF"/>
                </a:solidFill>
              </a:rPr>
              <a:t>การเจาะระบบ</a:t>
            </a:r>
            <a:r>
              <a:rPr lang="en-US" sz="4400" dirty="0">
                <a:solidFill>
                  <a:srgbClr val="FEFFFF"/>
                </a:solidFill>
              </a:rPr>
              <a:t> (Exploitation)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748D-38B0-4815-B883-3E5041B1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03" y="4944531"/>
            <a:ext cx="9074030" cy="5249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EFFFF"/>
                </a:solidFill>
              </a:rPr>
              <a:t>แฮ็คเกอร์ทำการเจาะระบบของเหยื่อด้วยวิธีต่างๆ</a:t>
            </a:r>
            <a:r>
              <a:rPr lang="en-US" sz="2800" dirty="0">
                <a:solidFill>
                  <a:srgbClr val="FEFFFF"/>
                </a:solidFill>
              </a:rPr>
              <a:t> </a:t>
            </a:r>
            <a:r>
              <a:rPr lang="en-US" sz="2800" dirty="0" err="1">
                <a:solidFill>
                  <a:srgbClr val="FEFFFF"/>
                </a:solidFill>
              </a:rPr>
              <a:t>ตาม</a:t>
            </a:r>
            <a:r>
              <a:rPr lang="en-US" sz="2800" dirty="0">
                <a:solidFill>
                  <a:srgbClr val="FEFFFF"/>
                </a:solidFill>
              </a:rPr>
              <a:t> Payload </a:t>
            </a:r>
            <a:r>
              <a:rPr lang="en-US" sz="2800" dirty="0" err="1">
                <a:solidFill>
                  <a:srgbClr val="FEFFFF"/>
                </a:solidFill>
              </a:rPr>
              <a:t>ที่ส่งมา</a:t>
            </a:r>
            <a:endParaRPr lang="en-US" sz="2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etasploit">
            <a:extLst>
              <a:ext uri="{FF2B5EF4-FFF2-40B4-BE49-F238E27FC236}">
                <a16:creationId xmlns:a16="http://schemas.microsoft.com/office/drawing/2014/main" id="{3A47EBEE-40F4-4989-9350-B95A8FEE3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81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xploit">
            <a:extLst>
              <a:ext uri="{FF2B5EF4-FFF2-40B4-BE49-F238E27FC236}">
                <a16:creationId xmlns:a16="http://schemas.microsoft.com/office/drawing/2014/main" id="{F1F3A16C-5CCA-4DF4-8A3D-6A3410C01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50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6C2B1-08A2-44A8-85E7-BF72BB3FB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12191980" cy="1280890"/>
          </a:xfrm>
        </p:spPr>
        <p:txBody>
          <a:bodyPr>
            <a:normAutofit/>
          </a:bodyPr>
          <a:lstStyle/>
          <a:p>
            <a:r>
              <a:rPr lang="en-US" dirty="0"/>
              <a:t>Step 5: </a:t>
            </a:r>
            <a:r>
              <a:rPr lang="th-TH" dirty="0"/>
              <a:t>การติดตั้งเครื่องมือ </a:t>
            </a:r>
            <a:r>
              <a:rPr lang="en-US" dirty="0"/>
              <a:t>(Installation)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699D-EA07-4A52-ABCE-4CA5C7F7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34560"/>
            <a:ext cx="12191980" cy="2107252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ติดตั้งมัลแวร์บนเครื่องของเหยื่อ (ในกรณีที่แฮ็คเกอร์ใช้มัลแวร์) หรืออะไรบางอย่างเพื่อให้คอยรับคำสั่งและทำการบางอย่างตามที่แฮ็คเกอร์ต้องการ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402262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512C-BA3A-4161-A9AF-AA48ED58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92" y="0"/>
            <a:ext cx="8915399" cy="14688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Phase 3: </a:t>
            </a:r>
            <a:r>
              <a:rPr lang="th-TH" sz="4400" dirty="0"/>
              <a:t>เก็บเกี่ยวผลลัพธ์</a:t>
            </a:r>
            <a:br>
              <a:rPr lang="en-US" sz="4400" dirty="0"/>
            </a:br>
            <a:r>
              <a:rPr lang="en-US" sz="4400" dirty="0"/>
              <a:t>(Active Breach)</a:t>
            </a:r>
            <a:endParaRPr lang="th-TH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AF06B-ADC1-4ADD-AB58-BB69E2E5A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1691" y="1550080"/>
            <a:ext cx="8915399" cy="12450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6. </a:t>
            </a:r>
            <a:r>
              <a:rPr lang="th-TH" sz="2400" dirty="0">
                <a:solidFill>
                  <a:srgbClr val="FFFF00"/>
                </a:solidFill>
              </a:rPr>
              <a:t>รับคำสั่งและควบคุม (</a:t>
            </a:r>
            <a:r>
              <a:rPr lang="en-US" sz="2400" dirty="0">
                <a:solidFill>
                  <a:srgbClr val="FFFF00"/>
                </a:solidFill>
              </a:rPr>
              <a:t>Command &amp; Control : C&amp;C || C2)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7. </a:t>
            </a:r>
            <a:r>
              <a:rPr lang="th-TH" sz="2400" dirty="0">
                <a:solidFill>
                  <a:srgbClr val="FFFF00"/>
                </a:solidFill>
              </a:rPr>
              <a:t>เก็บเกี่ยวผลประโยชน์ (</a:t>
            </a:r>
            <a:r>
              <a:rPr lang="en-US" sz="2400" dirty="0">
                <a:solidFill>
                  <a:srgbClr val="FFFF00"/>
                </a:solidFill>
              </a:rPr>
              <a:t>Action on Objectives)</a:t>
            </a:r>
            <a:endParaRPr lang="th-TH" sz="2400" dirty="0">
              <a:solidFill>
                <a:srgbClr val="FFFF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9164CC-64F6-4418-A020-2162735E4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3" b="2019"/>
          <a:stretch/>
        </p:blipFill>
        <p:spPr bwMode="auto">
          <a:xfrm>
            <a:off x="1600926" y="3038520"/>
            <a:ext cx="10591074" cy="381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64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AE8538BB-4CA2-4281-8EAE-68F8C920B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rgbClr val="000000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23486-107D-4812-A22C-470816B80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4" y="3632296"/>
            <a:ext cx="9519559" cy="1289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Step 6 : </a:t>
            </a:r>
            <a:r>
              <a:rPr lang="en-US" dirty="0" err="1">
                <a:solidFill>
                  <a:srgbClr val="FFFFFF"/>
                </a:solidFill>
              </a:rPr>
              <a:t>รับคำสั่งและควบคุม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(Command &amp; Control : C&amp;C || C2)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C277-586C-4D7B-9A55-9999190BC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44531"/>
            <a:ext cx="9541933" cy="13063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FFFF00"/>
                </a:solidFill>
              </a:rPr>
              <a:t>แฮ็คเกอร์สร้างช่องทางในการรับส่งคำสั่งกับมัลแวร์ที่ติดตั้งไว้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เพื่อให้สามารถจัดการและควบคุมมัลแวร์ให้ทำตามความต้องการ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โดยปกติจะใช้</a:t>
            </a:r>
            <a:r>
              <a:rPr lang="en-US" sz="2800" dirty="0">
                <a:solidFill>
                  <a:srgbClr val="FFFF00"/>
                </a:solidFill>
              </a:rPr>
              <a:t> Backdoor </a:t>
            </a:r>
            <a:r>
              <a:rPr lang="en-US" sz="2800" dirty="0" err="1">
                <a:solidFill>
                  <a:srgbClr val="FFFF00"/>
                </a:solidFill>
              </a:rPr>
              <a:t>เป็นช่องทางรับคำสั่ง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2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cyber stealing">
            <a:extLst>
              <a:ext uri="{FF2B5EF4-FFF2-40B4-BE49-F238E27FC236}">
                <a16:creationId xmlns:a16="http://schemas.microsoft.com/office/drawing/2014/main" id="{711AF7C9-F226-4253-8DAE-F5D80664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596274-703A-48BE-A64A-20EA1C4F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7: </a:t>
            </a:r>
            <a:r>
              <a:rPr lang="th-TH" dirty="0"/>
              <a:t>เก็บเกี่ยวผลประโยชน์ </a:t>
            </a:r>
            <a:br>
              <a:rPr lang="th-TH" dirty="0"/>
            </a:br>
            <a:r>
              <a:rPr lang="th-TH" dirty="0"/>
              <a:t>(</a:t>
            </a:r>
            <a:r>
              <a:rPr lang="en-US" dirty="0"/>
              <a:t>Action on Objectives)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035E-A321-480C-B4E4-462F741E7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1360848"/>
          </a:xfrm>
        </p:spPr>
        <p:txBody>
          <a:bodyPr>
            <a:normAutofit fontScale="92500"/>
          </a:bodyPr>
          <a:lstStyle/>
          <a:p>
            <a:r>
              <a:rPr lang="th-TH" sz="3200" dirty="0">
                <a:solidFill>
                  <a:srgbClr val="FFFF00"/>
                </a:solidFill>
              </a:rPr>
              <a:t>เก็บเกี่ยวผลประโยชน์ตามที่ตนเองต้องการจากเหยื่อ เช่น ขโมยข้อมูล เปลี่ยนแปลงแก้ไขข้อมูล หรือทำลายระบบ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328510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yber kill chain">
            <a:extLst>
              <a:ext uri="{FF2B5EF4-FFF2-40B4-BE49-F238E27FC236}">
                <a16:creationId xmlns:a16="http://schemas.microsoft.com/office/drawing/2014/main" id="{BA3F4415-B383-4F4D-BA52-E896B1C8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313"/>
            <a:ext cx="12192000" cy="71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555"/>
            <a:ext cx="12192000" cy="93284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27450"/>
            <a:ext cx="12192000" cy="1526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Cyber Kill Chain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0E0A-C20D-4C0B-8DB0-AD3F8C42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อ้างอิง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CA25-51F9-4876-8B6A-8CEAF8133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https://www.techtalkthai.com/introduction-to-cyber-kill-chain/</a:t>
            </a:r>
            <a:endParaRPr lang="th-TH" dirty="0"/>
          </a:p>
          <a:p>
            <a:r>
              <a:rPr lang="th-TH" dirty="0"/>
              <a:t>งานสัมมนา </a:t>
            </a:r>
            <a:r>
              <a:rPr lang="en-US" dirty="0"/>
              <a:t>Rex x Blue Pill 2019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0742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41BE-B903-4C48-A271-60A0B3E0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16" y="-1"/>
            <a:ext cx="6123644" cy="1280890"/>
          </a:xfrm>
        </p:spPr>
        <p:txBody>
          <a:bodyPr/>
          <a:lstStyle/>
          <a:p>
            <a:r>
              <a:rPr lang="en-US" dirty="0"/>
              <a:t>Cyber Kill Chain</a:t>
            </a:r>
            <a:endParaRPr lang="th-T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E60A03-1F78-4003-9B40-BD42B41E54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" b="2019"/>
          <a:stretch/>
        </p:blipFill>
        <p:spPr bwMode="auto">
          <a:xfrm>
            <a:off x="7219507" y="0"/>
            <a:ext cx="4972493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AA2039-5A28-46F2-B4D5-3A206A005081}"/>
              </a:ext>
            </a:extLst>
          </p:cNvPr>
          <p:cNvSpPr txBox="1"/>
          <p:nvPr/>
        </p:nvSpPr>
        <p:spPr>
          <a:xfrm>
            <a:off x="0" y="6488668"/>
            <a:ext cx="78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Ref: https://www.techtalkthai.com/introduction-to-cyber-kill-chain/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A104E-1300-409B-8C7A-30C1F75D84C7}"/>
              </a:ext>
            </a:extLst>
          </p:cNvPr>
          <p:cNvSpPr txBox="1"/>
          <p:nvPr/>
        </p:nvSpPr>
        <p:spPr>
          <a:xfrm>
            <a:off x="236515" y="1573619"/>
            <a:ext cx="6123645" cy="477638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85000"/>
                </a:schemeClr>
              </a:gs>
              <a:gs pos="23000">
                <a:schemeClr val="bg2">
                  <a:lumMod val="25000"/>
                  <a:alpha val="85000"/>
                </a:schemeClr>
              </a:gs>
              <a:gs pos="69000">
                <a:schemeClr val="bg2">
                  <a:lumMod val="25000"/>
                  <a:alpha val="85000"/>
                </a:schemeClr>
              </a:gs>
              <a:gs pos="97000">
                <a:schemeClr val="tx1">
                  <a:lumMod val="85000"/>
                  <a:lumOff val="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lang="en-US" sz="3600" smtClean="0">
                <a:solidFill>
                  <a:srgbClr val="FFFF00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lang="en-US" sz="3600" smtClean="0">
                <a:solidFill>
                  <a:srgbClr val="FFFF00"/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lang="en-US" sz="3200" smtClean="0">
                <a:solidFill>
                  <a:srgbClr val="FFFF00"/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lang="en-US" sz="2800" smtClean="0">
                <a:solidFill>
                  <a:srgbClr val="FFFF00"/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lang="en-US" sz="2800" dirty="0">
                <a:solidFill>
                  <a:srgbClr val="FFFF00"/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th-TH" dirty="0"/>
              <a:t>ถูกคิดค้นโดย 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Lockheed Martin</a:t>
            </a:r>
            <a:r>
              <a:rPr lang="en-US" dirty="0"/>
              <a:t> </a:t>
            </a:r>
            <a:r>
              <a:rPr lang="th-TH" dirty="0"/>
              <a:t>บริษัทด้านอากาศยาน การป้องกัน ความมั่นคงปลอดภัย และเทคโนโลยีระดับสูงชื่อดังของสหรัฐฯ เพื่อบรรยายถึงขั้นตอนของการเจาะระบบเพื่อโจมตีไซเบอร์</a:t>
            </a:r>
          </a:p>
          <a:p>
            <a:pPr marL="0" indent="0">
              <a:buNone/>
            </a:pPr>
            <a:r>
              <a:rPr lang="th-TH" dirty="0"/>
              <a:t>มีทั้งหมด </a:t>
            </a:r>
            <a:r>
              <a:rPr lang="en-US" dirty="0"/>
              <a:t>7 </a:t>
            </a:r>
            <a:r>
              <a:rPr lang="th-TH" dirty="0"/>
              <a:t>ขั้นตอน แบ่งเป็น </a:t>
            </a:r>
            <a:r>
              <a:rPr lang="en-US" dirty="0"/>
              <a:t>3 </a:t>
            </a:r>
            <a:r>
              <a:rPr lang="th-TH" dirty="0"/>
              <a:t>เฟส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8859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2290" name="Picture 2" descr="Domino, Hand, Stop, Corruption">
            <a:extLst>
              <a:ext uri="{FF2B5EF4-FFF2-40B4-BE49-F238E27FC236}">
                <a16:creationId xmlns:a16="http://schemas.microsoft.com/office/drawing/2014/main" id="{56AF75F6-DFF8-411A-BBE3-F2380AF9C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 b="33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655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512C-BA3A-4161-A9AF-AA48ED58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92" y="0"/>
            <a:ext cx="8915399" cy="14688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Phase 1: </a:t>
            </a:r>
            <a:r>
              <a:rPr lang="th-TH" sz="4400" dirty="0"/>
              <a:t>ขั้นเตรียมการ </a:t>
            </a:r>
            <a:r>
              <a:rPr lang="en-US" sz="4400" dirty="0"/>
              <a:t>(Preparation)</a:t>
            </a:r>
            <a:endParaRPr lang="th-TH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AF06B-ADC1-4ADD-AB58-BB69E2E5A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1691" y="1550080"/>
            <a:ext cx="8915399" cy="12450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1. </a:t>
            </a:r>
            <a:r>
              <a:rPr lang="th-TH" sz="2400" dirty="0">
                <a:solidFill>
                  <a:srgbClr val="FFFF00"/>
                </a:solidFill>
              </a:rPr>
              <a:t>ลาดตระเวน (</a:t>
            </a:r>
            <a:r>
              <a:rPr lang="en-US" sz="2400" dirty="0">
                <a:solidFill>
                  <a:srgbClr val="FFFF00"/>
                </a:solidFill>
              </a:rPr>
              <a:t>Reconnaissance : Recon)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2. </a:t>
            </a:r>
            <a:r>
              <a:rPr lang="th-TH" sz="2400" dirty="0">
                <a:solidFill>
                  <a:srgbClr val="FFFF00"/>
                </a:solidFill>
              </a:rPr>
              <a:t>เตรียมอาวุธ (</a:t>
            </a:r>
            <a:r>
              <a:rPr lang="en-US" sz="2400" dirty="0">
                <a:solidFill>
                  <a:srgbClr val="FFFF00"/>
                </a:solidFill>
              </a:rPr>
              <a:t>Weaponization)</a:t>
            </a:r>
            <a:endParaRPr lang="th-TH" sz="2400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0F22B8-FCE1-406A-A81C-B27696924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2" b="58122"/>
          <a:stretch/>
        </p:blipFill>
        <p:spPr bwMode="auto">
          <a:xfrm>
            <a:off x="-38474" y="2809652"/>
            <a:ext cx="12230474" cy="40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93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596B-8AC8-4DE8-A16D-93969D5CE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213360"/>
            <a:ext cx="5591048" cy="10871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Step1: </a:t>
            </a:r>
            <a:r>
              <a:rPr lang="th-TH" sz="4000" dirty="0"/>
              <a:t>ลาดตระเวน </a:t>
            </a:r>
            <a:br>
              <a:rPr lang="th-TH" sz="4000" dirty="0"/>
            </a:br>
            <a:r>
              <a:rPr lang="th-TH" sz="4000" dirty="0"/>
              <a:t>(</a:t>
            </a:r>
            <a:r>
              <a:rPr lang="en-US" sz="4000" dirty="0"/>
              <a:t>Reconnaissance : Recon)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E0A6-5236-4230-B90E-2DD69933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1747520"/>
            <a:ext cx="5682488" cy="4163702"/>
          </a:xfrm>
        </p:spPr>
        <p:txBody>
          <a:bodyPr>
            <a:normAutofit/>
          </a:bodyPr>
          <a:lstStyle/>
          <a:p>
            <a:r>
              <a:rPr lang="th-TH" sz="2800" dirty="0"/>
              <a:t>แฮ็คเกอร์จะเริ่มต้นเก็บรวบรวมข้อมูลของเป้าหมายให้ได้มากที่สุดก่อนเริ่มการโจมตี โดยอาจค้นหาข้อมูลจากโลกอินเทอร์เน็ต โซเชียลเน็ตเวิร์ค เป็นต้น</a:t>
            </a:r>
          </a:p>
          <a:p>
            <a:r>
              <a:rPr lang="th-TH" sz="2800" dirty="0"/>
              <a:t>เป็นขั้นตอนที่เป้าหมายยังไม่รู้ตัว</a:t>
            </a:r>
          </a:p>
          <a:p>
            <a:r>
              <a:rPr lang="th-TH" sz="2800" dirty="0"/>
              <a:t>เครื่องมือที่ใช้ เช่น </a:t>
            </a:r>
            <a:r>
              <a:rPr lang="en-US" sz="2800" dirty="0"/>
              <a:t>Google, SHODAN, </a:t>
            </a:r>
            <a:r>
              <a:rPr lang="en-US" sz="2800" dirty="0" err="1"/>
              <a:t>Maltego</a:t>
            </a:r>
            <a:r>
              <a:rPr lang="en-US" sz="2800" dirty="0"/>
              <a:t>, </a:t>
            </a:r>
            <a:r>
              <a:rPr lang="en-US" sz="2800" dirty="0" err="1"/>
              <a:t>nmap</a:t>
            </a:r>
            <a:r>
              <a:rPr lang="en-US" sz="2800" dirty="0"/>
              <a:t>, the Harvester</a:t>
            </a:r>
            <a:r>
              <a:rPr lang="th-TH" sz="2800" dirty="0"/>
              <a:t>, เทคนิค </a:t>
            </a:r>
            <a:r>
              <a:rPr lang="en-US" sz="2800" dirty="0"/>
              <a:t>Social Engineering</a:t>
            </a:r>
            <a:endParaRPr lang="th-TH" sz="2800" dirty="0"/>
          </a:p>
        </p:txBody>
      </p:sp>
      <p:pic>
        <p:nvPicPr>
          <p:cNvPr id="3074" name="Picture 2" descr="Image result for reconnaissance">
            <a:extLst>
              <a:ext uri="{FF2B5EF4-FFF2-40B4-BE49-F238E27FC236}">
                <a16:creationId xmlns:a16="http://schemas.microsoft.com/office/drawing/2014/main" id="{E52760DC-6BE6-486A-95C1-369AC8FA2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6" r="11690" b="-1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19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1BA3D6-2581-4100-AE5B-94AB6A65F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120"/>
            <a:ext cx="12214179" cy="55727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D507F-467E-4C7D-98EB-8A6590A6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325" y="55727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SHODAN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44194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map">
            <a:extLst>
              <a:ext uri="{FF2B5EF4-FFF2-40B4-BE49-F238E27FC236}">
                <a16:creationId xmlns:a16="http://schemas.microsoft.com/office/drawing/2014/main" id="{AE0BA78A-E82F-42AB-A446-2437C5181C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9" y="2732"/>
            <a:ext cx="11947751" cy="68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map logo">
            <a:extLst>
              <a:ext uri="{FF2B5EF4-FFF2-40B4-BE49-F238E27FC236}">
                <a16:creationId xmlns:a16="http://schemas.microsoft.com/office/drawing/2014/main" id="{E9BE64AB-D36B-4B0E-990D-9E800493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0" y="31851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306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ltego">
            <a:extLst>
              <a:ext uri="{FF2B5EF4-FFF2-40B4-BE49-F238E27FC236}">
                <a16:creationId xmlns:a16="http://schemas.microsoft.com/office/drawing/2014/main" id="{8D017D98-10A3-42C3-BB52-031AF8E933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1" y="177800"/>
            <a:ext cx="12004429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A59D4-6B2F-4BD3-AAB4-3E7227B1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05" y="5577110"/>
            <a:ext cx="8911687" cy="1280890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Maltego</a:t>
            </a:r>
            <a:r>
              <a:rPr lang="en-US" dirty="0"/>
              <a:t> – Interactive Data Mining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0467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442</Words>
  <Application>Microsoft Office PowerPoint</Application>
  <PresentationFormat>Widescreen</PresentationFormat>
  <Paragraphs>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BoonJot</vt:lpstr>
      <vt:lpstr>Calibri</vt:lpstr>
      <vt:lpstr>Cloud</vt:lpstr>
      <vt:lpstr>Wingdings 3</vt:lpstr>
      <vt:lpstr>Wisp</vt:lpstr>
      <vt:lpstr>บทที่ 3 : การป้องกันการเจาะระบบ Part3 สธ412 ความมั่นคงของระบบสารสนเทศ</vt:lpstr>
      <vt:lpstr>Agenda</vt:lpstr>
      <vt:lpstr>Cyber Kill Chain</vt:lpstr>
      <vt:lpstr>PowerPoint Presentation</vt:lpstr>
      <vt:lpstr>Phase 1: ขั้นเตรียมการ (Preparation)</vt:lpstr>
      <vt:lpstr>Step1: ลาดตระเวน  (Reconnaissance : Recon)</vt:lpstr>
      <vt:lpstr>SHODAN</vt:lpstr>
      <vt:lpstr>PowerPoint Presentation</vt:lpstr>
      <vt:lpstr>Maltego – Interactive Data Mining</vt:lpstr>
      <vt:lpstr>Step 2: เตรียมอาวุธ (Weaponization)</vt:lpstr>
      <vt:lpstr>Phase 2: การบุกรุก (Intrusion)</vt:lpstr>
      <vt:lpstr>Step 3: การส่ง (Delivery) </vt:lpstr>
      <vt:lpstr>PowerPoint Presentation</vt:lpstr>
      <vt:lpstr>Step4: การเจาะระบบ (Exploitation)</vt:lpstr>
      <vt:lpstr>PowerPoint Presentation</vt:lpstr>
      <vt:lpstr>Step 5: การติดตั้งเครื่องมือ (Installation)</vt:lpstr>
      <vt:lpstr>Phase 3: เก็บเกี่ยวผลลัพธ์ (Active Breach)</vt:lpstr>
      <vt:lpstr>Step 6 : รับคำสั่งและควบคุม  (Command &amp; Control : C&amp;C || C2) </vt:lpstr>
      <vt:lpstr>Step 7: เก็บเกี่ยวผลประโยชน์  (Action on Objectives)</vt:lpstr>
      <vt:lpstr>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: การป้องกันการเจาะระบบ Part3 สธ412 ความมั่นคงของระบบสารสนเทศ</dc:title>
  <dc:creator>Apipong Pingyod</dc:creator>
  <cp:lastModifiedBy>Apipong Pingyod</cp:lastModifiedBy>
  <cp:revision>6</cp:revision>
  <dcterms:created xsi:type="dcterms:W3CDTF">2019-08-02T07:38:15Z</dcterms:created>
  <dcterms:modified xsi:type="dcterms:W3CDTF">2019-08-02T08:01:12Z</dcterms:modified>
</cp:coreProperties>
</file>