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9"/>
  </p:notesMasterIdLst>
  <p:sldIdLst>
    <p:sldId id="257" r:id="rId2"/>
    <p:sldId id="269" r:id="rId3"/>
    <p:sldId id="270" r:id="rId4"/>
    <p:sldId id="271" r:id="rId5"/>
    <p:sldId id="273" r:id="rId6"/>
    <p:sldId id="30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302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E19"/>
    <a:srgbClr val="080A16"/>
    <a:srgbClr val="060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26/07/62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DFD2-BE9F-435B-87A7-95D25B697EC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26/07/62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08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8F9E5-3569-4513-A4BD-C9DCC29F05E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26/07/62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842680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D487D-A666-4712-BAC3-119A51180CF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26/07/62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26434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67F-29C5-48F4-BA8E-63CE66792AB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26/07/62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441210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5DBF-C8DF-4C03-A25A-8DAC72259B5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26/07/62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34096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04D18-4E85-4AFA-A9AD-D10F0626564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26/07/62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364171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ACA-1CBE-4E7A-A943-B5FF536599C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26/07/62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968280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7A81B-B5C8-4119-A809-598D07FEBF3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26/07/62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311167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46088"/>
            <a:ext cx="9029764" cy="976312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7"/>
            <a:ext cx="6083808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97A9-2D6F-4477-A290-98F304F1A0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26/07/62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3" y="1680467"/>
            <a:ext cx="2836228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D039-C7EE-44B3-B413-C49B187BDC3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26/07/62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14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DBED-0EEB-4D8B-A4AF-60A2B99991C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26/07/62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995027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19A7-2012-48F6-B57C-544EF1B1ACF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26/07/62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938960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7FE6-25A0-40AB-BDDA-B728CB20E85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26/07/62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081329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793B-96FF-4395-A32E-E585043461B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26/07/62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737573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8D19-F958-4F5A-88B1-2A9835ABA3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26/07/62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393650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12C0-5CAB-452B-97D0-779F174F71F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26/07/62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072668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F973-5924-4321-9214-A0F1A6A9047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26/07/62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10408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52C302-F6BB-445C-A0D1-895996E8D5EC}"/>
              </a:ext>
            </a:extLst>
          </p:cNvPr>
          <p:cNvSpPr/>
          <p:nvPr userDrawn="1"/>
        </p:nvSpPr>
        <p:spPr>
          <a:xfrm>
            <a:off x="9248775" y="0"/>
            <a:ext cx="2943225" cy="6858000"/>
          </a:xfrm>
          <a:prstGeom prst="rect">
            <a:avLst/>
          </a:prstGeom>
          <a:gradFill flip="none" rotWithShape="1">
            <a:gsLst>
              <a:gs pos="0">
                <a:srgbClr val="0A0E19"/>
              </a:gs>
              <a:gs pos="38000">
                <a:srgbClr val="060814"/>
              </a:gs>
              <a:gs pos="62000">
                <a:srgbClr val="080A16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 descr="Hacker, KopÃ»Å¡on, Light, Guy, The Offender, Portal">
            <a:extLst>
              <a:ext uri="{FF2B5EF4-FFF2-40B4-BE49-F238E27FC236}">
                <a16:creationId xmlns:a16="http://schemas.microsoft.com/office/drawing/2014/main" id="{7BD6697F-3287-4CF5-B4F1-8A4850D10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85000"/>
                </a:schemeClr>
              </a:gs>
              <a:gs pos="50000">
                <a:schemeClr val="accent5">
                  <a:lumMod val="75000"/>
                  <a:alpha val="85000"/>
                </a:schemeClr>
              </a:gs>
              <a:gs pos="97000">
                <a:schemeClr val="accent6">
                  <a:lumMod val="75000"/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85000"/>
                </a:schemeClr>
              </a:gs>
              <a:gs pos="23000">
                <a:schemeClr val="bg2">
                  <a:lumMod val="25000"/>
                  <a:alpha val="85000"/>
                </a:schemeClr>
              </a:gs>
              <a:gs pos="69000">
                <a:schemeClr val="bg2">
                  <a:lumMod val="25000"/>
                  <a:alpha val="85000"/>
                </a:schemeClr>
              </a:gs>
              <a:gs pos="97000">
                <a:schemeClr val="tx1">
                  <a:lumMod val="85000"/>
                  <a:lumOff val="15000"/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301A1-A80E-4B38-9A1B-AC9A1B14B0F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26/07/62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2596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668" r:id="rId17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3600" kern="1200" smtClean="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3600" kern="1200" smtClean="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3200" kern="1200" smtClean="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2800" kern="1200" smtClean="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lang="en-US" sz="2800" kern="1200" dirty="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8640" y="2857500"/>
            <a:ext cx="10190480" cy="1803798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บทที่ </a:t>
            </a:r>
            <a:r>
              <a:rPr lang="en-US" b="1" dirty="0"/>
              <a:t>3 : </a:t>
            </a:r>
            <a:r>
              <a:rPr lang="th-TH" b="1" dirty="0"/>
              <a:t>การป้องกันการเจาะระบบ </a:t>
            </a:r>
            <a:r>
              <a:rPr lang="en-US" b="1" dirty="0"/>
              <a:t>Part1</a:t>
            </a:r>
            <a:br>
              <a:rPr lang="en-US" sz="6000" dirty="0"/>
            </a:br>
            <a:r>
              <a:rPr lang="th-TH" sz="3600" dirty="0" err="1"/>
              <a:t>สธ</a:t>
            </a:r>
            <a:r>
              <a:rPr lang="en-US" sz="3600" dirty="0"/>
              <a:t>412</a:t>
            </a:r>
            <a:r>
              <a:rPr lang="th-TH" sz="3600" dirty="0"/>
              <a:t> ความมั่นคงของระบบสารสนเทศ</a:t>
            </a:r>
            <a:endParaRPr lang="th-TH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3696" y="4959238"/>
            <a:ext cx="6686549" cy="1238362"/>
          </a:xfrm>
        </p:spPr>
        <p:txBody>
          <a:bodyPr>
            <a:noAutofit/>
          </a:bodyPr>
          <a:lstStyle/>
          <a:p>
            <a:pPr algn="r"/>
            <a:r>
              <a:rPr lang="th-TH" sz="2700" dirty="0">
                <a:solidFill>
                  <a:schemeClr val="bg1"/>
                </a:solidFill>
              </a:rPr>
              <a:t>อาจารย์อภิพงศ์  </a:t>
            </a:r>
            <a:r>
              <a:rPr lang="th-TH" sz="2700" dirty="0" err="1">
                <a:solidFill>
                  <a:schemeClr val="bg1"/>
                </a:solidFill>
              </a:rPr>
              <a:t>ปิง</a:t>
            </a:r>
            <a:r>
              <a:rPr lang="th-TH" sz="2700" dirty="0">
                <a:solidFill>
                  <a:schemeClr val="bg1"/>
                </a:solidFill>
              </a:rPr>
              <a:t>ยศ</a:t>
            </a:r>
          </a:p>
          <a:p>
            <a:pPr algn="r"/>
            <a:r>
              <a:rPr lang="en-US" sz="2700" dirty="0">
                <a:solidFill>
                  <a:schemeClr val="bg1"/>
                </a:solidFill>
              </a:rPr>
              <a:t>apipong.ping@gmail.com</a:t>
            </a:r>
            <a:endParaRPr lang="th-TH" sz="2700" dirty="0">
              <a:solidFill>
                <a:schemeClr val="bg1"/>
              </a:solidFill>
            </a:endParaRPr>
          </a:p>
          <a:p>
            <a:endParaRPr lang="th-TH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89" y="-110228"/>
            <a:ext cx="4557582" cy="2967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3" y="0"/>
            <a:ext cx="8911687" cy="1280890"/>
          </a:xfrm>
        </p:spPr>
        <p:txBody>
          <a:bodyPr/>
          <a:lstStyle/>
          <a:p>
            <a:r>
              <a:rPr lang="th-TH" dirty="0"/>
              <a:t>ประเภทของ</a:t>
            </a:r>
            <a:r>
              <a:rPr lang="th-TH" dirty="0" err="1"/>
              <a:t>แฮคเกอร์</a:t>
            </a:r>
            <a:r>
              <a:rPr lang="th-TH" dirty="0"/>
              <a:t> </a:t>
            </a:r>
            <a:r>
              <a:rPr lang="en-US" sz="3600" dirty="0">
                <a:solidFill>
                  <a:schemeClr val="accent2"/>
                </a:solidFill>
              </a:rPr>
              <a:t>: Script-Kiddies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0312" y="1280890"/>
            <a:ext cx="8911687" cy="5577110"/>
          </a:xfrm>
        </p:spPr>
        <p:txBody>
          <a:bodyPr>
            <a:normAutofit/>
          </a:bodyPr>
          <a:lstStyle/>
          <a:p>
            <a:r>
              <a:rPr lang="th-TH" dirty="0"/>
              <a:t>เป็นกลุ่มที่มีจำนวนมากที่สุด อาจมีประมาณ </a:t>
            </a:r>
            <a:r>
              <a:rPr lang="en-US" dirty="0"/>
              <a:t>95% </a:t>
            </a:r>
            <a:r>
              <a:rPr lang="th-TH" dirty="0"/>
              <a:t>ของ</a:t>
            </a:r>
            <a:r>
              <a:rPr lang="th-TH" dirty="0" err="1"/>
              <a:t>แฮคเกอร์</a:t>
            </a:r>
            <a:r>
              <a:rPr lang="th-TH" dirty="0"/>
              <a:t>ทั้งหมด</a:t>
            </a:r>
          </a:p>
          <a:p>
            <a:r>
              <a:rPr lang="th-TH" dirty="0"/>
              <a:t>มีความรู้</a:t>
            </a:r>
            <a:r>
              <a:rPr lang="th-TH" b="1" dirty="0"/>
              <a:t>พื้นฐาน</a:t>
            </a:r>
            <a:r>
              <a:rPr lang="th-TH" dirty="0"/>
              <a:t>เกี่ยวกับคอมพิวเตอร์ เครือข่าย และระบบปฏิบัติการ แต่มีความชำนาญไม่มาก </a:t>
            </a:r>
          </a:p>
          <a:p>
            <a:r>
              <a:rPr lang="th-TH" dirty="0"/>
              <a:t>ส่วนใหญ่ไม่สามารถเขียนโปรแกรมเองได้ แต่จะหาดาวน์โหลดจากอินเทอร์เน็ต</a:t>
            </a:r>
            <a:r>
              <a:rPr lang="en-US" dirty="0"/>
              <a:t> </a:t>
            </a:r>
            <a:r>
              <a:rPr lang="th-TH" dirty="0"/>
              <a:t>โดยที่ไม่รู้เลยว่าซอฟต์แวร์นั้นทำงานอย่างไรนอกจากรู้ว่าใช้เจาะระบบหรือสร้างความเสียหายกับระบบได้</a:t>
            </a:r>
          </a:p>
        </p:txBody>
      </p:sp>
      <p:pic>
        <p:nvPicPr>
          <p:cNvPr id="5122" name="Picture 2" descr="http://news.yorehab.com/wp-content/uploads/2014/05/script-kiddies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0890"/>
            <a:ext cx="3280311" cy="497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3285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850" y="0"/>
            <a:ext cx="6950150" cy="1280890"/>
          </a:xfrm>
        </p:spPr>
        <p:txBody>
          <a:bodyPr>
            <a:normAutofit fontScale="90000"/>
          </a:bodyPr>
          <a:lstStyle/>
          <a:p>
            <a:r>
              <a:rPr lang="th-TH" dirty="0"/>
              <a:t>ประเภทของ</a:t>
            </a:r>
            <a:r>
              <a:rPr lang="th-TH" dirty="0" err="1"/>
              <a:t>แฮคเกอร์</a:t>
            </a:r>
            <a:r>
              <a:rPr lang="th-TH" dirty="0"/>
              <a:t> </a:t>
            </a:r>
            <a:r>
              <a:rPr lang="en-US" sz="3600" dirty="0">
                <a:solidFill>
                  <a:schemeClr val="accent2"/>
                </a:solidFill>
              </a:rPr>
              <a:t>: </a:t>
            </a:r>
            <a:br>
              <a:rPr lang="en-US" sz="3600" dirty="0">
                <a:solidFill>
                  <a:schemeClr val="accent2"/>
                </a:solidFill>
              </a:rPr>
            </a:br>
            <a:r>
              <a:rPr lang="en-US" sz="3600" dirty="0">
                <a:solidFill>
                  <a:schemeClr val="accent2"/>
                </a:solidFill>
              </a:rPr>
              <a:t>Script-Kiddies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1850" y="1280890"/>
            <a:ext cx="6950149" cy="5577110"/>
          </a:xfrm>
        </p:spPr>
        <p:txBody>
          <a:bodyPr/>
          <a:lstStyle/>
          <a:p>
            <a:r>
              <a:rPr lang="th-TH" dirty="0"/>
              <a:t>ถึงแม้ว่าจะไม่มีความชำนาญเหมือนแคร็คเกอร์ แต่อาจมีอันตรายต่อผู้ใช้ทั่วไปมากกว่า เพราะเป้าหมายการโจมตีเป็นคอมพิวเตอร์ของผู้ใช้ทั่วๆไป จึงเป็นการสร้างปัญหาให้กับคนส่วนมาก</a:t>
            </a:r>
          </a:p>
        </p:txBody>
      </p:sp>
      <p:pic>
        <p:nvPicPr>
          <p:cNvPr id="6146" name="Picture 2" descr="http://cdn.meme.am/instances/500x/110586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17" y="1280890"/>
            <a:ext cx="5255866" cy="52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3103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9A118BC-BA81-4C93-ACF2-98CA894F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37E1130-C53E-4FDB-8D84-886310389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122" name="Picture 2" descr="Image result for sp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6" r="27116"/>
          <a:stretch/>
        </p:blipFill>
        <p:spPr bwMode="auto">
          <a:xfrm>
            <a:off x="8229598" y="-5534"/>
            <a:ext cx="3962402" cy="343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5">
            <a:extLst>
              <a:ext uri="{FF2B5EF4-FFF2-40B4-BE49-F238E27FC236}">
                <a16:creationId xmlns:a16="http://schemas.microsoft.com/office/drawing/2014/main" id="{B6FD7DC0-5FF7-4A80-9AC3-9AA8CD001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th-TH" sz="4000" dirty="0">
                <a:solidFill>
                  <a:srgbClr val="FEFFFF"/>
                </a:solidFill>
              </a:rPr>
              <a:t>ประเภทของแฮคเกอร์ </a:t>
            </a:r>
            <a:r>
              <a:rPr lang="en-US" sz="4000" dirty="0">
                <a:solidFill>
                  <a:srgbClr val="FEFFFF"/>
                </a:solidFill>
              </a:rPr>
              <a:t>: </a:t>
            </a:r>
            <a:r>
              <a:rPr lang="th-TH" sz="4000" dirty="0">
                <a:solidFill>
                  <a:schemeClr val="bg2">
                    <a:lumMod val="75000"/>
                  </a:schemeClr>
                </a:solidFill>
              </a:rPr>
              <a:t>สายลับ </a:t>
            </a:r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(Spy)</a:t>
            </a:r>
            <a:endParaRPr lang="th-TH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482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h-TH" sz="3200" dirty="0">
                <a:solidFill>
                  <a:srgbClr val="FEFFFF"/>
                </a:solidFill>
              </a:rPr>
              <a:t>หมายถึงบุคคลที่ถูกจ้างเพื่อเข้าระบบ และขโมยข้อมูลบางอย่าง</a:t>
            </a:r>
          </a:p>
          <a:p>
            <a:pPr>
              <a:lnSpc>
                <a:spcPct val="90000"/>
              </a:lnSpc>
            </a:pPr>
            <a:r>
              <a:rPr lang="th-TH" sz="3200" dirty="0">
                <a:solidFill>
                  <a:srgbClr val="FEFFFF"/>
                </a:solidFill>
              </a:rPr>
              <a:t>สายลับคอมพิวเตอร์จะเจาะเข้าเฉพาะระบบที่มีความสำคัญ แล้วขโมยข้อมูลโดยที่ไม่ให้เจ้าของรู้</a:t>
            </a:r>
          </a:p>
          <a:p>
            <a:pPr>
              <a:lnSpc>
                <a:spcPct val="90000"/>
              </a:lnSpc>
            </a:pPr>
            <a:r>
              <a:rPr lang="th-TH" sz="3200" dirty="0">
                <a:solidFill>
                  <a:srgbClr val="FEFFFF"/>
                </a:solidFill>
              </a:rPr>
              <a:t>เป็นนักเจาะระบบที่มี</a:t>
            </a:r>
            <a:r>
              <a:rPr lang="th-TH" sz="3200" b="1" dirty="0">
                <a:solidFill>
                  <a:srgbClr val="FEFFFF"/>
                </a:solidFill>
              </a:rPr>
              <a:t>ความรู้ความชำนาญสูงมาก</a:t>
            </a:r>
          </a:p>
          <a:p>
            <a:pPr>
              <a:lnSpc>
                <a:spcPct val="90000"/>
              </a:lnSpc>
            </a:pPr>
            <a:r>
              <a:rPr lang="th-TH" sz="3200" dirty="0">
                <a:solidFill>
                  <a:srgbClr val="FEFFFF"/>
                </a:solidFill>
              </a:rPr>
              <a:t>แรงบันดาลใจคือทำเพื่อเงินค่าจ้างหรือผลประโยชน์ส่วนตัว</a:t>
            </a:r>
          </a:p>
        </p:txBody>
      </p:sp>
      <p:pic>
        <p:nvPicPr>
          <p:cNvPr id="5124" name="Picture 4" descr="Image result for sp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391"/>
          <a:stretch/>
        </p:blipFill>
        <p:spPr bwMode="auto">
          <a:xfrm>
            <a:off x="8229598" y="3426232"/>
            <a:ext cx="3962402" cy="343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608143B-5494-482A-BCE4-588DC477D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229598" y="3426234"/>
            <a:ext cx="3962401" cy="2766"/>
          </a:xfrm>
          <a:prstGeom prst="line">
            <a:avLst/>
          </a:prstGeom>
          <a:ln w="50800" cap="flat">
            <a:solidFill>
              <a:schemeClr val="bg2">
                <a:lumMod val="1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5329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996"/>
            <a:ext cx="8560239" cy="1280890"/>
          </a:xfrm>
        </p:spPr>
        <p:txBody>
          <a:bodyPr>
            <a:normAutofit fontScale="90000"/>
          </a:bodyPr>
          <a:lstStyle/>
          <a:p>
            <a:r>
              <a:rPr lang="th-TH" dirty="0"/>
              <a:t>ประเภทของ</a:t>
            </a:r>
            <a:r>
              <a:rPr lang="th-TH" dirty="0" err="1"/>
              <a:t>แฮคเกอร์</a:t>
            </a:r>
            <a:r>
              <a:rPr lang="th-TH" dirty="0"/>
              <a:t> </a:t>
            </a:r>
            <a:r>
              <a:rPr lang="en-US" dirty="0">
                <a:solidFill>
                  <a:schemeClr val="accent2"/>
                </a:solidFill>
              </a:rPr>
              <a:t>: </a:t>
            </a:r>
            <a:br>
              <a:rPr lang="th-TH" dirty="0">
                <a:solidFill>
                  <a:schemeClr val="accent2"/>
                </a:solidFill>
              </a:rPr>
            </a:br>
            <a:r>
              <a:rPr lang="th-TH" dirty="0">
                <a:solidFill>
                  <a:schemeClr val="accent2"/>
                </a:solidFill>
              </a:rPr>
              <a:t>พนักงาน </a:t>
            </a:r>
            <a:r>
              <a:rPr lang="en-US" dirty="0">
                <a:solidFill>
                  <a:schemeClr val="accent2"/>
                </a:solidFill>
              </a:rPr>
              <a:t>(Employee)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460" y="1305886"/>
            <a:ext cx="8556307" cy="5532618"/>
          </a:xfrm>
        </p:spPr>
        <p:txBody>
          <a:bodyPr>
            <a:normAutofit/>
          </a:bodyPr>
          <a:lstStyle/>
          <a:p>
            <a:r>
              <a:rPr lang="th-TH" dirty="0"/>
              <a:t>เป็นภัยคุกคามที่อันตรายต่อองค์กรที่สุด เพราะองค์กรส่วนใหญ่จะพยายามป้องกันภัยคุกคามจากภายนอก ทำให้การป้องกันจากภายในมีความอ่อนแอมาก </a:t>
            </a:r>
          </a:p>
          <a:p>
            <a:r>
              <a:rPr lang="th-TH" dirty="0"/>
              <a:t>แรงจูงใจ เช่น เพื่อแสดงให้เห็นว่าองค์กรมีจุดอ่อน หรือพนักงานบางคนอาจรู้สึกว่าตัวเองถูกประเมินค่าต่ำไป จึงอยากแสดงความสามารถ หรืออาจมีบริษัทคู่แข่งว่าจ้างให้ทำงานบางอย่างให้</a:t>
            </a:r>
          </a:p>
        </p:txBody>
      </p:sp>
      <p:pic>
        <p:nvPicPr>
          <p:cNvPr id="8194" name="Picture 2" descr="http://www.aquatictherapist.com/.a/6a00d83453c2c669e201156fc8533a970c-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22" y="1236556"/>
            <a:ext cx="3813597" cy="2700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employee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847" y="3936995"/>
            <a:ext cx="3631758" cy="193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457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2604" y="0"/>
            <a:ext cx="6769396" cy="1280890"/>
          </a:xfrm>
        </p:spPr>
        <p:txBody>
          <a:bodyPr>
            <a:normAutofit fontScale="90000"/>
          </a:bodyPr>
          <a:lstStyle/>
          <a:p>
            <a:pPr algn="r"/>
            <a:r>
              <a:rPr lang="th-TH" dirty="0"/>
              <a:t>ประเภทของ</a:t>
            </a:r>
            <a:r>
              <a:rPr lang="th-TH" dirty="0" err="1"/>
              <a:t>แฮคเกอร์</a:t>
            </a:r>
            <a:r>
              <a:rPr lang="th-TH" dirty="0"/>
              <a:t> </a:t>
            </a:r>
            <a:r>
              <a:rPr lang="en-US" dirty="0">
                <a:solidFill>
                  <a:schemeClr val="accent2"/>
                </a:solidFill>
              </a:rPr>
              <a:t>: </a:t>
            </a:r>
            <a:br>
              <a:rPr lang="th-TH" dirty="0">
                <a:solidFill>
                  <a:schemeClr val="accent2"/>
                </a:solidFill>
              </a:rPr>
            </a:br>
            <a:r>
              <a:rPr lang="th-TH" dirty="0">
                <a:solidFill>
                  <a:schemeClr val="accent2"/>
                </a:solidFill>
              </a:rPr>
              <a:t>ผู้ก่อการร้าย </a:t>
            </a:r>
            <a:r>
              <a:rPr lang="en-US" dirty="0">
                <a:solidFill>
                  <a:schemeClr val="accent2"/>
                </a:solidFill>
              </a:rPr>
              <a:t>(Terrorist)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2604" y="1280890"/>
            <a:ext cx="6769395" cy="5577110"/>
          </a:xfrm>
        </p:spPr>
        <p:txBody>
          <a:bodyPr>
            <a:normAutofit/>
          </a:bodyPr>
          <a:lstStyle/>
          <a:p>
            <a:r>
              <a:rPr lang="th-TH" dirty="0"/>
              <a:t>สิ่งที่น่ากลัวในการก่อการร้ายคือ การโจมตีเป็นสิ่งที่คาดเดาได้ยาก หรืออาจเป็นรูปแบบที่ไม่เคยเห็นมาก่อน</a:t>
            </a:r>
          </a:p>
          <a:p>
            <a:r>
              <a:rPr lang="th-TH" dirty="0"/>
              <a:t>ผู้ก่อการร้ายที่ใช้ช่องทางเครือข่ายคอมพิวเตอร์หรืออินเทอร์เน็ตจะเรียกว่า </a:t>
            </a:r>
            <a:r>
              <a:rPr lang="en-US" dirty="0"/>
              <a:t>“Cyberterrorist”</a:t>
            </a:r>
          </a:p>
          <a:p>
            <a:r>
              <a:rPr lang="th-TH" dirty="0"/>
              <a:t>แรงจูงใจอาจเพื่ออุดมการณ์หรือความเชื่อบางอย่าง</a:t>
            </a:r>
          </a:p>
        </p:txBody>
      </p:sp>
      <p:pic>
        <p:nvPicPr>
          <p:cNvPr id="2050" name="Picture 2" descr="Image result for cyber terro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8518"/>
            <a:ext cx="5430304" cy="275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cyber terrorist">
            <a:extLst>
              <a:ext uri="{FF2B5EF4-FFF2-40B4-BE49-F238E27FC236}">
                <a16:creationId xmlns:a16="http://schemas.microsoft.com/office/drawing/2014/main" id="{BBC0B6D0-8417-460B-83D8-C4AD46DE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" y="0"/>
            <a:ext cx="5422603" cy="361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2828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609" y="0"/>
            <a:ext cx="7290391" cy="1280890"/>
          </a:xfrm>
        </p:spPr>
        <p:txBody>
          <a:bodyPr>
            <a:normAutofit fontScale="90000"/>
          </a:bodyPr>
          <a:lstStyle/>
          <a:p>
            <a:r>
              <a:rPr lang="th-TH" dirty="0"/>
              <a:t>ประเภทของแฮคเกอร์ </a:t>
            </a:r>
            <a:r>
              <a:rPr lang="en-US" dirty="0">
                <a:solidFill>
                  <a:schemeClr val="accent2"/>
                </a:solidFill>
              </a:rPr>
              <a:t>: </a:t>
            </a:r>
            <a:br>
              <a:rPr lang="th-TH" dirty="0">
                <a:solidFill>
                  <a:schemeClr val="accent2"/>
                </a:solidFill>
              </a:rPr>
            </a:br>
            <a:r>
              <a:rPr lang="th-TH" dirty="0">
                <a:solidFill>
                  <a:schemeClr val="accent2"/>
                </a:solidFill>
              </a:rPr>
              <a:t>ผู้ก่อการร้าย </a:t>
            </a:r>
            <a:r>
              <a:rPr lang="en-US" dirty="0">
                <a:solidFill>
                  <a:schemeClr val="accent2"/>
                </a:solidFill>
              </a:rPr>
              <a:t>(Terrorist)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1608" y="1280890"/>
            <a:ext cx="7290391" cy="5577110"/>
          </a:xfrm>
        </p:spPr>
        <p:txBody>
          <a:bodyPr>
            <a:normAutofit fontScale="85000" lnSpcReduction="10000"/>
          </a:bodyPr>
          <a:lstStyle/>
          <a:p>
            <a:r>
              <a:rPr lang="th-TH" dirty="0"/>
              <a:t>เป้าหมายที่โจมตีอาจเป็นเครือข่ายที่กระทบกับผู้ใช้จำนวนมาก เช่น ระบบคอมพิวเตอร์ที่ควบคุมระบบไฟฟ้า</a:t>
            </a:r>
          </a:p>
          <a:p>
            <a:r>
              <a:rPr lang="th-TH" dirty="0"/>
              <a:t>ผู้ก่อการร้ายบางกลุ่มจะใช้อินเทอร์เน็ตเพื่อหารายได้สนับสนุนการก่อการร้าย เช่น ขโมยข้อมูลบัตรเครดิต หรือปล่อยมัลแวร์เรียกค่าไถ่ </a:t>
            </a:r>
            <a:r>
              <a:rPr lang="en-US" dirty="0"/>
              <a:t>(Ransomware)</a:t>
            </a:r>
            <a:endParaRPr lang="th-TH" dirty="0"/>
          </a:p>
          <a:p>
            <a:r>
              <a:rPr lang="th-TH" dirty="0"/>
              <a:t>ตัวอย่างเหตุการณ์ เช่น ปี </a:t>
            </a:r>
            <a:r>
              <a:rPr lang="en-US" dirty="0"/>
              <a:t>2002 </a:t>
            </a:r>
            <a:r>
              <a:rPr lang="th-TH" dirty="0"/>
              <a:t>มีการโจมตี </a:t>
            </a:r>
            <a:r>
              <a:rPr lang="en-US" dirty="0"/>
              <a:t>Root Server </a:t>
            </a:r>
            <a:r>
              <a:rPr lang="th-TH" dirty="0"/>
              <a:t>ที่ </a:t>
            </a:r>
            <a:r>
              <a:rPr lang="en-US" dirty="0"/>
              <a:t>13 </a:t>
            </a:r>
            <a:r>
              <a:rPr lang="th-TH" dirty="0"/>
              <a:t>ซึ่งเก็บระบบ </a:t>
            </a:r>
            <a:r>
              <a:rPr lang="en-US" dirty="0"/>
              <a:t>DNS </a:t>
            </a:r>
            <a:r>
              <a:rPr lang="th-TH" dirty="0"/>
              <a:t>ของเว็บไซต์จำนวนมาก ทำให้หลายเซิร์ฟเวอร์ไม่สามารถให้บริการได้เป็นเวลาหนึ่งชั่วโมง ซึ่งส่งผลกระทบกับระบบสื่อสารทั่วโลก</a:t>
            </a:r>
          </a:p>
        </p:txBody>
      </p:sp>
      <p:pic>
        <p:nvPicPr>
          <p:cNvPr id="5" name="Picture 2" descr="Image result for cyber terrori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3" r="14963"/>
          <a:stretch/>
        </p:blipFill>
        <p:spPr bwMode="auto">
          <a:xfrm>
            <a:off x="-1" y="2817628"/>
            <a:ext cx="4943513" cy="404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4377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ommunity.webroot.com/t5/image/serverpage/image-id/5798iBF06EE8A0F0E2CE0?v=mpbl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3071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8392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5400" dirty="0"/>
              <a:t>สรุปประเภทของแฮคเกอร์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635453"/>
              </p:ext>
            </p:extLst>
          </p:nvPr>
        </p:nvGraphicFramePr>
        <p:xfrm>
          <a:off x="1" y="883920"/>
          <a:ext cx="12192000" cy="5974081"/>
        </p:xfrm>
        <a:graphic>
          <a:graphicData uri="http://schemas.openxmlformats.org/drawingml/2006/table">
            <a:tbl>
              <a:tblPr firstRow="1" bandRow="1">
                <a:solidFill>
                  <a:srgbClr val="FFFFFF">
                    <a:alpha val="80000"/>
                  </a:srgbClr>
                </a:solidFill>
                <a:tableStyleId>{00A15C55-8517-42AA-B614-E9B94910E393}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7594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นักโจมตี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ระดับความชำนาญ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/>
                        <a:t>แรงจูงใจ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5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Hacker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สูง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/>
                        <a:t>เพื่อชี้ช่องโหว่ของระบบ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5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Cracker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สูง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/>
                        <a:t>เพื่อทำลายระบบ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5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Script-kiddy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ต่ำ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/>
                        <a:t>เพื่อให้ได้รับการยอมรับ</a:t>
                      </a:r>
                      <a:r>
                        <a:rPr lang="en-US" sz="2800" dirty="0"/>
                        <a:t>,</a:t>
                      </a:r>
                      <a:r>
                        <a:rPr lang="th-TH" sz="2800" dirty="0"/>
                        <a:t>          การลองของ</a:t>
                      </a:r>
                      <a:r>
                        <a:rPr lang="en-US" sz="2800" dirty="0"/>
                        <a:t>,</a:t>
                      </a:r>
                      <a:r>
                        <a:rPr lang="en-US" sz="2800" baseline="0" dirty="0"/>
                        <a:t> </a:t>
                      </a:r>
                      <a:r>
                        <a:rPr lang="th-TH" sz="2800" baseline="0" dirty="0"/>
                        <a:t>ความคึกคะนอง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5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Spy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สูงมาก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/>
                        <a:t>เพื่อเงิน ผลประโยชน์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75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Employee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หลากหลาย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/>
                        <a:t>หลากหลาย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75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Terrorist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สูง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/>
                        <a:t>เพื่ออุดมการณ์หรือความเชื่อ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1915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8086"/>
            <a:ext cx="8911687" cy="1280890"/>
          </a:xfrm>
        </p:spPr>
        <p:txBody>
          <a:bodyPr/>
          <a:lstStyle/>
          <a:p>
            <a:r>
              <a:rPr lang="en-US" dirty="0"/>
              <a:t>Agenda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58976"/>
            <a:ext cx="12118608" cy="3777622"/>
          </a:xfrm>
        </p:spPr>
        <p:txBody>
          <a:bodyPr>
            <a:normAutofit/>
          </a:bodyPr>
          <a:lstStyle/>
          <a:p>
            <a:r>
              <a:rPr lang="th-TH" sz="3600" dirty="0"/>
              <a:t>การเจาะระบบ</a:t>
            </a:r>
          </a:p>
          <a:p>
            <a:r>
              <a:rPr lang="th-TH" sz="3600" dirty="0"/>
              <a:t>ประเภทของแฮคเกอร์</a:t>
            </a:r>
          </a:p>
        </p:txBody>
      </p:sp>
      <p:pic>
        <p:nvPicPr>
          <p:cNvPr id="1026" name="Picture 2" descr="Image result for cyber secur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097" y="45385"/>
            <a:ext cx="6765208" cy="313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ha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085" y="3179135"/>
            <a:ext cx="6759915" cy="36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1327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33599"/>
            <a:ext cx="8911687" cy="1280890"/>
          </a:xfrm>
        </p:spPr>
        <p:txBody>
          <a:bodyPr>
            <a:normAutofit/>
          </a:bodyPr>
          <a:lstStyle/>
          <a:p>
            <a:r>
              <a:rPr lang="th-TH" dirty="0"/>
              <a:t>การเจาะระบบ </a:t>
            </a:r>
            <a:r>
              <a:rPr lang="en-US" dirty="0"/>
              <a:t>(Hacking)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6879" y="1614489"/>
            <a:ext cx="8911687" cy="4986336"/>
          </a:xfrm>
        </p:spPr>
        <p:txBody>
          <a:bodyPr>
            <a:normAutofit lnSpcReduction="10000"/>
          </a:bodyPr>
          <a:lstStyle/>
          <a:p>
            <a:r>
              <a:rPr lang="th-TH" dirty="0"/>
              <a:t>“</a:t>
            </a:r>
            <a:r>
              <a:rPr lang="en-US" dirty="0"/>
              <a:t>Hack</a:t>
            </a:r>
            <a:r>
              <a:rPr lang="th-TH" dirty="0"/>
              <a:t>”</a:t>
            </a:r>
            <a:r>
              <a:rPr lang="en-US" dirty="0"/>
              <a:t> </a:t>
            </a:r>
            <a:r>
              <a:rPr lang="th-TH" dirty="0"/>
              <a:t>ผู้ใช้คำนี้เป็นคนแรกคือ </a:t>
            </a:r>
            <a:r>
              <a:rPr lang="en-US" dirty="0"/>
              <a:t>“John Nash” </a:t>
            </a:r>
            <a:r>
              <a:rPr lang="th-TH" dirty="0"/>
              <a:t>นักคณิตศาสตร์ชาวอเมริกัน ในช่วงปลายปี </a:t>
            </a:r>
            <a:r>
              <a:rPr lang="en-US" dirty="0"/>
              <a:t>1950</a:t>
            </a:r>
            <a:r>
              <a:rPr lang="th-TH" dirty="0"/>
              <a:t> </a:t>
            </a:r>
          </a:p>
          <a:p>
            <a:r>
              <a:rPr lang="th-TH" dirty="0"/>
              <a:t>ความหมายของการเจาะระบบคือ</a:t>
            </a:r>
          </a:p>
          <a:p>
            <a:pPr lvl="1"/>
            <a:r>
              <a:rPr lang="en-US" dirty="0"/>
              <a:t>1) </a:t>
            </a:r>
            <a:r>
              <a:rPr lang="th-TH" i="1" dirty="0"/>
              <a:t>“วิธีการแก้ไขปัญหาอย่างชาญฉลาด”</a:t>
            </a:r>
          </a:p>
          <a:p>
            <a:pPr lvl="1"/>
            <a:r>
              <a:rPr lang="en-US" dirty="0"/>
              <a:t>2) </a:t>
            </a:r>
            <a:r>
              <a:rPr lang="th-TH" dirty="0"/>
              <a:t>การพยายามเจาะเข้าระบบคอมพิวเตอร์หรือเครือข่ายอื่นโดยที่ไม่ได้รับอนุญาต</a:t>
            </a:r>
          </a:p>
          <a:p>
            <a:r>
              <a:rPr lang="th-TH" dirty="0"/>
              <a:t>แต่ปกติสังคมจะใช้คำว่า “แฮ</a:t>
            </a:r>
            <a:r>
              <a:rPr lang="th-TH" dirty="0" err="1"/>
              <a:t>คกิ้ง</a:t>
            </a:r>
            <a:r>
              <a:rPr lang="th-TH" dirty="0"/>
              <a:t>” ในความหมายของการกระทำในเชิงลบ</a:t>
            </a:r>
            <a:endParaRPr lang="en-US" dirty="0"/>
          </a:p>
          <a:p>
            <a:pPr lvl="1"/>
            <a:endParaRPr lang="th-TH" dirty="0"/>
          </a:p>
        </p:txBody>
      </p:sp>
      <p:pic>
        <p:nvPicPr>
          <p:cNvPr id="2050" name="Picture 2" descr="Image result for hac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john n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49423"/>
            <a:ext cx="2454177" cy="37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9682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การเจาะระบบ </a:t>
            </a:r>
            <a:r>
              <a:rPr lang="en-US" dirty="0"/>
              <a:t>(Hacking)</a:t>
            </a:r>
            <a:r>
              <a:rPr lang="th-TH" dirty="0"/>
              <a:t> </a:t>
            </a:r>
            <a:r>
              <a:rPr lang="en-US" dirty="0"/>
              <a:t>[2]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680" y="2133600"/>
            <a:ext cx="9377680" cy="4281488"/>
          </a:xfrm>
        </p:spPr>
        <p:txBody>
          <a:bodyPr>
            <a:normAutofit fontScale="92500"/>
          </a:bodyPr>
          <a:lstStyle/>
          <a:p>
            <a:r>
              <a:rPr lang="th-TH" dirty="0"/>
              <a:t>ในความเป็นจริงแล้วแฮคเกอร์ส่วนใหญ่จะมีความชำนาญน้อย แต่ก็เพียงพอสำหรับการโจมตีระบบต่างๆได้ </a:t>
            </a:r>
          </a:p>
          <a:p>
            <a:r>
              <a:rPr lang="th-TH" dirty="0"/>
              <a:t>เหตุผลคือระบบคอมพิวเตอร์ส่วนใหญ่ไม่มั่นคง ในขณะออกแบบระบบก็ไม่ได้คำนึงถึงความปลอดภัย </a:t>
            </a:r>
          </a:p>
          <a:p>
            <a:pPr lvl="1"/>
            <a:r>
              <a:rPr lang="th-TH" dirty="0"/>
              <a:t>ไม่คิดว่าระบบจะถูกใช้งานมายาวนานขนาดนี้</a:t>
            </a:r>
          </a:p>
          <a:p>
            <a:pPr lvl="1"/>
            <a:r>
              <a:rPr lang="th-TH" dirty="0"/>
              <a:t>มีเวลาในการพัฒนาระบบที่จำกัด ทำให้ผู้พัฒนาไม่มีเวลาพัฒนาระบบรักษาความปลอดภัย</a:t>
            </a:r>
          </a:p>
        </p:txBody>
      </p:sp>
      <p:pic>
        <p:nvPicPr>
          <p:cNvPr id="3074" name="Picture 2" descr="Image result for dead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2160"/>
            <a:ext cx="3034453" cy="227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8487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061" y="624110"/>
            <a:ext cx="9133552" cy="1280890"/>
          </a:xfrm>
        </p:spPr>
        <p:txBody>
          <a:bodyPr/>
          <a:lstStyle/>
          <a:p>
            <a:r>
              <a:rPr lang="th-TH" dirty="0"/>
              <a:t>ประเภทของ</a:t>
            </a:r>
            <a:r>
              <a:rPr lang="th-TH" dirty="0" err="1"/>
              <a:t>แฮคเกอร์</a:t>
            </a:r>
            <a:r>
              <a:rPr lang="th-TH" dirty="0"/>
              <a:t> </a:t>
            </a:r>
            <a:r>
              <a:rPr lang="en-US" sz="3600" dirty="0">
                <a:solidFill>
                  <a:schemeClr val="accent2"/>
                </a:solidFill>
              </a:rPr>
              <a:t>: </a:t>
            </a:r>
            <a:r>
              <a:rPr lang="en-US" sz="4400" dirty="0">
                <a:solidFill>
                  <a:schemeClr val="accent2"/>
                </a:solidFill>
              </a:rPr>
              <a:t>Hacker</a:t>
            </a:r>
            <a:endParaRPr lang="th-TH" sz="3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5840" y="2133600"/>
            <a:ext cx="9306560" cy="4124325"/>
          </a:xfrm>
        </p:spPr>
        <p:txBody>
          <a:bodyPr>
            <a:normAutofit fontScale="92500" lnSpcReduction="10000"/>
          </a:bodyPr>
          <a:lstStyle/>
          <a:p>
            <a:r>
              <a:rPr lang="th-TH" dirty="0"/>
              <a:t>มีความหมายทั้งในเชิงลบและเชิงบวก</a:t>
            </a:r>
          </a:p>
          <a:p>
            <a:r>
              <a:rPr lang="th-TH" dirty="0"/>
              <a:t>อย่างไรก็ตามผู้ที่ใช้ความรู้ในทางบวก ก็ถือว่าเป็นสิ่งผิดกฎหมายอยู่ดี แต่</a:t>
            </a:r>
            <a:r>
              <a:rPr lang="th-TH" dirty="0" err="1"/>
              <a:t>แฮคเกอร์</a:t>
            </a:r>
            <a:r>
              <a:rPr lang="th-TH" dirty="0"/>
              <a:t>จะมองว่าเป็นเรื่องที่ถูกจริยธรรม ถ้าไม่มีการขโมยข้อมูล ล้วงความลับ หรือทำลายระบบ ซึ่งเป็น “จรรยาบรรณของ</a:t>
            </a:r>
            <a:r>
              <a:rPr lang="th-TH" dirty="0" err="1"/>
              <a:t>แฮคเกอร์</a:t>
            </a:r>
            <a:r>
              <a:rPr lang="th-TH" dirty="0"/>
              <a:t>” </a:t>
            </a:r>
            <a:r>
              <a:rPr lang="en-US" dirty="0"/>
              <a:t>(Hacker Code of Ethics)</a:t>
            </a:r>
            <a:r>
              <a:rPr lang="th-TH" dirty="0"/>
              <a:t> </a:t>
            </a:r>
          </a:p>
          <a:p>
            <a:r>
              <a:rPr lang="th-TH" dirty="0"/>
              <a:t>การผูกมิตรกับ </a:t>
            </a:r>
            <a:r>
              <a:rPr lang="en-US" dirty="0"/>
              <a:t>Ethical Hacker </a:t>
            </a:r>
            <a:r>
              <a:rPr lang="th-TH" dirty="0"/>
              <a:t>จึงเป็นทางเลือกที่ดีที่จะทำให้ระบบขององค์กรมีความมั่นคงยิ่งขึ้น</a:t>
            </a:r>
          </a:p>
        </p:txBody>
      </p:sp>
    </p:spTree>
    <p:extLst>
      <p:ext uri="{BB962C8B-B14F-4D97-AF65-F5344CB8AC3E}">
        <p14:creationId xmlns:p14="http://schemas.microsoft.com/office/powerpoint/2010/main" val="4377427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9D1EE6-C77B-4AB5-80C2-B2766A04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6" descr="Image result for black hat hacker">
            <a:extLst>
              <a:ext uri="{FF2B5EF4-FFF2-40B4-BE49-F238E27FC236}">
                <a16:creationId xmlns:a16="http://schemas.microsoft.com/office/drawing/2014/main" id="{838AFD92-FEE5-4C23-A0DE-A2BFD974A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693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3991DB-6F50-4514-9746-B72BC8E1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68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6333"/>
            <a:ext cx="6100084" cy="1280890"/>
          </a:xfrm>
        </p:spPr>
        <p:txBody>
          <a:bodyPr>
            <a:normAutofit fontScale="90000"/>
          </a:bodyPr>
          <a:lstStyle/>
          <a:p>
            <a:r>
              <a:rPr lang="th-TH" sz="4000" dirty="0"/>
              <a:t>ประเภทของแฮคเกอร์ </a:t>
            </a:r>
            <a:r>
              <a:rPr lang="en-US" sz="4000" dirty="0"/>
              <a:t>: </a:t>
            </a:r>
            <a:r>
              <a:rPr lang="en-US" sz="4000" dirty="0">
                <a:solidFill>
                  <a:srgbClr val="FFFF00"/>
                </a:solidFill>
              </a:rPr>
              <a:t>Hacker</a:t>
            </a:r>
            <a:endParaRPr lang="th-TH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7222"/>
            <a:ext cx="6091916" cy="5270767"/>
          </a:xfrm>
        </p:spPr>
        <p:txBody>
          <a:bodyPr>
            <a:normAutofit/>
          </a:bodyPr>
          <a:lstStyle/>
          <a:p>
            <a:r>
              <a:rPr lang="th-TH" sz="3200"/>
              <a:t>แรงจูงใจของแฮคเกอร์ที่ดีทำไปเพื่อการพัฒนาระบบให้มีความปลอดภัยมากขึ้น ค้นหาช่องโหว่ก่อนที่จะเกิดเหตุการณ์ไม่พึงประสงค์ขึ้น </a:t>
            </a:r>
          </a:p>
          <a:p>
            <a:r>
              <a:rPr lang="th-TH" sz="3200"/>
              <a:t>แฮคเกอร์ที่มีจรรยาบรรณจะประกาศว่าพบช่องโหว่หรือติดต่อเจ้าของระบบให้แก้ไขปัญหา</a:t>
            </a:r>
          </a:p>
          <a:p>
            <a:r>
              <a:rPr lang="th-TH" sz="3200"/>
              <a:t>แฮคเกอร์จะพยายามทำให้เกิดความเสียหายต่อระบบน้อยที่สุด</a:t>
            </a:r>
            <a:endParaRPr lang="th-TH" sz="3200" i="1"/>
          </a:p>
        </p:txBody>
      </p:sp>
      <p:pic>
        <p:nvPicPr>
          <p:cNvPr id="3076" name="Picture 4" descr="Image result for black hat hack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8" r="30968"/>
          <a:stretch/>
        </p:blipFill>
        <p:spPr bwMode="auto">
          <a:xfrm>
            <a:off x="6091916" y="10"/>
            <a:ext cx="61000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3211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295497"/>
            <a:ext cx="9314594" cy="1280890"/>
          </a:xfrm>
        </p:spPr>
        <p:txBody>
          <a:bodyPr/>
          <a:lstStyle/>
          <a:p>
            <a:r>
              <a:rPr lang="th-TH" dirty="0"/>
              <a:t>ประเภทของ</a:t>
            </a:r>
            <a:r>
              <a:rPr lang="th-TH" dirty="0" err="1"/>
              <a:t>แฮคเกอร์</a:t>
            </a:r>
            <a:r>
              <a:rPr lang="th-TH" dirty="0"/>
              <a:t> </a:t>
            </a:r>
            <a:r>
              <a:rPr lang="en-US" sz="3600" dirty="0">
                <a:solidFill>
                  <a:schemeClr val="accent2"/>
                </a:solidFill>
              </a:rPr>
              <a:t>: </a:t>
            </a:r>
            <a:r>
              <a:rPr lang="en-US" sz="4000" dirty="0">
                <a:solidFill>
                  <a:schemeClr val="accent2"/>
                </a:solidFill>
              </a:rPr>
              <a:t>Cracker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6" y="1576387"/>
            <a:ext cx="9314594" cy="3777622"/>
          </a:xfrm>
        </p:spPr>
        <p:txBody>
          <a:bodyPr>
            <a:normAutofit lnSpcReduction="10000"/>
          </a:bodyPr>
          <a:lstStyle/>
          <a:p>
            <a:r>
              <a:rPr lang="th-TH" dirty="0"/>
              <a:t>แครกเกอร์แตกต่างจากแฮคเกอร์ตรงที่แครกเกอร์จะใช้ประโยชน์จากช่องโหว่ในการทำลายระบบ ปฏิเสธการให้บริการ หรือทำให้เกิดปัญหาต่างๆ</a:t>
            </a:r>
          </a:p>
          <a:p>
            <a:r>
              <a:rPr lang="th-TH" dirty="0"/>
              <a:t>แครกเกอร์จะมีความภาคภูมิใจหากสามารถเจาะเข้าระบบได้และสร้างความเสียหายได้มาก และจะรู้สึกแย่หากได้ยินข่าวว่ามีคนอื่นสามารถเจาะเข้าระบบและทำลายระบบได้มากกว่า</a:t>
            </a:r>
          </a:p>
        </p:txBody>
      </p:sp>
      <p:pic>
        <p:nvPicPr>
          <p:cNvPr id="3076" name="Picture 4" descr="http://upload.wikimedia.org/wikipedia/commons/9/9f/Saltine-Crack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54" y="4876800"/>
            <a:ext cx="4518046" cy="1989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black hat hac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2560"/>
            <a:ext cx="2885440" cy="288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144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7240772" cy="1280890"/>
          </a:xfrm>
        </p:spPr>
        <p:txBody>
          <a:bodyPr/>
          <a:lstStyle/>
          <a:p>
            <a:r>
              <a:rPr lang="th-TH" dirty="0"/>
              <a:t>ประเภทของ</a:t>
            </a:r>
            <a:r>
              <a:rPr lang="th-TH" dirty="0" err="1"/>
              <a:t>แฮคเกอร์</a:t>
            </a:r>
            <a:r>
              <a:rPr lang="th-TH" dirty="0"/>
              <a:t> </a:t>
            </a:r>
            <a:r>
              <a:rPr lang="en-US" sz="3600" dirty="0">
                <a:solidFill>
                  <a:schemeClr val="accent2"/>
                </a:solidFill>
              </a:rPr>
              <a:t>: </a:t>
            </a:r>
            <a:r>
              <a:rPr lang="en-US" sz="4000" dirty="0">
                <a:solidFill>
                  <a:schemeClr val="accent2"/>
                </a:solidFill>
              </a:rPr>
              <a:t>Cracker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80890"/>
            <a:ext cx="7240771" cy="5577110"/>
          </a:xfrm>
        </p:spPr>
        <p:txBody>
          <a:bodyPr>
            <a:normAutofit fontScale="92500"/>
          </a:bodyPr>
          <a:lstStyle/>
          <a:p>
            <a:r>
              <a:rPr lang="th-TH" dirty="0"/>
              <a:t>แคร็กเกอร์แบ่งออกเป็น </a:t>
            </a:r>
            <a:r>
              <a:rPr lang="en-US" dirty="0"/>
              <a:t>2 </a:t>
            </a:r>
            <a:r>
              <a:rPr lang="th-TH" dirty="0"/>
              <a:t>กลุ่ม</a:t>
            </a:r>
          </a:p>
          <a:p>
            <a:r>
              <a:rPr lang="en-US" dirty="0"/>
              <a:t>1) </a:t>
            </a:r>
            <a:r>
              <a:rPr lang="th-TH" dirty="0"/>
              <a:t>กลุ่มที่พอมีความรู้ความชำนาญระดับปานกลาง ส่วนใหญ่จะยังไม่สามารถเขียนโปรแกรมได้เอง หรือจะยังไม่รู้จุดอ่อนใหม่ๆ มีลักษณะเป็นผู้ตามมากกว่าผู้นำ</a:t>
            </a:r>
          </a:p>
          <a:p>
            <a:r>
              <a:rPr lang="en-US" dirty="0"/>
              <a:t>2) </a:t>
            </a:r>
            <a:r>
              <a:rPr lang="th-TH" dirty="0"/>
              <a:t>กลุ่มที่มีความชำนาญสูง จะดาวน์โหลดซอฟต์แวร์หรือสร้างซอฟต์แวร์เพื่อค้นหาจุดอ่อน และหาวิธีใช้ประโยชน์จากจุดอ่อนนั้น แล้วเผยแพร่ต่อให้ผู้ใช้อื่นนำไปใช้ </a:t>
            </a: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r="16320"/>
          <a:stretch/>
        </p:blipFill>
        <p:spPr bwMode="auto">
          <a:xfrm>
            <a:off x="7240770" y="1128316"/>
            <a:ext cx="4951230" cy="460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62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943</Words>
  <Application>Microsoft Office PowerPoint</Application>
  <PresentationFormat>Widescreen</PresentationFormat>
  <Paragraphs>77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BoonJot</vt:lpstr>
      <vt:lpstr>Calibri</vt:lpstr>
      <vt:lpstr>Cloud</vt:lpstr>
      <vt:lpstr>Wingdings 3</vt:lpstr>
      <vt:lpstr>Wisp</vt:lpstr>
      <vt:lpstr>บทที่ 3 : การป้องกันการเจาะระบบ Part1 สธ412 ความมั่นคงของระบบสารสนเทศ</vt:lpstr>
      <vt:lpstr>Agenda</vt:lpstr>
      <vt:lpstr>การเจาะระบบ (Hacking)</vt:lpstr>
      <vt:lpstr>การเจาะระบบ (Hacking) [2]</vt:lpstr>
      <vt:lpstr>ประเภทของแฮคเกอร์ : Hacker</vt:lpstr>
      <vt:lpstr>PowerPoint Presentation</vt:lpstr>
      <vt:lpstr>ประเภทของแฮคเกอร์ : Hacker</vt:lpstr>
      <vt:lpstr>ประเภทของแฮคเกอร์ : Cracker</vt:lpstr>
      <vt:lpstr>ประเภทของแฮคเกอร์ : Cracker</vt:lpstr>
      <vt:lpstr>ประเภทของแฮคเกอร์ : Script-Kiddies</vt:lpstr>
      <vt:lpstr>ประเภทของแฮคเกอร์ :  Script-Kiddies</vt:lpstr>
      <vt:lpstr>ประเภทของแฮคเกอร์ : สายลับ (Spy)</vt:lpstr>
      <vt:lpstr>ประเภทของแฮคเกอร์ :  พนักงาน (Employee)</vt:lpstr>
      <vt:lpstr>ประเภทของแฮคเกอร์ :  ผู้ก่อการร้าย (Terrorist)</vt:lpstr>
      <vt:lpstr>ประเภทของแฮคเกอร์ :  ผู้ก่อการร้าย (Terrorist)</vt:lpstr>
      <vt:lpstr>PowerPoint Presentation</vt:lpstr>
      <vt:lpstr>สรุปประเภทของแฮคเกอร์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3 : การป้องกันการเจาะระบบ Part1 สธ412 ความมั่นคงของระบบสารสนเทศ</dc:title>
  <dc:creator>Apipong Pingyod</dc:creator>
  <cp:lastModifiedBy>Apipong Pingyod</cp:lastModifiedBy>
  <cp:revision>9</cp:revision>
  <dcterms:created xsi:type="dcterms:W3CDTF">2019-07-26T05:24:26Z</dcterms:created>
  <dcterms:modified xsi:type="dcterms:W3CDTF">2019-07-26T05:56:36Z</dcterms:modified>
</cp:coreProperties>
</file>