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8"/>
  </p:notesMasterIdLst>
  <p:sldIdLst>
    <p:sldId id="257" r:id="rId2"/>
    <p:sldId id="272" r:id="rId3"/>
    <p:sldId id="269" r:id="rId4"/>
    <p:sldId id="270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0D8CC3-E6AA-4770-B4F6-321329906C3F}" type="doc">
      <dgm:prSet loTypeId="urn:microsoft.com/office/officeart/2005/8/layout/cycle2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6E97392C-9C44-4B28-9B55-46D127A2CD72}">
      <dgm:prSet phldrT="[Text]" custT="1"/>
      <dgm:spPr/>
      <dgm:t>
        <a:bodyPr/>
        <a:lstStyle/>
        <a:p>
          <a:r>
            <a:rPr lang="en-US" sz="2800" dirty="0" smtClean="0"/>
            <a:t>Risk Assessment</a:t>
          </a:r>
          <a:endParaRPr lang="th-TH" sz="2800" dirty="0"/>
        </a:p>
      </dgm:t>
    </dgm:pt>
    <dgm:pt modelId="{49F37E8F-D78D-46E0-9AB6-2A6E6781F6F4}" type="parTrans" cxnId="{532A050C-C8B0-429F-9400-6D600E29D4AA}">
      <dgm:prSet/>
      <dgm:spPr/>
      <dgm:t>
        <a:bodyPr/>
        <a:lstStyle/>
        <a:p>
          <a:endParaRPr lang="th-TH" sz="2800"/>
        </a:p>
      </dgm:t>
    </dgm:pt>
    <dgm:pt modelId="{A03E6AD7-E670-45EB-9E63-876DEEB886A7}" type="sibTrans" cxnId="{532A050C-C8B0-429F-9400-6D600E29D4AA}">
      <dgm:prSet custT="1"/>
      <dgm:spPr/>
      <dgm:t>
        <a:bodyPr/>
        <a:lstStyle/>
        <a:p>
          <a:endParaRPr lang="th-TH" sz="2000"/>
        </a:p>
      </dgm:t>
    </dgm:pt>
    <dgm:pt modelId="{26E60F3F-0447-4240-9AAF-03C161F19F61}">
      <dgm:prSet phldrT="[Text]" custT="1"/>
      <dgm:spPr/>
      <dgm:t>
        <a:bodyPr/>
        <a:lstStyle/>
        <a:p>
          <a:r>
            <a:rPr lang="en-US" sz="2800" dirty="0" smtClean="0"/>
            <a:t>Policy</a:t>
          </a:r>
          <a:endParaRPr lang="th-TH" sz="2800" dirty="0"/>
        </a:p>
      </dgm:t>
    </dgm:pt>
    <dgm:pt modelId="{75817C68-A61E-42A4-B23C-5C7E70B654B5}" type="parTrans" cxnId="{26DF6ABB-03F2-4660-AE70-34E7F3A092E7}">
      <dgm:prSet/>
      <dgm:spPr/>
      <dgm:t>
        <a:bodyPr/>
        <a:lstStyle/>
        <a:p>
          <a:endParaRPr lang="th-TH" sz="2800"/>
        </a:p>
      </dgm:t>
    </dgm:pt>
    <dgm:pt modelId="{9A5ACD04-B838-4011-93B7-384A4B8C8B42}" type="sibTrans" cxnId="{26DF6ABB-03F2-4660-AE70-34E7F3A092E7}">
      <dgm:prSet custT="1"/>
      <dgm:spPr/>
      <dgm:t>
        <a:bodyPr/>
        <a:lstStyle/>
        <a:p>
          <a:endParaRPr lang="th-TH" sz="2000"/>
        </a:p>
      </dgm:t>
    </dgm:pt>
    <dgm:pt modelId="{A901240C-43EA-487A-A286-9551DB265847}">
      <dgm:prSet phldrT="[Text]" custT="1"/>
      <dgm:spPr/>
      <dgm:t>
        <a:bodyPr/>
        <a:lstStyle/>
        <a:p>
          <a:r>
            <a:rPr lang="en-US" sz="2000" dirty="0" smtClean="0"/>
            <a:t>Implementation</a:t>
          </a:r>
          <a:endParaRPr lang="th-TH" sz="2000" dirty="0"/>
        </a:p>
      </dgm:t>
    </dgm:pt>
    <dgm:pt modelId="{D7E6C522-585B-4EA6-A2C9-F52EA5F5CB47}" type="parTrans" cxnId="{8EF1B018-8160-4670-92BE-AF38C166CEA4}">
      <dgm:prSet/>
      <dgm:spPr/>
      <dgm:t>
        <a:bodyPr/>
        <a:lstStyle/>
        <a:p>
          <a:endParaRPr lang="th-TH" sz="2800"/>
        </a:p>
      </dgm:t>
    </dgm:pt>
    <dgm:pt modelId="{3140D0D0-4EB8-46C9-B23B-523E6BE75536}" type="sibTrans" cxnId="{8EF1B018-8160-4670-92BE-AF38C166CEA4}">
      <dgm:prSet custT="1"/>
      <dgm:spPr/>
      <dgm:t>
        <a:bodyPr/>
        <a:lstStyle/>
        <a:p>
          <a:endParaRPr lang="th-TH" sz="2000"/>
        </a:p>
      </dgm:t>
    </dgm:pt>
    <dgm:pt modelId="{FD8CDB35-EBF6-46B2-93FB-9A2E05B808F5}">
      <dgm:prSet phldrT="[Text]" custT="1"/>
      <dgm:spPr/>
      <dgm:t>
        <a:bodyPr/>
        <a:lstStyle/>
        <a:p>
          <a:r>
            <a:rPr lang="en-US" sz="2800" dirty="0" smtClean="0"/>
            <a:t>Training</a:t>
          </a:r>
          <a:endParaRPr lang="th-TH" sz="2800" dirty="0"/>
        </a:p>
      </dgm:t>
    </dgm:pt>
    <dgm:pt modelId="{B2138213-1A30-4F86-8671-343DBBF291A9}" type="parTrans" cxnId="{6174FE72-302F-4A8F-9B65-908B6205B894}">
      <dgm:prSet/>
      <dgm:spPr/>
      <dgm:t>
        <a:bodyPr/>
        <a:lstStyle/>
        <a:p>
          <a:endParaRPr lang="th-TH" sz="2800"/>
        </a:p>
      </dgm:t>
    </dgm:pt>
    <dgm:pt modelId="{DC92502B-3D73-449C-A103-62BD79E41A0D}" type="sibTrans" cxnId="{6174FE72-302F-4A8F-9B65-908B6205B894}">
      <dgm:prSet custT="1"/>
      <dgm:spPr/>
      <dgm:t>
        <a:bodyPr/>
        <a:lstStyle/>
        <a:p>
          <a:endParaRPr lang="th-TH" sz="2000"/>
        </a:p>
      </dgm:t>
    </dgm:pt>
    <dgm:pt modelId="{1D1A4672-C5CA-46DA-95F4-28E7B3E4E03D}">
      <dgm:prSet phldrT="[Text]" custT="1"/>
      <dgm:spPr/>
      <dgm:t>
        <a:bodyPr/>
        <a:lstStyle/>
        <a:p>
          <a:r>
            <a:rPr lang="en-US" sz="2800" dirty="0" smtClean="0"/>
            <a:t>Audit</a:t>
          </a:r>
          <a:endParaRPr lang="th-TH" sz="2800" dirty="0"/>
        </a:p>
      </dgm:t>
    </dgm:pt>
    <dgm:pt modelId="{37301FD7-3AEF-4D18-8EF6-460D016C630F}" type="parTrans" cxnId="{ED997681-0B5F-4939-912C-1751A231BE57}">
      <dgm:prSet/>
      <dgm:spPr/>
      <dgm:t>
        <a:bodyPr/>
        <a:lstStyle/>
        <a:p>
          <a:endParaRPr lang="th-TH" sz="2800"/>
        </a:p>
      </dgm:t>
    </dgm:pt>
    <dgm:pt modelId="{6C0788A6-6301-4A7F-BC23-B31536999192}" type="sibTrans" cxnId="{ED997681-0B5F-4939-912C-1751A231BE57}">
      <dgm:prSet custT="1"/>
      <dgm:spPr/>
      <dgm:t>
        <a:bodyPr/>
        <a:lstStyle/>
        <a:p>
          <a:endParaRPr lang="th-TH" sz="2000"/>
        </a:p>
      </dgm:t>
    </dgm:pt>
    <dgm:pt modelId="{D477607E-2E8F-4548-9D5B-65235BB4E103}" type="pres">
      <dgm:prSet presAssocID="{FF0D8CC3-E6AA-4770-B4F6-321329906C3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92849853-5204-4050-B628-BC51073B537D}" type="pres">
      <dgm:prSet presAssocID="{6E97392C-9C44-4B28-9B55-46D127A2CD72}" presName="node" presStyleLbl="node1" presStyleIdx="0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th-TH"/>
        </a:p>
      </dgm:t>
    </dgm:pt>
    <dgm:pt modelId="{42ADF36B-28FD-446A-B757-B46B614056A4}" type="pres">
      <dgm:prSet presAssocID="{A03E6AD7-E670-45EB-9E63-876DEEB886A7}" presName="sibTrans" presStyleLbl="sibTrans2D1" presStyleIdx="0" presStyleCnt="5"/>
      <dgm:spPr/>
      <dgm:t>
        <a:bodyPr/>
        <a:lstStyle/>
        <a:p>
          <a:endParaRPr lang="th-TH"/>
        </a:p>
      </dgm:t>
    </dgm:pt>
    <dgm:pt modelId="{0222F8F5-76DD-410C-84BA-65B5D090D666}" type="pres">
      <dgm:prSet presAssocID="{A03E6AD7-E670-45EB-9E63-876DEEB886A7}" presName="connectorText" presStyleLbl="sibTrans2D1" presStyleIdx="0" presStyleCnt="5"/>
      <dgm:spPr/>
      <dgm:t>
        <a:bodyPr/>
        <a:lstStyle/>
        <a:p>
          <a:endParaRPr lang="th-TH"/>
        </a:p>
      </dgm:t>
    </dgm:pt>
    <dgm:pt modelId="{DF0E5FE7-15B8-490E-BA7E-FA9DCB590EF0}" type="pres">
      <dgm:prSet presAssocID="{26E60F3F-0447-4240-9AAF-03C161F19F61}" presName="node" presStyleLbl="node1" presStyleIdx="1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th-TH"/>
        </a:p>
      </dgm:t>
    </dgm:pt>
    <dgm:pt modelId="{F40C6031-81A8-4959-9809-B6A166272984}" type="pres">
      <dgm:prSet presAssocID="{9A5ACD04-B838-4011-93B7-384A4B8C8B42}" presName="sibTrans" presStyleLbl="sibTrans2D1" presStyleIdx="1" presStyleCnt="5"/>
      <dgm:spPr/>
      <dgm:t>
        <a:bodyPr/>
        <a:lstStyle/>
        <a:p>
          <a:endParaRPr lang="th-TH"/>
        </a:p>
      </dgm:t>
    </dgm:pt>
    <dgm:pt modelId="{5733E303-BDEF-45D4-8B4E-03C58A4252AF}" type="pres">
      <dgm:prSet presAssocID="{9A5ACD04-B838-4011-93B7-384A4B8C8B42}" presName="connectorText" presStyleLbl="sibTrans2D1" presStyleIdx="1" presStyleCnt="5"/>
      <dgm:spPr/>
      <dgm:t>
        <a:bodyPr/>
        <a:lstStyle/>
        <a:p>
          <a:endParaRPr lang="th-TH"/>
        </a:p>
      </dgm:t>
    </dgm:pt>
    <dgm:pt modelId="{69A303A3-06AA-47A7-97E7-EE0F1DFB2816}" type="pres">
      <dgm:prSet presAssocID="{A901240C-43EA-487A-A286-9551DB265847}" presName="node" presStyleLbl="node1" presStyleIdx="2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th-TH"/>
        </a:p>
      </dgm:t>
    </dgm:pt>
    <dgm:pt modelId="{CD465430-7B3A-4DA4-9775-1C8676EA2AC1}" type="pres">
      <dgm:prSet presAssocID="{3140D0D0-4EB8-46C9-B23B-523E6BE75536}" presName="sibTrans" presStyleLbl="sibTrans2D1" presStyleIdx="2" presStyleCnt="5"/>
      <dgm:spPr/>
      <dgm:t>
        <a:bodyPr/>
        <a:lstStyle/>
        <a:p>
          <a:endParaRPr lang="th-TH"/>
        </a:p>
      </dgm:t>
    </dgm:pt>
    <dgm:pt modelId="{D950C888-3A69-4C5B-B944-1D099075C13F}" type="pres">
      <dgm:prSet presAssocID="{3140D0D0-4EB8-46C9-B23B-523E6BE75536}" presName="connectorText" presStyleLbl="sibTrans2D1" presStyleIdx="2" presStyleCnt="5"/>
      <dgm:spPr/>
      <dgm:t>
        <a:bodyPr/>
        <a:lstStyle/>
        <a:p>
          <a:endParaRPr lang="th-TH"/>
        </a:p>
      </dgm:t>
    </dgm:pt>
    <dgm:pt modelId="{19A93C46-B236-401D-B039-2208FC95DB8A}" type="pres">
      <dgm:prSet presAssocID="{FD8CDB35-EBF6-46B2-93FB-9A2E05B808F5}" presName="node" presStyleLbl="node1" presStyleIdx="3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th-TH"/>
        </a:p>
      </dgm:t>
    </dgm:pt>
    <dgm:pt modelId="{8FB4486B-37A4-4438-837F-FE0C8AAB3901}" type="pres">
      <dgm:prSet presAssocID="{DC92502B-3D73-449C-A103-62BD79E41A0D}" presName="sibTrans" presStyleLbl="sibTrans2D1" presStyleIdx="3" presStyleCnt="5"/>
      <dgm:spPr/>
      <dgm:t>
        <a:bodyPr/>
        <a:lstStyle/>
        <a:p>
          <a:endParaRPr lang="th-TH"/>
        </a:p>
      </dgm:t>
    </dgm:pt>
    <dgm:pt modelId="{5DEDCA27-C45D-4EF0-837B-FCD94390FEE8}" type="pres">
      <dgm:prSet presAssocID="{DC92502B-3D73-449C-A103-62BD79E41A0D}" presName="connectorText" presStyleLbl="sibTrans2D1" presStyleIdx="3" presStyleCnt="5"/>
      <dgm:spPr/>
      <dgm:t>
        <a:bodyPr/>
        <a:lstStyle/>
        <a:p>
          <a:endParaRPr lang="th-TH"/>
        </a:p>
      </dgm:t>
    </dgm:pt>
    <dgm:pt modelId="{7CCFC9C2-CF36-4C43-A81A-2461ADF0FD18}" type="pres">
      <dgm:prSet presAssocID="{1D1A4672-C5CA-46DA-95F4-28E7B3E4E03D}" presName="node" presStyleLbl="node1" presStyleIdx="4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th-TH"/>
        </a:p>
      </dgm:t>
    </dgm:pt>
    <dgm:pt modelId="{CC19C41D-FA7B-441A-BFEE-BCF3859F0884}" type="pres">
      <dgm:prSet presAssocID="{6C0788A6-6301-4A7F-BC23-B31536999192}" presName="sibTrans" presStyleLbl="sibTrans2D1" presStyleIdx="4" presStyleCnt="5"/>
      <dgm:spPr/>
      <dgm:t>
        <a:bodyPr/>
        <a:lstStyle/>
        <a:p>
          <a:endParaRPr lang="th-TH"/>
        </a:p>
      </dgm:t>
    </dgm:pt>
    <dgm:pt modelId="{7D20D73A-EA0C-44DF-9FAB-373D6DE16412}" type="pres">
      <dgm:prSet presAssocID="{6C0788A6-6301-4A7F-BC23-B31536999192}" presName="connectorText" presStyleLbl="sibTrans2D1" presStyleIdx="4" presStyleCnt="5"/>
      <dgm:spPr/>
      <dgm:t>
        <a:bodyPr/>
        <a:lstStyle/>
        <a:p>
          <a:endParaRPr lang="th-TH"/>
        </a:p>
      </dgm:t>
    </dgm:pt>
  </dgm:ptLst>
  <dgm:cxnLst>
    <dgm:cxn modelId="{AD260E63-4BA7-443D-B45B-E46CA4C1FF5B}" type="presOf" srcId="{9A5ACD04-B838-4011-93B7-384A4B8C8B42}" destId="{5733E303-BDEF-45D4-8B4E-03C58A4252AF}" srcOrd="1" destOrd="0" presId="urn:microsoft.com/office/officeart/2005/8/layout/cycle2"/>
    <dgm:cxn modelId="{26DF6ABB-03F2-4660-AE70-34E7F3A092E7}" srcId="{FF0D8CC3-E6AA-4770-B4F6-321329906C3F}" destId="{26E60F3F-0447-4240-9AAF-03C161F19F61}" srcOrd="1" destOrd="0" parTransId="{75817C68-A61E-42A4-B23C-5C7E70B654B5}" sibTransId="{9A5ACD04-B838-4011-93B7-384A4B8C8B42}"/>
    <dgm:cxn modelId="{1BBB8A60-9ADD-4FA2-BA5A-066CD2965328}" type="presOf" srcId="{A03E6AD7-E670-45EB-9E63-876DEEB886A7}" destId="{0222F8F5-76DD-410C-84BA-65B5D090D666}" srcOrd="1" destOrd="0" presId="urn:microsoft.com/office/officeart/2005/8/layout/cycle2"/>
    <dgm:cxn modelId="{EBD301BC-2908-4B3C-B215-851F33093B7E}" type="presOf" srcId="{6C0788A6-6301-4A7F-BC23-B31536999192}" destId="{7D20D73A-EA0C-44DF-9FAB-373D6DE16412}" srcOrd="1" destOrd="0" presId="urn:microsoft.com/office/officeart/2005/8/layout/cycle2"/>
    <dgm:cxn modelId="{9BF40F03-4FC3-4858-83A5-F9B47FAA65A8}" type="presOf" srcId="{6E97392C-9C44-4B28-9B55-46D127A2CD72}" destId="{92849853-5204-4050-B628-BC51073B537D}" srcOrd="0" destOrd="0" presId="urn:microsoft.com/office/officeart/2005/8/layout/cycle2"/>
    <dgm:cxn modelId="{E4E6726E-85F7-475A-AD95-E5D7727578F1}" type="presOf" srcId="{9A5ACD04-B838-4011-93B7-384A4B8C8B42}" destId="{F40C6031-81A8-4959-9809-B6A166272984}" srcOrd="0" destOrd="0" presId="urn:microsoft.com/office/officeart/2005/8/layout/cycle2"/>
    <dgm:cxn modelId="{873AF0B3-15CC-4D0B-A153-974C5E86A585}" type="presOf" srcId="{A901240C-43EA-487A-A286-9551DB265847}" destId="{69A303A3-06AA-47A7-97E7-EE0F1DFB2816}" srcOrd="0" destOrd="0" presId="urn:microsoft.com/office/officeart/2005/8/layout/cycle2"/>
    <dgm:cxn modelId="{9CED5A15-D5F5-4DB4-BE43-15F97AC0C00D}" type="presOf" srcId="{3140D0D0-4EB8-46C9-B23B-523E6BE75536}" destId="{CD465430-7B3A-4DA4-9775-1C8676EA2AC1}" srcOrd="0" destOrd="0" presId="urn:microsoft.com/office/officeart/2005/8/layout/cycle2"/>
    <dgm:cxn modelId="{8EF1B018-8160-4670-92BE-AF38C166CEA4}" srcId="{FF0D8CC3-E6AA-4770-B4F6-321329906C3F}" destId="{A901240C-43EA-487A-A286-9551DB265847}" srcOrd="2" destOrd="0" parTransId="{D7E6C522-585B-4EA6-A2C9-F52EA5F5CB47}" sibTransId="{3140D0D0-4EB8-46C9-B23B-523E6BE75536}"/>
    <dgm:cxn modelId="{1F2CB8F4-051D-4609-9D06-E2B910DFCEB3}" type="presOf" srcId="{6C0788A6-6301-4A7F-BC23-B31536999192}" destId="{CC19C41D-FA7B-441A-BFEE-BCF3859F0884}" srcOrd="0" destOrd="0" presId="urn:microsoft.com/office/officeart/2005/8/layout/cycle2"/>
    <dgm:cxn modelId="{532A050C-C8B0-429F-9400-6D600E29D4AA}" srcId="{FF0D8CC3-E6AA-4770-B4F6-321329906C3F}" destId="{6E97392C-9C44-4B28-9B55-46D127A2CD72}" srcOrd="0" destOrd="0" parTransId="{49F37E8F-D78D-46E0-9AB6-2A6E6781F6F4}" sibTransId="{A03E6AD7-E670-45EB-9E63-876DEEB886A7}"/>
    <dgm:cxn modelId="{847969CC-560A-4DB7-8609-AA849489CBB2}" type="presOf" srcId="{DC92502B-3D73-449C-A103-62BD79E41A0D}" destId="{5DEDCA27-C45D-4EF0-837B-FCD94390FEE8}" srcOrd="1" destOrd="0" presId="urn:microsoft.com/office/officeart/2005/8/layout/cycle2"/>
    <dgm:cxn modelId="{237EFD86-05CC-49C6-9496-0EAD69F435E1}" type="presOf" srcId="{FF0D8CC3-E6AA-4770-B4F6-321329906C3F}" destId="{D477607E-2E8F-4548-9D5B-65235BB4E103}" srcOrd="0" destOrd="0" presId="urn:microsoft.com/office/officeart/2005/8/layout/cycle2"/>
    <dgm:cxn modelId="{6174FE72-302F-4A8F-9B65-908B6205B894}" srcId="{FF0D8CC3-E6AA-4770-B4F6-321329906C3F}" destId="{FD8CDB35-EBF6-46B2-93FB-9A2E05B808F5}" srcOrd="3" destOrd="0" parTransId="{B2138213-1A30-4F86-8671-343DBBF291A9}" sibTransId="{DC92502B-3D73-449C-A103-62BD79E41A0D}"/>
    <dgm:cxn modelId="{ED997681-0B5F-4939-912C-1751A231BE57}" srcId="{FF0D8CC3-E6AA-4770-B4F6-321329906C3F}" destId="{1D1A4672-C5CA-46DA-95F4-28E7B3E4E03D}" srcOrd="4" destOrd="0" parTransId="{37301FD7-3AEF-4D18-8EF6-460D016C630F}" sibTransId="{6C0788A6-6301-4A7F-BC23-B31536999192}"/>
    <dgm:cxn modelId="{D6D7E17F-7383-4FDD-BBCC-EE2A430E0D9D}" type="presOf" srcId="{3140D0D0-4EB8-46C9-B23B-523E6BE75536}" destId="{D950C888-3A69-4C5B-B944-1D099075C13F}" srcOrd="1" destOrd="0" presId="urn:microsoft.com/office/officeart/2005/8/layout/cycle2"/>
    <dgm:cxn modelId="{4A9E61B9-316E-4EC0-AC93-880F818BBB33}" type="presOf" srcId="{A03E6AD7-E670-45EB-9E63-876DEEB886A7}" destId="{42ADF36B-28FD-446A-B757-B46B614056A4}" srcOrd="0" destOrd="0" presId="urn:microsoft.com/office/officeart/2005/8/layout/cycle2"/>
    <dgm:cxn modelId="{E06D79A8-A712-40C7-A984-7333EF7FF9C3}" type="presOf" srcId="{DC92502B-3D73-449C-A103-62BD79E41A0D}" destId="{8FB4486B-37A4-4438-837F-FE0C8AAB3901}" srcOrd="0" destOrd="0" presId="urn:microsoft.com/office/officeart/2005/8/layout/cycle2"/>
    <dgm:cxn modelId="{72286C65-CCA9-444E-9B33-525EE93CD266}" type="presOf" srcId="{26E60F3F-0447-4240-9AAF-03C161F19F61}" destId="{DF0E5FE7-15B8-490E-BA7E-FA9DCB590EF0}" srcOrd="0" destOrd="0" presId="urn:microsoft.com/office/officeart/2005/8/layout/cycle2"/>
    <dgm:cxn modelId="{83970E4F-226E-4980-905D-0DC3A571A7F9}" type="presOf" srcId="{1D1A4672-C5CA-46DA-95F4-28E7B3E4E03D}" destId="{7CCFC9C2-CF36-4C43-A81A-2461ADF0FD18}" srcOrd="0" destOrd="0" presId="urn:microsoft.com/office/officeart/2005/8/layout/cycle2"/>
    <dgm:cxn modelId="{F6759C02-B4BD-4A6F-B30B-C8CE833C83F0}" type="presOf" srcId="{FD8CDB35-EBF6-46B2-93FB-9A2E05B808F5}" destId="{19A93C46-B236-401D-B039-2208FC95DB8A}" srcOrd="0" destOrd="0" presId="urn:microsoft.com/office/officeart/2005/8/layout/cycle2"/>
    <dgm:cxn modelId="{4A15636C-B361-4C2E-B1D0-EA082A7FEDD9}" type="presParOf" srcId="{D477607E-2E8F-4548-9D5B-65235BB4E103}" destId="{92849853-5204-4050-B628-BC51073B537D}" srcOrd="0" destOrd="0" presId="urn:microsoft.com/office/officeart/2005/8/layout/cycle2"/>
    <dgm:cxn modelId="{80B3C9F0-FEFD-4AAE-863D-C1748AA8EAB2}" type="presParOf" srcId="{D477607E-2E8F-4548-9D5B-65235BB4E103}" destId="{42ADF36B-28FD-446A-B757-B46B614056A4}" srcOrd="1" destOrd="0" presId="urn:microsoft.com/office/officeart/2005/8/layout/cycle2"/>
    <dgm:cxn modelId="{39EC059F-66F6-40D1-8376-415ABCEC07AC}" type="presParOf" srcId="{42ADF36B-28FD-446A-B757-B46B614056A4}" destId="{0222F8F5-76DD-410C-84BA-65B5D090D666}" srcOrd="0" destOrd="0" presId="urn:microsoft.com/office/officeart/2005/8/layout/cycle2"/>
    <dgm:cxn modelId="{BBFD8F91-F2F6-4D24-9E06-30791EF11486}" type="presParOf" srcId="{D477607E-2E8F-4548-9D5B-65235BB4E103}" destId="{DF0E5FE7-15B8-490E-BA7E-FA9DCB590EF0}" srcOrd="2" destOrd="0" presId="urn:microsoft.com/office/officeart/2005/8/layout/cycle2"/>
    <dgm:cxn modelId="{253247F4-92BA-4237-9FB4-9817AE4C92C6}" type="presParOf" srcId="{D477607E-2E8F-4548-9D5B-65235BB4E103}" destId="{F40C6031-81A8-4959-9809-B6A166272984}" srcOrd="3" destOrd="0" presId="urn:microsoft.com/office/officeart/2005/8/layout/cycle2"/>
    <dgm:cxn modelId="{F58E3D86-CFFC-4140-8F44-9BBDA75FA44A}" type="presParOf" srcId="{F40C6031-81A8-4959-9809-B6A166272984}" destId="{5733E303-BDEF-45D4-8B4E-03C58A4252AF}" srcOrd="0" destOrd="0" presId="urn:microsoft.com/office/officeart/2005/8/layout/cycle2"/>
    <dgm:cxn modelId="{2903F879-2738-45BE-AC96-D0965CB103FD}" type="presParOf" srcId="{D477607E-2E8F-4548-9D5B-65235BB4E103}" destId="{69A303A3-06AA-47A7-97E7-EE0F1DFB2816}" srcOrd="4" destOrd="0" presId="urn:microsoft.com/office/officeart/2005/8/layout/cycle2"/>
    <dgm:cxn modelId="{49B589E0-1DEC-407F-AEBA-7F404FAB5A59}" type="presParOf" srcId="{D477607E-2E8F-4548-9D5B-65235BB4E103}" destId="{CD465430-7B3A-4DA4-9775-1C8676EA2AC1}" srcOrd="5" destOrd="0" presId="urn:microsoft.com/office/officeart/2005/8/layout/cycle2"/>
    <dgm:cxn modelId="{275B81AA-FC5A-43D3-B8FD-EA9EC0226562}" type="presParOf" srcId="{CD465430-7B3A-4DA4-9775-1C8676EA2AC1}" destId="{D950C888-3A69-4C5B-B944-1D099075C13F}" srcOrd="0" destOrd="0" presId="urn:microsoft.com/office/officeart/2005/8/layout/cycle2"/>
    <dgm:cxn modelId="{A6949CC3-1715-49AF-89B7-41650DF39725}" type="presParOf" srcId="{D477607E-2E8F-4548-9D5B-65235BB4E103}" destId="{19A93C46-B236-401D-B039-2208FC95DB8A}" srcOrd="6" destOrd="0" presId="urn:microsoft.com/office/officeart/2005/8/layout/cycle2"/>
    <dgm:cxn modelId="{B45E5568-156C-42ED-B412-9528B701493B}" type="presParOf" srcId="{D477607E-2E8F-4548-9D5B-65235BB4E103}" destId="{8FB4486B-37A4-4438-837F-FE0C8AAB3901}" srcOrd="7" destOrd="0" presId="urn:microsoft.com/office/officeart/2005/8/layout/cycle2"/>
    <dgm:cxn modelId="{92AAEE7D-3FFB-4600-8CCC-62972C0DE776}" type="presParOf" srcId="{8FB4486B-37A4-4438-837F-FE0C8AAB3901}" destId="{5DEDCA27-C45D-4EF0-837B-FCD94390FEE8}" srcOrd="0" destOrd="0" presId="urn:microsoft.com/office/officeart/2005/8/layout/cycle2"/>
    <dgm:cxn modelId="{F12D8901-05BD-45D2-8816-4B4D86E84401}" type="presParOf" srcId="{D477607E-2E8F-4548-9D5B-65235BB4E103}" destId="{7CCFC9C2-CF36-4C43-A81A-2461ADF0FD18}" srcOrd="8" destOrd="0" presId="urn:microsoft.com/office/officeart/2005/8/layout/cycle2"/>
    <dgm:cxn modelId="{81B3547F-C259-43FB-ABB9-D0D263F22FB9}" type="presParOf" srcId="{D477607E-2E8F-4548-9D5B-65235BB4E103}" destId="{CC19C41D-FA7B-441A-BFEE-BCF3859F0884}" srcOrd="9" destOrd="0" presId="urn:microsoft.com/office/officeart/2005/8/layout/cycle2"/>
    <dgm:cxn modelId="{FC30A8B2-DC65-436E-B71D-636CDEE7639F}" type="presParOf" srcId="{CC19C41D-FA7B-441A-BFEE-BCF3859F0884}" destId="{7D20D73A-EA0C-44DF-9FAB-373D6DE16412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849853-5204-4050-B628-BC51073B537D}">
      <dsp:nvSpPr>
        <dsp:cNvPr id="0" name=""/>
        <dsp:cNvSpPr/>
      </dsp:nvSpPr>
      <dsp:spPr>
        <a:xfrm>
          <a:off x="3302719" y="2158"/>
          <a:ext cx="1600772" cy="160077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Risk Assessment</a:t>
          </a:r>
          <a:endParaRPr lang="th-TH" sz="2800" kern="1200" dirty="0"/>
        </a:p>
      </dsp:txBody>
      <dsp:txXfrm>
        <a:off x="3380862" y="80301"/>
        <a:ext cx="1444486" cy="1444486"/>
      </dsp:txXfrm>
    </dsp:sp>
    <dsp:sp modelId="{42ADF36B-28FD-446A-B757-B46B614056A4}">
      <dsp:nvSpPr>
        <dsp:cNvPr id="0" name=""/>
        <dsp:cNvSpPr/>
      </dsp:nvSpPr>
      <dsp:spPr>
        <a:xfrm rot="2160000">
          <a:off x="4852626" y="1231145"/>
          <a:ext cx="424401" cy="54026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kern="1200"/>
        </a:p>
      </dsp:txBody>
      <dsp:txXfrm>
        <a:off x="4864784" y="1301779"/>
        <a:ext cx="297081" cy="324156"/>
      </dsp:txXfrm>
    </dsp:sp>
    <dsp:sp modelId="{DF0E5FE7-15B8-490E-BA7E-FA9DCB590EF0}">
      <dsp:nvSpPr>
        <dsp:cNvPr id="0" name=""/>
        <dsp:cNvSpPr/>
      </dsp:nvSpPr>
      <dsp:spPr>
        <a:xfrm>
          <a:off x="5245597" y="1413741"/>
          <a:ext cx="1600772" cy="160077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Policy</a:t>
          </a:r>
          <a:endParaRPr lang="th-TH" sz="2800" kern="1200" dirty="0"/>
        </a:p>
      </dsp:txBody>
      <dsp:txXfrm>
        <a:off x="5323740" y="1491884"/>
        <a:ext cx="1444486" cy="1444486"/>
      </dsp:txXfrm>
    </dsp:sp>
    <dsp:sp modelId="{F40C6031-81A8-4959-9809-B6A166272984}">
      <dsp:nvSpPr>
        <dsp:cNvPr id="0" name=""/>
        <dsp:cNvSpPr/>
      </dsp:nvSpPr>
      <dsp:spPr>
        <a:xfrm rot="6480000">
          <a:off x="5466437" y="3074568"/>
          <a:ext cx="424401" cy="54026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kern="1200"/>
        </a:p>
      </dsp:txBody>
      <dsp:txXfrm rot="10800000">
        <a:off x="5549769" y="3122076"/>
        <a:ext cx="297081" cy="324156"/>
      </dsp:txXfrm>
    </dsp:sp>
    <dsp:sp modelId="{69A303A3-06AA-47A7-97E7-EE0F1DFB2816}">
      <dsp:nvSpPr>
        <dsp:cNvPr id="0" name=""/>
        <dsp:cNvSpPr/>
      </dsp:nvSpPr>
      <dsp:spPr>
        <a:xfrm>
          <a:off x="4503484" y="3697731"/>
          <a:ext cx="1600772" cy="160077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Implementation</a:t>
          </a:r>
          <a:endParaRPr lang="th-TH" sz="2000" kern="1200" dirty="0"/>
        </a:p>
      </dsp:txBody>
      <dsp:txXfrm>
        <a:off x="4581627" y="3775874"/>
        <a:ext cx="1444486" cy="1444486"/>
      </dsp:txXfrm>
    </dsp:sp>
    <dsp:sp modelId="{CD465430-7B3A-4DA4-9775-1C8676EA2AC1}">
      <dsp:nvSpPr>
        <dsp:cNvPr id="0" name=""/>
        <dsp:cNvSpPr/>
      </dsp:nvSpPr>
      <dsp:spPr>
        <a:xfrm rot="10800000">
          <a:off x="3902916" y="4227987"/>
          <a:ext cx="424401" cy="54026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kern="1200"/>
        </a:p>
      </dsp:txBody>
      <dsp:txXfrm rot="10800000">
        <a:off x="4030236" y="4336039"/>
        <a:ext cx="297081" cy="324156"/>
      </dsp:txXfrm>
    </dsp:sp>
    <dsp:sp modelId="{19A93C46-B236-401D-B039-2208FC95DB8A}">
      <dsp:nvSpPr>
        <dsp:cNvPr id="0" name=""/>
        <dsp:cNvSpPr/>
      </dsp:nvSpPr>
      <dsp:spPr>
        <a:xfrm>
          <a:off x="2101954" y="3697731"/>
          <a:ext cx="1600772" cy="160077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Training</a:t>
          </a:r>
          <a:endParaRPr lang="th-TH" sz="2800" kern="1200" dirty="0"/>
        </a:p>
      </dsp:txBody>
      <dsp:txXfrm>
        <a:off x="2180097" y="3775874"/>
        <a:ext cx="1444486" cy="1444486"/>
      </dsp:txXfrm>
    </dsp:sp>
    <dsp:sp modelId="{8FB4486B-37A4-4438-837F-FE0C8AAB3901}">
      <dsp:nvSpPr>
        <dsp:cNvPr id="0" name=""/>
        <dsp:cNvSpPr/>
      </dsp:nvSpPr>
      <dsp:spPr>
        <a:xfrm rot="15120000">
          <a:off x="2322795" y="3097415"/>
          <a:ext cx="424401" cy="54026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kern="1200"/>
        </a:p>
      </dsp:txBody>
      <dsp:txXfrm rot="10800000">
        <a:off x="2406127" y="3266011"/>
        <a:ext cx="297081" cy="324156"/>
      </dsp:txXfrm>
    </dsp:sp>
    <dsp:sp modelId="{7CCFC9C2-CF36-4C43-A81A-2461ADF0FD18}">
      <dsp:nvSpPr>
        <dsp:cNvPr id="0" name=""/>
        <dsp:cNvSpPr/>
      </dsp:nvSpPr>
      <dsp:spPr>
        <a:xfrm>
          <a:off x="1359841" y="1413741"/>
          <a:ext cx="1600772" cy="160077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Audit</a:t>
          </a:r>
          <a:endParaRPr lang="th-TH" sz="2800" kern="1200" dirty="0"/>
        </a:p>
      </dsp:txBody>
      <dsp:txXfrm>
        <a:off x="1437984" y="1491884"/>
        <a:ext cx="1444486" cy="1444486"/>
      </dsp:txXfrm>
    </dsp:sp>
    <dsp:sp modelId="{CC19C41D-FA7B-441A-BFEE-BCF3859F0884}">
      <dsp:nvSpPr>
        <dsp:cNvPr id="0" name=""/>
        <dsp:cNvSpPr/>
      </dsp:nvSpPr>
      <dsp:spPr>
        <a:xfrm rot="19440000">
          <a:off x="2909748" y="1245265"/>
          <a:ext cx="424401" cy="54026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kern="1200"/>
        </a:p>
      </dsp:txBody>
      <dsp:txXfrm>
        <a:off x="2921906" y="1390735"/>
        <a:ext cx="297081" cy="3241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67443-5DAA-42E5-8CCE-820F211F6589}" type="datetimeFigureOut">
              <a:rPr lang="th-TH" smtClean="0"/>
              <a:t>24/08/58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0DDD7-DAD1-4C8D-8B64-C45D249F380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9485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08CF0-0903-4E4C-9193-7138CB83A7E4}" type="slidenum">
              <a:rPr lang="th-TH" smtClean="0">
                <a:solidFill>
                  <a:prstClr val="black"/>
                </a:solidFill>
              </a:rPr>
              <a:pPr/>
              <a:t>1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001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C1302-20C5-4699-AA37-5CC15D3E094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24/08/58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86838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7EDC-3BDD-4006-837D-5609400487F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24/08/58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38290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2BFB-2FED-4E87-8A81-E3BA000A2729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24/08/58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985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8D00-6CD1-4EA2-ABC7-66B4919F13D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24/08/58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89854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23F3-D2A4-4506-9B18-88E4C3C9AE9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24/08/58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029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8CC0-6C3E-403E-B2ED-48E583FE091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24/08/58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4233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B1D6-6229-4983-811A-6EA36B4FBE0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24/08/58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2365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E9AEF-DF7E-4880-B90B-C5D02A46D0F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24/08/58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63240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09" y="446088"/>
            <a:ext cx="6772323" cy="976312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1376" y="1680466"/>
            <a:ext cx="4562856" cy="4257039"/>
          </a:xfrm>
        </p:spPr>
        <p:txBody>
          <a:bodyPr anchor="t"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65A5-6ED5-4B8B-B69A-36699514B60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24/08/58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1941909" y="1680466"/>
            <a:ext cx="2127171" cy="4257039"/>
          </a:xfrm>
        </p:spPr>
        <p:txBody>
          <a:bodyPr anchor="t"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45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8395-9DBD-4B37-B59B-D664D10E5A6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24/08/58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5113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593F-76D9-4439-9068-0F80B84EF56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24/08/58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4586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8E04-C254-4E4D-8B22-209315DB7854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24/08/58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3966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8AE09-5540-44C4-BA18-12D1E4F8340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24/08/58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1150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7715-CCA5-4731-A900-0BA53AA70A7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24/08/58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3009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7371-B77E-4041-B37D-3C11A255978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24/08/58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04220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65A5-6ED5-4B8B-B69A-36699514B60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24/08/58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3771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488D-3CF2-4B85-BFB0-4B62ADEE7D71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24/08/58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26425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97CC3-C6CE-428B-AC25-296E897519E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24/08/58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45876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68" r:id="rId17"/>
  </p:sldLayoutIdLst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2353" y="2303860"/>
            <a:ext cx="7461647" cy="2357438"/>
          </a:xfrm>
        </p:spPr>
        <p:txBody>
          <a:bodyPr>
            <a:normAutofit/>
          </a:bodyPr>
          <a:lstStyle/>
          <a:p>
            <a:r>
              <a:rPr lang="th-TH" sz="4500" b="1" dirty="0"/>
              <a:t>บทที่ </a:t>
            </a:r>
            <a:r>
              <a:rPr lang="en-US" sz="4500" b="1" dirty="0"/>
              <a:t>2</a:t>
            </a:r>
            <a:r>
              <a:rPr lang="en-US" sz="4500" b="1" dirty="0" smtClean="0"/>
              <a:t> </a:t>
            </a:r>
            <a:r>
              <a:rPr lang="en-US" sz="4500" b="1" dirty="0"/>
              <a:t>: </a:t>
            </a:r>
            <a:r>
              <a:rPr lang="th-TH" sz="4500" b="1" dirty="0" smtClean="0"/>
              <a:t>กระบวนการการ</a:t>
            </a:r>
            <a:r>
              <a:rPr lang="th-TH" sz="4500" b="1" dirty="0"/>
              <a:t>รักษาความปลอดภัยข้อมูล </a:t>
            </a:r>
            <a:r>
              <a:rPr lang="en-US" sz="4500" b="1" dirty="0" smtClean="0"/>
              <a:t>Part2</a:t>
            </a:r>
            <a:r>
              <a:rPr lang="en-US" sz="4950" dirty="0"/>
              <a:t/>
            </a:r>
            <a:br>
              <a:rPr lang="en-US" sz="4950" dirty="0"/>
            </a:br>
            <a:r>
              <a:rPr lang="th-TH" sz="3000" dirty="0" err="1"/>
              <a:t>สธ</a:t>
            </a:r>
            <a:r>
              <a:rPr lang="en-US" sz="3000" dirty="0"/>
              <a:t>412</a:t>
            </a:r>
            <a:r>
              <a:rPr lang="th-TH" sz="3000" dirty="0"/>
              <a:t> ความมั่นคงของระบบสารสนเทศ</a:t>
            </a:r>
            <a:endParaRPr lang="th-TH" sz="3975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0905" y="4847478"/>
            <a:ext cx="6686549" cy="949676"/>
          </a:xfrm>
        </p:spPr>
        <p:txBody>
          <a:bodyPr>
            <a:noAutofit/>
          </a:bodyPr>
          <a:lstStyle/>
          <a:p>
            <a:r>
              <a:rPr lang="th-TH" sz="2700" dirty="0"/>
              <a:t>อาจารย์อภิพงศ์  </a:t>
            </a:r>
            <a:r>
              <a:rPr lang="th-TH" sz="2700" dirty="0" err="1"/>
              <a:t>ปิง</a:t>
            </a:r>
            <a:r>
              <a:rPr lang="th-TH" sz="2700" dirty="0"/>
              <a:t>ยศ</a:t>
            </a:r>
          </a:p>
          <a:p>
            <a:r>
              <a:rPr lang="en-US" sz="2700" dirty="0"/>
              <a:t>apipong.ping@gmail.com</a:t>
            </a:r>
            <a:endParaRPr lang="th-TH" sz="2700" dirty="0"/>
          </a:p>
          <a:p>
            <a:endParaRPr lang="th-TH" sz="15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659" y="385072"/>
            <a:ext cx="3610145" cy="23507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4963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การออกแบบและติดตั้งระบบรักษาความปลอดภัย </a:t>
            </a:r>
            <a:r>
              <a:rPr lang="en-US" dirty="0"/>
              <a:t>: </a:t>
            </a:r>
            <a:r>
              <a:rPr lang="th-TH" dirty="0" smtClean="0">
                <a:solidFill>
                  <a:schemeClr val="accent2"/>
                </a:solidFill>
              </a:rPr>
              <a:t>การรักษาความปลอดภัยในการใช้อินเทอร์เน็ต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599"/>
            <a:ext cx="6591985" cy="4467225"/>
          </a:xfrm>
        </p:spPr>
        <p:txBody>
          <a:bodyPr>
            <a:normAutofit/>
          </a:bodyPr>
          <a:lstStyle/>
          <a:p>
            <a:r>
              <a:rPr lang="th-TH" dirty="0" smtClean="0"/>
              <a:t>เป็นระบบที่ต้องใช้</a:t>
            </a:r>
            <a:r>
              <a:rPr lang="th-TH" dirty="0" err="1" smtClean="0"/>
              <a:t>ไฟร์วอลล์</a:t>
            </a:r>
            <a:r>
              <a:rPr lang="th-TH" dirty="0" smtClean="0"/>
              <a:t>และ </a:t>
            </a:r>
            <a:r>
              <a:rPr lang="en-US" dirty="0" smtClean="0"/>
              <a:t>VPN (Virtual Private Network) </a:t>
            </a:r>
            <a:r>
              <a:rPr lang="th-TH" dirty="0" smtClean="0"/>
              <a:t>ซึ่งการใช้ </a:t>
            </a:r>
            <a:r>
              <a:rPr lang="en-US" dirty="0" smtClean="0"/>
              <a:t>VPN </a:t>
            </a:r>
            <a:r>
              <a:rPr lang="th-TH" dirty="0" smtClean="0"/>
              <a:t>ต้องมีการเข้ารหัสข้อมูลไว้ด้วย</a:t>
            </a:r>
          </a:p>
          <a:p>
            <a:r>
              <a:rPr lang="th-TH" dirty="0" smtClean="0"/>
              <a:t>การติดตั้งอาจต้องเปลี่ยนโครงสร้างของเครือข่าย</a:t>
            </a:r>
          </a:p>
          <a:p>
            <a:r>
              <a:rPr lang="th-TH" dirty="0" smtClean="0"/>
              <a:t>สิ่งที่สำคัญที่สุดคือตำแหน่งที่ติดตั้ง</a:t>
            </a:r>
            <a:r>
              <a:rPr lang="th-TH" dirty="0" err="1" smtClean="0"/>
              <a:t>ไฟร์วอลล์</a:t>
            </a:r>
            <a:r>
              <a:rPr lang="th-TH" dirty="0" smtClean="0"/>
              <a:t> ซึ่งต้องติดตั้งระหว่างอินเทอร์เน็ตและเครือข่ายภายใน การติดตั้งควรทำเมื่อออกแบบโครงสร้างพื้นฐานของเครือข่ายเสร็จสมบูรณ์แล้ว เพื่อจะได้กำหนดขนาดและประสิทธิภาพของ</a:t>
            </a:r>
            <a:r>
              <a:rPr lang="th-TH" dirty="0" err="1" smtClean="0"/>
              <a:t>ไฟร์วอลล์</a:t>
            </a:r>
            <a:r>
              <a:rPr lang="th-TH" dirty="0" smtClean="0"/>
              <a:t>ได้เหมาะสม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10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35760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การออกแบบและติดตั้งระบบรักษาความปลอดภัย </a:t>
            </a:r>
            <a:r>
              <a:rPr lang="en-US" dirty="0"/>
              <a:t>: </a:t>
            </a:r>
            <a:r>
              <a:rPr lang="th-TH" dirty="0" smtClean="0">
                <a:solidFill>
                  <a:schemeClr val="accent2"/>
                </a:solidFill>
              </a:rPr>
              <a:t>ระบบตรวจจับและป้องกันการบุกรุก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338638"/>
          </a:xfrm>
        </p:spPr>
        <p:txBody>
          <a:bodyPr>
            <a:normAutofit/>
          </a:bodyPr>
          <a:lstStyle/>
          <a:p>
            <a:r>
              <a:rPr lang="en-US" dirty="0" smtClean="0"/>
              <a:t>Intrusion Detection System (IDS) </a:t>
            </a:r>
            <a:r>
              <a:rPr lang="th-TH" dirty="0" smtClean="0"/>
              <a:t>เป็นระบบเตือนภัยของเครือข่าย รวมไปถึงสัญญาณเตือนกันขโมยที่ใช้สำหรับตรวจจับผู้ไม่ประสงค์ดีพยายามจะบุกรุกเข้าสถานที่ต้องห้ามด้วย</a:t>
            </a:r>
          </a:p>
          <a:p>
            <a:r>
              <a:rPr lang="en-US" dirty="0" err="1" smtClean="0"/>
              <a:t>AntiVirus</a:t>
            </a:r>
            <a:r>
              <a:rPr lang="en-US" dirty="0" smtClean="0"/>
              <a:t> </a:t>
            </a:r>
            <a:r>
              <a:rPr lang="th-TH" dirty="0" smtClean="0"/>
              <a:t>เป็น </a:t>
            </a:r>
            <a:r>
              <a:rPr lang="en-US" dirty="0" smtClean="0"/>
              <a:t>IDS </a:t>
            </a:r>
            <a:r>
              <a:rPr lang="th-TH" dirty="0" smtClean="0"/>
              <a:t>ที่ใช้ทรัพยากรน้อยที่สุด จึงควรติดตั้งลงในคอมพิวเตอร์ทุกเครื่อง</a:t>
            </a:r>
          </a:p>
          <a:p>
            <a:r>
              <a:rPr lang="th-TH" dirty="0" smtClean="0"/>
              <a:t>การติดตั้ง </a:t>
            </a:r>
            <a:r>
              <a:rPr lang="en-US" dirty="0" smtClean="0"/>
              <a:t>IDS </a:t>
            </a:r>
            <a:r>
              <a:rPr lang="th-TH" dirty="0" smtClean="0"/>
              <a:t>นั้นไม่ควรทำจนกว่าจะระบุพื้นที่ความเสี่ยงสูงได้เสียก่อน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11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66605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การออกแบบและติดตั้งระบบรักษาความปลอดภัย </a:t>
            </a:r>
            <a:r>
              <a:rPr lang="en-US" dirty="0"/>
              <a:t>: </a:t>
            </a:r>
            <a:r>
              <a:rPr lang="th-TH" dirty="0" smtClean="0">
                <a:solidFill>
                  <a:schemeClr val="accent2"/>
                </a:solidFill>
              </a:rPr>
              <a:t>การเข้ารหัสข้อมูล </a:t>
            </a:r>
            <a:r>
              <a:rPr lang="en-US" dirty="0" smtClean="0">
                <a:solidFill>
                  <a:schemeClr val="accent2"/>
                </a:solidFill>
              </a:rPr>
              <a:t>(Encryption)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กลไกการเข้ารหัสข้อมูลอาจใช้สำหรับป้องกันข้อมูลในระหว่างการส่งผ่านเครือข่าย หรือระหว่างอุปกรณ์จัดเก็บข้อมูล</a:t>
            </a:r>
          </a:p>
          <a:p>
            <a:r>
              <a:rPr lang="th-TH" dirty="0" smtClean="0"/>
              <a:t>สิ่งที่ควรคำนึงในการเข้ารหัสคืออาจทำให้การไหลของข้อมูลช้าลง ดังนั้นจึงไม่มีความจำเป็นที่จะต้องเข้ารหัสทุกๆข้อมูลที่มี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12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62683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การออกแบบและติดตั้งระบบรักษาความปลอดภัย </a:t>
            </a:r>
            <a:r>
              <a:rPr lang="en-US" dirty="0"/>
              <a:t>: </a:t>
            </a:r>
            <a:r>
              <a:rPr lang="th-TH" dirty="0" smtClean="0">
                <a:solidFill>
                  <a:schemeClr val="accent2"/>
                </a:solidFill>
              </a:rPr>
              <a:t>การรักษาความปลอดภัยด้านกายภาพ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958698" cy="4395788"/>
          </a:xfrm>
        </p:spPr>
        <p:txBody>
          <a:bodyPr/>
          <a:lstStyle/>
          <a:p>
            <a:r>
              <a:rPr lang="th-TH" dirty="0" smtClean="0"/>
              <a:t>ปกติจะถูกแยกออกจากการรักษาความปลอดภัยข้อมูลหรือการสื่อสาร</a:t>
            </a:r>
          </a:p>
          <a:p>
            <a:r>
              <a:rPr lang="th-TH" dirty="0" smtClean="0"/>
              <a:t>เช่น การติดตั้งระบบกล้องวงจรปิด กุญแจ การ์ดรูด เจ้าหน้าที่รักษาความปลอดภัย การกำหนดให้พนักงานทุกคนต้องติดป้ายแสดงตน เป็นต้น</a:t>
            </a:r>
          </a:p>
          <a:p>
            <a:r>
              <a:rPr lang="th-TH" dirty="0" smtClean="0"/>
              <a:t>ควรพิจารณาการรักษาความปลอดภัยในพื้นที่</a:t>
            </a:r>
            <a:r>
              <a:rPr lang="th-TH" dirty="0" err="1" smtClean="0"/>
              <a:t>ดาต้า</a:t>
            </a:r>
            <a:r>
              <a:rPr lang="th-TH" dirty="0" smtClean="0"/>
              <a:t>เซ็น</a:t>
            </a:r>
            <a:r>
              <a:rPr lang="th-TH" dirty="0" err="1" smtClean="0"/>
              <a:t>เตอร์</a:t>
            </a:r>
            <a:r>
              <a:rPr lang="th-TH" dirty="0" smtClean="0"/>
              <a:t>เป็นพิเศษ เช่นระบบป้องกันต้องหนาแน่น ระบบป้องกันไฟไหม้ ระบบควบคุมอุณหภูมิ และระบบสำรองไฟฟ้าที่ดี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13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77789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การออกแบบและติดตั้งระบบรักษาความปลอดภัย </a:t>
            </a:r>
            <a:r>
              <a:rPr lang="en-US" dirty="0"/>
              <a:t>: </a:t>
            </a:r>
            <a:r>
              <a:rPr lang="th-TH" dirty="0" smtClean="0">
                <a:solidFill>
                  <a:schemeClr val="accent2"/>
                </a:solidFill>
              </a:rPr>
              <a:t>คณะทำงาน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เมื่อมีการติดตั้งระบบป้องกันและรักษาความปลอดภัย จะต้องมีเจ้าหน้าที่ดูแลอย่างเหมาะสม บางระบบต้องมีผู้ดูแลตลอดเวลา</a:t>
            </a:r>
          </a:p>
          <a:p>
            <a:r>
              <a:rPr lang="th-TH" dirty="0" smtClean="0"/>
              <a:t>การรักษาความปลอดภัยขององค์กรควรถือเป็นหน้าที่และความรับผิดชอบของพนักงานทุกคนในองค์กร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14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04646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329900"/>
            <a:ext cx="6589199" cy="1280890"/>
          </a:xfrm>
        </p:spPr>
        <p:txBody>
          <a:bodyPr>
            <a:normAutofit/>
          </a:bodyPr>
          <a:lstStyle/>
          <a:p>
            <a:r>
              <a:rPr lang="th-TH" dirty="0"/>
              <a:t>การฝึกอบรม </a:t>
            </a:r>
            <a:r>
              <a:rPr lang="en-US" dirty="0"/>
              <a:t>(Training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152908"/>
            <a:ext cx="6591985" cy="5057774"/>
          </a:xfrm>
        </p:spPr>
        <p:txBody>
          <a:bodyPr>
            <a:noAutofit/>
          </a:bodyPr>
          <a:lstStyle/>
          <a:p>
            <a:r>
              <a:rPr lang="th-TH" sz="2800" dirty="0" smtClean="0"/>
              <a:t>การฝึกอบรมอาจจัดเป็นการประชุม การแจงให้ทราบ หรือการตีพิมพ์ผ่านสื่อต่างๆขององค์กร โดยต้องทำควบคู่กันไปและทำเป็นประจำ</a:t>
            </a:r>
          </a:p>
          <a:p>
            <a:r>
              <a:rPr lang="th-TH" sz="2800" b="1" dirty="0" smtClean="0"/>
              <a:t>พนักงาน</a:t>
            </a:r>
            <a:r>
              <a:rPr lang="th-TH" sz="2800" dirty="0" smtClean="0"/>
              <a:t> ควรเป็นส่วนหนึ่งของการปฐมนิเทศพนักงานใหม่ด้วย</a:t>
            </a:r>
          </a:p>
          <a:p>
            <a:r>
              <a:rPr lang="th-TH" sz="2800" b="1" dirty="0" smtClean="0"/>
              <a:t>ผู้ดูแลระบบ </a:t>
            </a:r>
            <a:r>
              <a:rPr lang="th-TH" sz="2800" dirty="0" smtClean="0"/>
              <a:t>ควรปรับปรุงความรู้ให้ทันสมัยอยู่เสมอ</a:t>
            </a:r>
            <a:endParaRPr lang="th-TH" sz="2800" b="1" dirty="0" smtClean="0"/>
          </a:p>
          <a:p>
            <a:r>
              <a:rPr lang="th-TH" sz="2800" b="1" dirty="0" smtClean="0"/>
              <a:t>นักพัฒนา</a:t>
            </a:r>
            <a:r>
              <a:rPr lang="th-TH" sz="2800" b="1" dirty="0" err="1" smtClean="0"/>
              <a:t>แอพพลิเค</a:t>
            </a:r>
            <a:r>
              <a:rPr lang="th-TH" sz="2800" b="1" dirty="0" smtClean="0"/>
              <a:t>ชัน </a:t>
            </a:r>
            <a:r>
              <a:rPr lang="th-TH" sz="2800" dirty="0" smtClean="0"/>
              <a:t>เทคนิคการเขียนโปรแกรมให้มีความปลอดภัย</a:t>
            </a:r>
            <a:endParaRPr lang="th-TH" sz="2800" b="1" dirty="0" smtClean="0"/>
          </a:p>
          <a:p>
            <a:r>
              <a:rPr lang="th-TH" sz="2800" b="1" dirty="0" smtClean="0"/>
              <a:t>ผู้บริหาร </a:t>
            </a:r>
            <a:r>
              <a:rPr lang="th-TH" sz="2800" dirty="0" smtClean="0"/>
              <a:t>ควรได้รับรายงานสถานภาพและความก้าวหน้าของโครงการติดตั้งระบบรักษาความปลอดภัย</a:t>
            </a:r>
            <a:endParaRPr lang="th-TH" sz="2800" b="1" dirty="0" smtClean="0"/>
          </a:p>
          <a:p>
            <a:r>
              <a:rPr lang="th-TH" sz="2800" b="1" dirty="0" smtClean="0"/>
              <a:t>คณะเจ้าหน้าที่ฝ่ายรักษาความปลอดภัย </a:t>
            </a:r>
            <a:r>
              <a:rPr lang="th-TH" sz="2800" dirty="0" smtClean="0"/>
              <a:t>ต้องปรับปรุงความรู้ให้ทันสมัยเพื่อจะได้สามารถให้บริการกับองค์กรได้</a:t>
            </a:r>
            <a:endParaRPr lang="th-TH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15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71019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การตรวจสอบ </a:t>
            </a:r>
            <a:r>
              <a:rPr lang="en-US" dirty="0"/>
              <a:t>(Audit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662111"/>
            <a:ext cx="6591985" cy="4538663"/>
          </a:xfrm>
        </p:spPr>
        <p:txBody>
          <a:bodyPr>
            <a:normAutofit/>
          </a:bodyPr>
          <a:lstStyle/>
          <a:p>
            <a:r>
              <a:rPr lang="th-TH" dirty="0" smtClean="0"/>
              <a:t>เป็นขั้นตอนสุดท้ายเพื่อตรวจสอบว่ามีการฝ่าฝืนนโยบายและระเบียบปฏิบัติหรือไม่ การตรวจสอบด้านการรักษาความปลอดภัยมี </a:t>
            </a:r>
            <a:r>
              <a:rPr lang="en-US" dirty="0" smtClean="0"/>
              <a:t>3 </a:t>
            </a:r>
            <a:r>
              <a:rPr lang="th-TH" dirty="0" smtClean="0"/>
              <a:t>ประเภท </a:t>
            </a:r>
          </a:p>
          <a:p>
            <a:pPr lvl="1"/>
            <a:r>
              <a:rPr lang="th-TH" b="1" dirty="0" smtClean="0"/>
              <a:t>การตรวจสอบการปฏิบัติตามนโยบาย</a:t>
            </a:r>
          </a:p>
          <a:p>
            <a:pPr lvl="1"/>
            <a:r>
              <a:rPr lang="th-TH" b="1" dirty="0" smtClean="0"/>
              <a:t>การประเมินโครงการใหม่</a:t>
            </a:r>
          </a:p>
          <a:p>
            <a:pPr lvl="1"/>
            <a:r>
              <a:rPr lang="th-TH" b="1" dirty="0" smtClean="0"/>
              <a:t>การทดลองเจาะระบบ </a:t>
            </a:r>
            <a:r>
              <a:rPr lang="en-US" b="1" dirty="0" smtClean="0"/>
              <a:t>(Penetration Testing) </a:t>
            </a:r>
            <a:r>
              <a:rPr lang="th-TH" dirty="0" smtClean="0"/>
              <a:t>ถ้าการเจาะระบบสำเร็จ จะทำให้ทราบว่าองค์กรมีจุดอ่อนเพิ่มขึ้นอย่างน้อยหนึ่งจุด แต่หากเจาะไม่สำเร็จก็ไม่ได้หมายความว่าระบบจะไม่มีจุดอ่อน </a:t>
            </a:r>
            <a:endParaRPr lang="th-TH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16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77318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0" dirty="0"/>
              <a:t>กระบวนการรักษาความปลอดภัยข้อมูล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0184964"/>
              </p:ext>
            </p:extLst>
          </p:nvPr>
        </p:nvGraphicFramePr>
        <p:xfrm>
          <a:off x="937789" y="1264555"/>
          <a:ext cx="8206211" cy="5300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</a:t>
            </a:fld>
            <a:endParaRPr lang="th-TH" dirty="0"/>
          </a:p>
        </p:txBody>
      </p:sp>
      <p:sp>
        <p:nvSpPr>
          <p:cNvPr id="6" name="Rectangle 5"/>
          <p:cNvSpPr/>
          <p:nvPr/>
        </p:nvSpPr>
        <p:spPr>
          <a:xfrm>
            <a:off x="4086225" y="3171825"/>
            <a:ext cx="1914525" cy="14859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Information Security Process</a:t>
            </a:r>
            <a:endParaRPr lang="th-TH" dirty="0"/>
          </a:p>
        </p:txBody>
      </p:sp>
      <p:sp>
        <p:nvSpPr>
          <p:cNvPr id="9" name="Minus 8"/>
          <p:cNvSpPr/>
          <p:nvPr/>
        </p:nvSpPr>
        <p:spPr>
          <a:xfrm>
            <a:off x="3740731" y="1795462"/>
            <a:ext cx="2600325" cy="495300"/>
          </a:xfrm>
          <a:prstGeom prst="mathMinus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6786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287185" cy="3777622"/>
          </a:xfrm>
        </p:spPr>
        <p:txBody>
          <a:bodyPr>
            <a:normAutofit/>
          </a:bodyPr>
          <a:lstStyle/>
          <a:p>
            <a:r>
              <a:rPr lang="th-TH" sz="3600" dirty="0" smtClean="0"/>
              <a:t>นโยบาย </a:t>
            </a:r>
            <a:r>
              <a:rPr lang="en-US" sz="3600" dirty="0" smtClean="0"/>
              <a:t>(Policy)</a:t>
            </a:r>
            <a:endParaRPr lang="th-TH" sz="3600" dirty="0" smtClean="0"/>
          </a:p>
          <a:p>
            <a:r>
              <a:rPr lang="th-TH" sz="3600" dirty="0" smtClean="0"/>
              <a:t>การติดตั้งระบบรักษาความปลอดภัย </a:t>
            </a:r>
            <a:r>
              <a:rPr lang="en-US" sz="3600" dirty="0" smtClean="0"/>
              <a:t>(Implementation)</a:t>
            </a:r>
            <a:endParaRPr lang="th-TH" sz="3600" dirty="0" smtClean="0"/>
          </a:p>
          <a:p>
            <a:r>
              <a:rPr lang="th-TH" sz="3600" dirty="0" smtClean="0"/>
              <a:t>การฝึกอบรม </a:t>
            </a:r>
            <a:r>
              <a:rPr lang="en-US" sz="3600" dirty="0" smtClean="0"/>
              <a:t>(Training)</a:t>
            </a:r>
          </a:p>
          <a:p>
            <a:r>
              <a:rPr lang="th-TH" sz="3600" dirty="0" smtClean="0"/>
              <a:t>การตรวจสอบ </a:t>
            </a:r>
            <a:r>
              <a:rPr lang="en-US" sz="3600" dirty="0" smtClean="0"/>
              <a:t>(Audit)</a:t>
            </a:r>
            <a:endParaRPr lang="th-TH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3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4813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นโยบาย </a:t>
            </a:r>
            <a:r>
              <a:rPr lang="en-US" dirty="0" smtClean="0"/>
              <a:t>(Policy)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089" y="1614489"/>
            <a:ext cx="6572249" cy="4986336"/>
          </a:xfrm>
        </p:spPr>
        <p:txBody>
          <a:bodyPr>
            <a:normAutofit lnSpcReduction="10000"/>
          </a:bodyPr>
          <a:lstStyle/>
          <a:p>
            <a:r>
              <a:rPr lang="th-TH" dirty="0" smtClean="0"/>
              <a:t>นโยบายและระเบียบปฏิบัติที่องค์กรควรมี คือ</a:t>
            </a:r>
          </a:p>
          <a:p>
            <a:pPr lvl="1"/>
            <a:r>
              <a:rPr lang="th-TH" dirty="0" smtClean="0"/>
              <a:t>นโยบายข้อมูล </a:t>
            </a:r>
            <a:r>
              <a:rPr lang="en-US" dirty="0" smtClean="0"/>
              <a:t>(Information Policy) </a:t>
            </a:r>
            <a:endParaRPr lang="th-TH" dirty="0" smtClean="0"/>
          </a:p>
          <a:p>
            <a:pPr lvl="1"/>
            <a:r>
              <a:rPr lang="th-TH" dirty="0" smtClean="0"/>
              <a:t>นโยบายการรักษาความปลอดภัย </a:t>
            </a:r>
            <a:r>
              <a:rPr lang="en-US" dirty="0" smtClean="0"/>
              <a:t>(Security Policy)</a:t>
            </a:r>
          </a:p>
          <a:p>
            <a:pPr lvl="1"/>
            <a:r>
              <a:rPr lang="th-TH" dirty="0" smtClean="0"/>
              <a:t>นโยบายการใช้งาน </a:t>
            </a:r>
            <a:r>
              <a:rPr lang="en-US" dirty="0" smtClean="0"/>
              <a:t>(Usage Policy)</a:t>
            </a:r>
          </a:p>
          <a:p>
            <a:pPr lvl="1"/>
            <a:r>
              <a:rPr lang="th-TH" dirty="0" smtClean="0"/>
              <a:t>นโยบายการสำรอง </a:t>
            </a:r>
            <a:r>
              <a:rPr lang="en-US" dirty="0" smtClean="0"/>
              <a:t>(Backup Policy)</a:t>
            </a:r>
          </a:p>
          <a:p>
            <a:pPr lvl="1"/>
            <a:r>
              <a:rPr lang="th-TH" dirty="0" smtClean="0"/>
              <a:t>ระเบียบปฏิบัติเกี่ยวกับการบริหารจัดการบัญชีผู้ใช้ </a:t>
            </a:r>
            <a:r>
              <a:rPr lang="en-US" dirty="0" smtClean="0"/>
              <a:t> (Account Management Procedure)</a:t>
            </a:r>
          </a:p>
          <a:p>
            <a:pPr lvl="1"/>
            <a:r>
              <a:rPr lang="th-TH" dirty="0" smtClean="0"/>
              <a:t>ระเบียบปฏิบัติเมื่อเกิดเหตุการณ์ </a:t>
            </a:r>
            <a:r>
              <a:rPr lang="en-US" dirty="0" smtClean="0"/>
              <a:t>(Incident Handling Procedure)</a:t>
            </a:r>
          </a:p>
          <a:p>
            <a:pPr lvl="1"/>
            <a:r>
              <a:rPr lang="th-TH" dirty="0" smtClean="0"/>
              <a:t>แผนการฟื้นฟูหลังภัยร้ายแรง </a:t>
            </a:r>
            <a:r>
              <a:rPr lang="en-US" dirty="0" smtClean="0"/>
              <a:t>(Disaster Recovery Plan)</a:t>
            </a:r>
          </a:p>
          <a:p>
            <a:pPr lvl="1"/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4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84968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นโยบาย </a:t>
            </a:r>
            <a:r>
              <a:rPr lang="en-US" dirty="0"/>
              <a:t>(Policy</a:t>
            </a:r>
            <a:r>
              <a:rPr lang="en-US" dirty="0" smtClean="0"/>
              <a:t>) : </a:t>
            </a:r>
            <a:r>
              <a:rPr lang="th-TH" sz="3600" dirty="0" smtClean="0">
                <a:solidFill>
                  <a:schemeClr val="accent2"/>
                </a:solidFill>
              </a:rPr>
              <a:t>ลำดับการกำหนดนโยบาย</a:t>
            </a:r>
            <a:endParaRPr lang="th-TH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599"/>
            <a:ext cx="6591985" cy="4295775"/>
          </a:xfrm>
        </p:spPr>
        <p:txBody>
          <a:bodyPr>
            <a:normAutofit fontScale="92500"/>
          </a:bodyPr>
          <a:lstStyle/>
          <a:p>
            <a:r>
              <a:rPr lang="th-TH" dirty="0" smtClean="0"/>
              <a:t>ถ้าองค์กรยังไม่มีนโยบายใดๆเลย </a:t>
            </a:r>
            <a:r>
              <a:rPr lang="th-TH" b="1" dirty="0" smtClean="0"/>
              <a:t>คำถาม</a:t>
            </a:r>
            <a:r>
              <a:rPr lang="th-TH" dirty="0" smtClean="0"/>
              <a:t>คือเราจะเลือกกำหนดนโยบายใดก่อน</a:t>
            </a:r>
          </a:p>
          <a:p>
            <a:r>
              <a:rPr lang="th-TH" b="1" dirty="0" smtClean="0"/>
              <a:t>คำตอบ </a:t>
            </a:r>
            <a:r>
              <a:rPr lang="th-TH" dirty="0" smtClean="0"/>
              <a:t>คือ ขึ้นอยู่กับความเสี่ยงขององค์กรในขณะนั้น</a:t>
            </a:r>
          </a:p>
          <a:p>
            <a:r>
              <a:rPr lang="th-TH" dirty="0" smtClean="0"/>
              <a:t>แต่นโยบายหนึ่งที่ควรกำหนดขึ้นในช่วงแรกๆของกระบวนการคือ “นโยบายข้อมูล”  เพราะเป็นสิ่งที่กำหนดว่าข้อมูลขององค์กรมีความสำคัญอย่างไร และจะป้องกันอย่างไร</a:t>
            </a:r>
          </a:p>
          <a:p>
            <a:r>
              <a:rPr lang="th-TH" dirty="0" smtClean="0"/>
              <a:t>สามารถเขียนนโยบายหลายๆนโยบายพร้อมๆกันได้ ขึ้นอยู่กับบุคลากรที่เกี่ยวข้อง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5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46642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798749" cy="1280890"/>
          </a:xfrm>
        </p:spPr>
        <p:txBody>
          <a:bodyPr>
            <a:normAutofit fontScale="90000"/>
          </a:bodyPr>
          <a:lstStyle/>
          <a:p>
            <a:r>
              <a:rPr lang="th-TH" sz="4900" dirty="0"/>
              <a:t>นโยบาย </a:t>
            </a:r>
            <a:r>
              <a:rPr lang="en-US" sz="4900" dirty="0"/>
              <a:t>(Policy) : </a:t>
            </a:r>
            <a:r>
              <a:rPr lang="th-TH" dirty="0" smtClean="0">
                <a:solidFill>
                  <a:schemeClr val="accent2"/>
                </a:solidFill>
              </a:rPr>
              <a:t>ปรับปรุงนโยบายที่มีอยู่แล้ว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จำเป็นต้องปรับปรุงให้มีความทันสมัย โดยเริ่มจากการวิเคราะห์นโยบายว่ามีจุดด้อยตรงไหน</a:t>
            </a:r>
          </a:p>
          <a:p>
            <a:r>
              <a:rPr lang="th-TH" dirty="0" smtClean="0"/>
              <a:t>ในกรณีที่คณะจัดทำนโยบายไม่ได้อยู่ในองค์กรแล้ว          การเริ่มต้นจากศูนย์อาจเป็นสิ่งที่ง่ายกว่า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6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3405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900" dirty="0" smtClean="0"/>
              <a:t>การออกแบบและติดตั้งระบบรักษาความปลอดภัย </a:t>
            </a:r>
            <a:r>
              <a:rPr lang="en-US" sz="4900" dirty="0" smtClean="0"/>
              <a:t>(Implementation)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815823" cy="3777622"/>
          </a:xfrm>
        </p:spPr>
        <p:txBody>
          <a:bodyPr/>
          <a:lstStyle/>
          <a:p>
            <a:r>
              <a:rPr lang="th-TH" dirty="0" smtClean="0"/>
              <a:t>ในการบังคับใช้นโยบายการรักษาความปลอดภัยให้ได้ผลนั้นต้องเกี่ยวข้องกับการจัดหาเครื่องมือ เทคนิค และระบบควบคุมการเข้าถึงทางกายภาพ</a:t>
            </a:r>
          </a:p>
          <a:p>
            <a:r>
              <a:rPr lang="th-TH" dirty="0" smtClean="0"/>
              <a:t>อาจต้องมีการคอนฟิกระบบที่ไม่ได้อยู่ในการควบคุมเสียใหม่</a:t>
            </a:r>
          </a:p>
          <a:p>
            <a:r>
              <a:rPr lang="th-TH" dirty="0" smtClean="0"/>
              <a:t>ตรวจสอบดูว่าการติดตั้งแต่ละระบบมีผลกระทบต่อระบบอื่นอย่างไร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7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80846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400" dirty="0"/>
              <a:t>การออกแบบและติดตั้งระบบรักษาความ</a:t>
            </a:r>
            <a:r>
              <a:rPr lang="th-TH" sz="4400" dirty="0" smtClean="0"/>
              <a:t>ปลอดภัย </a:t>
            </a:r>
            <a:r>
              <a:rPr lang="en-US" sz="4400" dirty="0" smtClean="0"/>
              <a:t>: </a:t>
            </a:r>
            <a:r>
              <a:rPr lang="th-TH" dirty="0" smtClean="0">
                <a:solidFill>
                  <a:schemeClr val="accent2"/>
                </a:solidFill>
              </a:rPr>
              <a:t>ระบบรายงานการรักษาความปลอดภัย</a:t>
            </a:r>
            <a:endParaRPr lang="th-TH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599"/>
            <a:ext cx="6591985" cy="4195763"/>
          </a:xfrm>
        </p:spPr>
        <p:txBody>
          <a:bodyPr>
            <a:normAutofit/>
          </a:bodyPr>
          <a:lstStyle/>
          <a:p>
            <a:r>
              <a:rPr lang="th-TH" dirty="0" smtClean="0"/>
              <a:t>เป็นกลไกที่ช่วยให้ฝ่ายรักษาความปลอดภัยทราบถึงการปฏิบัติตามนโยบายของพนักงานทั่วไป และติดตามสถานภาพเกี่ยวกับจุดอ่อนในปัจจุบัน อาจใช้การรายงานด้วยมือหรือระบบอัตโนมัติก็ได้</a:t>
            </a:r>
          </a:p>
          <a:p>
            <a:r>
              <a:rPr lang="en-US" dirty="0" smtClean="0"/>
              <a:t>1) </a:t>
            </a:r>
            <a:r>
              <a:rPr lang="th-TH" dirty="0" smtClean="0"/>
              <a:t>การเฝ้าระวังการใช้งานระบบ </a:t>
            </a:r>
            <a:r>
              <a:rPr lang="en-US" dirty="0" smtClean="0"/>
              <a:t>(Monitoring)</a:t>
            </a:r>
          </a:p>
          <a:p>
            <a:r>
              <a:rPr lang="en-US" dirty="0" smtClean="0"/>
              <a:t>2) </a:t>
            </a:r>
            <a:r>
              <a:rPr lang="th-TH" dirty="0" smtClean="0"/>
              <a:t>การสแกนช่องโหว่ของระบบ</a:t>
            </a:r>
          </a:p>
          <a:p>
            <a:r>
              <a:rPr lang="en-US" dirty="0" smtClean="0"/>
              <a:t>3) </a:t>
            </a:r>
            <a:r>
              <a:rPr lang="th-TH" dirty="0" smtClean="0"/>
              <a:t>การปฏิบัติตามนโยบาย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8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030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770174" cy="1280890"/>
          </a:xfrm>
        </p:spPr>
        <p:txBody>
          <a:bodyPr>
            <a:normAutofit fontScale="90000"/>
          </a:bodyPr>
          <a:lstStyle/>
          <a:p>
            <a:r>
              <a:rPr lang="th-TH" dirty="0"/>
              <a:t>การออกแบบและติดตั้งระบบรักษาความปลอดภัย </a:t>
            </a:r>
            <a:r>
              <a:rPr lang="en-US" dirty="0"/>
              <a:t>: </a:t>
            </a:r>
            <a:r>
              <a:rPr lang="th-TH" sz="3600" dirty="0" smtClean="0">
                <a:solidFill>
                  <a:schemeClr val="accent2"/>
                </a:solidFill>
              </a:rPr>
              <a:t>ระบบพิสูจน์ทราบตัวตน </a:t>
            </a:r>
            <a:r>
              <a:rPr lang="en-US" sz="3600" dirty="0" smtClean="0">
                <a:solidFill>
                  <a:schemeClr val="accent2"/>
                </a:solidFill>
              </a:rPr>
              <a:t>(Authentication System)</a:t>
            </a:r>
            <a:endParaRPr lang="th-T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281488"/>
          </a:xfrm>
        </p:spPr>
        <p:txBody>
          <a:bodyPr>
            <a:normAutofit/>
          </a:bodyPr>
          <a:lstStyle/>
          <a:p>
            <a:r>
              <a:rPr lang="th-TH" dirty="0" smtClean="0"/>
              <a:t>ใช้ตรวจสอบผู้ใช้ที่ต้องการล็อกอินเข้าใช้งานระบบหรือเครือข่าย</a:t>
            </a:r>
          </a:p>
          <a:p>
            <a:r>
              <a:rPr lang="th-TH" dirty="0" smtClean="0"/>
              <a:t>ตรวจสอบการเข้าสถานที่ต้องห้าม</a:t>
            </a:r>
          </a:p>
          <a:p>
            <a:r>
              <a:rPr lang="th-TH" dirty="0" smtClean="0"/>
              <a:t>ทุกระบบในองค์กรควรต้องมีระบบพิสูจน์ตัวตนด้วย</a:t>
            </a:r>
          </a:p>
          <a:p>
            <a:r>
              <a:rPr lang="th-TH" dirty="0" smtClean="0"/>
              <a:t>ระบบพิสูจน์ทราบตัวตนจะมีผลกระทบกับทุกระบบขององค์กร ไม่ควรติดตั้งและใช้งานโดยที่ไม่ได้วางแผนล่วงหน้าก่อน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9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0304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Sarabun">
      <a:majorFont>
        <a:latin typeface="TH SarabunPSK"/>
        <a:ea typeface=""/>
        <a:cs typeface="TH SarabunPSK"/>
      </a:majorFont>
      <a:minorFont>
        <a:latin typeface="TH SarabunPSK"/>
        <a:ea typeface=""/>
        <a:cs typeface="TH SarabunPSK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1703</TotalTime>
  <Words>1044</Words>
  <Application>Microsoft Office PowerPoint</Application>
  <PresentationFormat>On-screen Show (4:3)</PresentationFormat>
  <Paragraphs>92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Cordia New</vt:lpstr>
      <vt:lpstr>TH SarabunPSK</vt:lpstr>
      <vt:lpstr>Wingdings 3</vt:lpstr>
      <vt:lpstr>Wisp</vt:lpstr>
      <vt:lpstr>บทที่ 2 : กระบวนการการรักษาความปลอดภัยข้อมูล Part2 สธ412 ความมั่นคงของระบบสารสนเทศ</vt:lpstr>
      <vt:lpstr>กระบวนการรักษาความปลอดภัยข้อมูล</vt:lpstr>
      <vt:lpstr>Outline</vt:lpstr>
      <vt:lpstr>นโยบาย (Policy)</vt:lpstr>
      <vt:lpstr>นโยบาย (Policy) : ลำดับการกำหนดนโยบาย</vt:lpstr>
      <vt:lpstr>นโยบาย (Policy) : ปรับปรุงนโยบายที่มีอยู่แล้ว</vt:lpstr>
      <vt:lpstr>การออกแบบและติดตั้งระบบรักษาความปลอดภัย (Implementation) </vt:lpstr>
      <vt:lpstr>การออกแบบและติดตั้งระบบรักษาความปลอดภัย : ระบบรายงานการรักษาความปลอดภัย</vt:lpstr>
      <vt:lpstr>การออกแบบและติดตั้งระบบรักษาความปลอดภัย : ระบบพิสูจน์ทราบตัวตน (Authentication System)</vt:lpstr>
      <vt:lpstr>การออกแบบและติดตั้งระบบรักษาความปลอดภัย : การรักษาความปลอดภัยในการใช้อินเทอร์เน็ต</vt:lpstr>
      <vt:lpstr>การออกแบบและติดตั้งระบบรักษาความปลอดภัย : ระบบตรวจจับและป้องกันการบุกรุก</vt:lpstr>
      <vt:lpstr>การออกแบบและติดตั้งระบบรักษาความปลอดภัย : การเข้ารหัสข้อมูล (Encryption)</vt:lpstr>
      <vt:lpstr>การออกแบบและติดตั้งระบบรักษาความปลอดภัย : การรักษาความปลอดภัยด้านกายภาพ</vt:lpstr>
      <vt:lpstr>การออกแบบและติดตั้งระบบรักษาความปลอดภัย : คณะทำงาน</vt:lpstr>
      <vt:lpstr>การฝึกอบรม (Training)</vt:lpstr>
      <vt:lpstr>การตรวจสอบ (Audit)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Apipong Pingyod</dc:creator>
  <cp:lastModifiedBy>Apipong Pingyod</cp:lastModifiedBy>
  <cp:revision>213</cp:revision>
  <dcterms:created xsi:type="dcterms:W3CDTF">2015-08-08T14:30:10Z</dcterms:created>
  <dcterms:modified xsi:type="dcterms:W3CDTF">2015-08-24T15:44:49Z</dcterms:modified>
</cp:coreProperties>
</file>