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8"/>
  </p:notesMasterIdLst>
  <p:sldIdLst>
    <p:sldId id="257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0D8CC3-E6AA-4770-B4F6-321329906C3F}" type="doc">
      <dgm:prSet loTypeId="urn:microsoft.com/office/officeart/2005/8/layout/cycle2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E97392C-9C44-4B28-9B55-46D127A2CD72}">
      <dgm:prSet phldrT="[Text]" custT="1"/>
      <dgm:spPr/>
      <dgm:t>
        <a:bodyPr/>
        <a:lstStyle/>
        <a:p>
          <a:r>
            <a:rPr lang="en-US" sz="2800" dirty="0" smtClean="0"/>
            <a:t>Risk Assessment</a:t>
          </a:r>
          <a:endParaRPr lang="th-TH" sz="2800" dirty="0"/>
        </a:p>
      </dgm:t>
    </dgm:pt>
    <dgm:pt modelId="{49F37E8F-D78D-46E0-9AB6-2A6E6781F6F4}" type="parTrans" cxnId="{532A050C-C8B0-429F-9400-6D600E29D4AA}">
      <dgm:prSet/>
      <dgm:spPr/>
      <dgm:t>
        <a:bodyPr/>
        <a:lstStyle/>
        <a:p>
          <a:endParaRPr lang="th-TH" sz="2800"/>
        </a:p>
      </dgm:t>
    </dgm:pt>
    <dgm:pt modelId="{A03E6AD7-E670-45EB-9E63-876DEEB886A7}" type="sibTrans" cxnId="{532A050C-C8B0-429F-9400-6D600E29D4AA}">
      <dgm:prSet custT="1"/>
      <dgm:spPr/>
      <dgm:t>
        <a:bodyPr/>
        <a:lstStyle/>
        <a:p>
          <a:endParaRPr lang="th-TH" sz="2000"/>
        </a:p>
      </dgm:t>
    </dgm:pt>
    <dgm:pt modelId="{26E60F3F-0447-4240-9AAF-03C161F19F61}">
      <dgm:prSet phldrT="[Text]" custT="1"/>
      <dgm:spPr/>
      <dgm:t>
        <a:bodyPr/>
        <a:lstStyle/>
        <a:p>
          <a:r>
            <a:rPr lang="en-US" sz="2800" dirty="0" smtClean="0"/>
            <a:t>Policy</a:t>
          </a:r>
          <a:endParaRPr lang="th-TH" sz="2800" dirty="0"/>
        </a:p>
      </dgm:t>
    </dgm:pt>
    <dgm:pt modelId="{75817C68-A61E-42A4-B23C-5C7E70B654B5}" type="parTrans" cxnId="{26DF6ABB-03F2-4660-AE70-34E7F3A092E7}">
      <dgm:prSet/>
      <dgm:spPr/>
      <dgm:t>
        <a:bodyPr/>
        <a:lstStyle/>
        <a:p>
          <a:endParaRPr lang="th-TH" sz="2800"/>
        </a:p>
      </dgm:t>
    </dgm:pt>
    <dgm:pt modelId="{9A5ACD04-B838-4011-93B7-384A4B8C8B42}" type="sibTrans" cxnId="{26DF6ABB-03F2-4660-AE70-34E7F3A092E7}">
      <dgm:prSet custT="1"/>
      <dgm:spPr/>
      <dgm:t>
        <a:bodyPr/>
        <a:lstStyle/>
        <a:p>
          <a:endParaRPr lang="th-TH" sz="2000"/>
        </a:p>
      </dgm:t>
    </dgm:pt>
    <dgm:pt modelId="{A901240C-43EA-487A-A286-9551DB265847}">
      <dgm:prSet phldrT="[Text]" custT="1"/>
      <dgm:spPr/>
      <dgm:t>
        <a:bodyPr/>
        <a:lstStyle/>
        <a:p>
          <a:r>
            <a:rPr lang="en-US" sz="2000" dirty="0" smtClean="0"/>
            <a:t>Implementation</a:t>
          </a:r>
          <a:endParaRPr lang="th-TH" sz="2000" dirty="0"/>
        </a:p>
      </dgm:t>
    </dgm:pt>
    <dgm:pt modelId="{D7E6C522-585B-4EA6-A2C9-F52EA5F5CB47}" type="parTrans" cxnId="{8EF1B018-8160-4670-92BE-AF38C166CEA4}">
      <dgm:prSet/>
      <dgm:spPr/>
      <dgm:t>
        <a:bodyPr/>
        <a:lstStyle/>
        <a:p>
          <a:endParaRPr lang="th-TH" sz="2800"/>
        </a:p>
      </dgm:t>
    </dgm:pt>
    <dgm:pt modelId="{3140D0D0-4EB8-46C9-B23B-523E6BE75536}" type="sibTrans" cxnId="{8EF1B018-8160-4670-92BE-AF38C166CEA4}">
      <dgm:prSet custT="1"/>
      <dgm:spPr/>
      <dgm:t>
        <a:bodyPr/>
        <a:lstStyle/>
        <a:p>
          <a:endParaRPr lang="th-TH" sz="2000"/>
        </a:p>
      </dgm:t>
    </dgm:pt>
    <dgm:pt modelId="{FD8CDB35-EBF6-46B2-93FB-9A2E05B808F5}">
      <dgm:prSet phldrT="[Text]" custT="1"/>
      <dgm:spPr/>
      <dgm:t>
        <a:bodyPr/>
        <a:lstStyle/>
        <a:p>
          <a:r>
            <a:rPr lang="en-US" sz="2800" dirty="0" smtClean="0"/>
            <a:t>Training</a:t>
          </a:r>
          <a:endParaRPr lang="th-TH" sz="2800" dirty="0"/>
        </a:p>
      </dgm:t>
    </dgm:pt>
    <dgm:pt modelId="{B2138213-1A30-4F86-8671-343DBBF291A9}" type="parTrans" cxnId="{6174FE72-302F-4A8F-9B65-908B6205B894}">
      <dgm:prSet/>
      <dgm:spPr/>
      <dgm:t>
        <a:bodyPr/>
        <a:lstStyle/>
        <a:p>
          <a:endParaRPr lang="th-TH" sz="2800"/>
        </a:p>
      </dgm:t>
    </dgm:pt>
    <dgm:pt modelId="{DC92502B-3D73-449C-A103-62BD79E41A0D}" type="sibTrans" cxnId="{6174FE72-302F-4A8F-9B65-908B6205B894}">
      <dgm:prSet custT="1"/>
      <dgm:spPr/>
      <dgm:t>
        <a:bodyPr/>
        <a:lstStyle/>
        <a:p>
          <a:endParaRPr lang="th-TH" sz="2000"/>
        </a:p>
      </dgm:t>
    </dgm:pt>
    <dgm:pt modelId="{1D1A4672-C5CA-46DA-95F4-28E7B3E4E03D}">
      <dgm:prSet phldrT="[Text]" custT="1"/>
      <dgm:spPr/>
      <dgm:t>
        <a:bodyPr/>
        <a:lstStyle/>
        <a:p>
          <a:r>
            <a:rPr lang="en-US" sz="2800" dirty="0" smtClean="0"/>
            <a:t>Audit</a:t>
          </a:r>
          <a:endParaRPr lang="th-TH" sz="2800" dirty="0"/>
        </a:p>
      </dgm:t>
    </dgm:pt>
    <dgm:pt modelId="{37301FD7-3AEF-4D18-8EF6-460D016C630F}" type="parTrans" cxnId="{ED997681-0B5F-4939-912C-1751A231BE57}">
      <dgm:prSet/>
      <dgm:spPr/>
      <dgm:t>
        <a:bodyPr/>
        <a:lstStyle/>
        <a:p>
          <a:endParaRPr lang="th-TH" sz="2800"/>
        </a:p>
      </dgm:t>
    </dgm:pt>
    <dgm:pt modelId="{6C0788A6-6301-4A7F-BC23-B31536999192}" type="sibTrans" cxnId="{ED997681-0B5F-4939-912C-1751A231BE57}">
      <dgm:prSet custT="1"/>
      <dgm:spPr/>
      <dgm:t>
        <a:bodyPr/>
        <a:lstStyle/>
        <a:p>
          <a:endParaRPr lang="th-TH" sz="2000"/>
        </a:p>
      </dgm:t>
    </dgm:pt>
    <dgm:pt modelId="{D477607E-2E8F-4548-9D5B-65235BB4E103}" type="pres">
      <dgm:prSet presAssocID="{FF0D8CC3-E6AA-4770-B4F6-321329906C3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92849853-5204-4050-B628-BC51073B537D}" type="pres">
      <dgm:prSet presAssocID="{6E97392C-9C44-4B28-9B55-46D127A2CD72}" presName="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h-TH"/>
        </a:p>
      </dgm:t>
    </dgm:pt>
    <dgm:pt modelId="{42ADF36B-28FD-446A-B757-B46B614056A4}" type="pres">
      <dgm:prSet presAssocID="{A03E6AD7-E670-45EB-9E63-876DEEB886A7}" presName="sibTrans" presStyleLbl="sibTrans2D1" presStyleIdx="0" presStyleCnt="5"/>
      <dgm:spPr/>
      <dgm:t>
        <a:bodyPr/>
        <a:lstStyle/>
        <a:p>
          <a:endParaRPr lang="th-TH"/>
        </a:p>
      </dgm:t>
    </dgm:pt>
    <dgm:pt modelId="{0222F8F5-76DD-410C-84BA-65B5D090D666}" type="pres">
      <dgm:prSet presAssocID="{A03E6AD7-E670-45EB-9E63-876DEEB886A7}" presName="connectorText" presStyleLbl="sibTrans2D1" presStyleIdx="0" presStyleCnt="5"/>
      <dgm:spPr/>
      <dgm:t>
        <a:bodyPr/>
        <a:lstStyle/>
        <a:p>
          <a:endParaRPr lang="th-TH"/>
        </a:p>
      </dgm:t>
    </dgm:pt>
    <dgm:pt modelId="{DF0E5FE7-15B8-490E-BA7E-FA9DCB590EF0}" type="pres">
      <dgm:prSet presAssocID="{26E60F3F-0447-4240-9AAF-03C161F19F61}" presName="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h-TH"/>
        </a:p>
      </dgm:t>
    </dgm:pt>
    <dgm:pt modelId="{F40C6031-81A8-4959-9809-B6A166272984}" type="pres">
      <dgm:prSet presAssocID="{9A5ACD04-B838-4011-93B7-384A4B8C8B42}" presName="sibTrans" presStyleLbl="sibTrans2D1" presStyleIdx="1" presStyleCnt="5"/>
      <dgm:spPr/>
      <dgm:t>
        <a:bodyPr/>
        <a:lstStyle/>
        <a:p>
          <a:endParaRPr lang="th-TH"/>
        </a:p>
      </dgm:t>
    </dgm:pt>
    <dgm:pt modelId="{5733E303-BDEF-45D4-8B4E-03C58A4252AF}" type="pres">
      <dgm:prSet presAssocID="{9A5ACD04-B838-4011-93B7-384A4B8C8B42}" presName="connectorText" presStyleLbl="sibTrans2D1" presStyleIdx="1" presStyleCnt="5"/>
      <dgm:spPr/>
      <dgm:t>
        <a:bodyPr/>
        <a:lstStyle/>
        <a:p>
          <a:endParaRPr lang="th-TH"/>
        </a:p>
      </dgm:t>
    </dgm:pt>
    <dgm:pt modelId="{69A303A3-06AA-47A7-97E7-EE0F1DFB2816}" type="pres">
      <dgm:prSet presAssocID="{A901240C-43EA-487A-A286-9551DB265847}" presName="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h-TH"/>
        </a:p>
      </dgm:t>
    </dgm:pt>
    <dgm:pt modelId="{CD465430-7B3A-4DA4-9775-1C8676EA2AC1}" type="pres">
      <dgm:prSet presAssocID="{3140D0D0-4EB8-46C9-B23B-523E6BE75536}" presName="sibTrans" presStyleLbl="sibTrans2D1" presStyleIdx="2" presStyleCnt="5"/>
      <dgm:spPr/>
      <dgm:t>
        <a:bodyPr/>
        <a:lstStyle/>
        <a:p>
          <a:endParaRPr lang="th-TH"/>
        </a:p>
      </dgm:t>
    </dgm:pt>
    <dgm:pt modelId="{D950C888-3A69-4C5B-B944-1D099075C13F}" type="pres">
      <dgm:prSet presAssocID="{3140D0D0-4EB8-46C9-B23B-523E6BE75536}" presName="connectorText" presStyleLbl="sibTrans2D1" presStyleIdx="2" presStyleCnt="5"/>
      <dgm:spPr/>
      <dgm:t>
        <a:bodyPr/>
        <a:lstStyle/>
        <a:p>
          <a:endParaRPr lang="th-TH"/>
        </a:p>
      </dgm:t>
    </dgm:pt>
    <dgm:pt modelId="{19A93C46-B236-401D-B039-2208FC95DB8A}" type="pres">
      <dgm:prSet presAssocID="{FD8CDB35-EBF6-46B2-93FB-9A2E05B808F5}" presName="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h-TH"/>
        </a:p>
      </dgm:t>
    </dgm:pt>
    <dgm:pt modelId="{8FB4486B-37A4-4438-837F-FE0C8AAB3901}" type="pres">
      <dgm:prSet presAssocID="{DC92502B-3D73-449C-A103-62BD79E41A0D}" presName="sibTrans" presStyleLbl="sibTrans2D1" presStyleIdx="3" presStyleCnt="5"/>
      <dgm:spPr/>
      <dgm:t>
        <a:bodyPr/>
        <a:lstStyle/>
        <a:p>
          <a:endParaRPr lang="th-TH"/>
        </a:p>
      </dgm:t>
    </dgm:pt>
    <dgm:pt modelId="{5DEDCA27-C45D-4EF0-837B-FCD94390FEE8}" type="pres">
      <dgm:prSet presAssocID="{DC92502B-3D73-449C-A103-62BD79E41A0D}" presName="connectorText" presStyleLbl="sibTrans2D1" presStyleIdx="3" presStyleCnt="5"/>
      <dgm:spPr/>
      <dgm:t>
        <a:bodyPr/>
        <a:lstStyle/>
        <a:p>
          <a:endParaRPr lang="th-TH"/>
        </a:p>
      </dgm:t>
    </dgm:pt>
    <dgm:pt modelId="{7CCFC9C2-CF36-4C43-A81A-2461ADF0FD18}" type="pres">
      <dgm:prSet presAssocID="{1D1A4672-C5CA-46DA-95F4-28E7B3E4E03D}" presName="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h-TH"/>
        </a:p>
      </dgm:t>
    </dgm:pt>
    <dgm:pt modelId="{CC19C41D-FA7B-441A-BFEE-BCF3859F0884}" type="pres">
      <dgm:prSet presAssocID="{6C0788A6-6301-4A7F-BC23-B31536999192}" presName="sibTrans" presStyleLbl="sibTrans2D1" presStyleIdx="4" presStyleCnt="5"/>
      <dgm:spPr/>
      <dgm:t>
        <a:bodyPr/>
        <a:lstStyle/>
        <a:p>
          <a:endParaRPr lang="th-TH"/>
        </a:p>
      </dgm:t>
    </dgm:pt>
    <dgm:pt modelId="{7D20D73A-EA0C-44DF-9FAB-373D6DE16412}" type="pres">
      <dgm:prSet presAssocID="{6C0788A6-6301-4A7F-BC23-B31536999192}" presName="connectorText" presStyleLbl="sibTrans2D1" presStyleIdx="4" presStyleCnt="5"/>
      <dgm:spPr/>
      <dgm:t>
        <a:bodyPr/>
        <a:lstStyle/>
        <a:p>
          <a:endParaRPr lang="th-TH"/>
        </a:p>
      </dgm:t>
    </dgm:pt>
  </dgm:ptLst>
  <dgm:cxnLst>
    <dgm:cxn modelId="{AD260E63-4BA7-443D-B45B-E46CA4C1FF5B}" type="presOf" srcId="{9A5ACD04-B838-4011-93B7-384A4B8C8B42}" destId="{5733E303-BDEF-45D4-8B4E-03C58A4252AF}" srcOrd="1" destOrd="0" presId="urn:microsoft.com/office/officeart/2005/8/layout/cycle2"/>
    <dgm:cxn modelId="{26DF6ABB-03F2-4660-AE70-34E7F3A092E7}" srcId="{FF0D8CC3-E6AA-4770-B4F6-321329906C3F}" destId="{26E60F3F-0447-4240-9AAF-03C161F19F61}" srcOrd="1" destOrd="0" parTransId="{75817C68-A61E-42A4-B23C-5C7E70B654B5}" sibTransId="{9A5ACD04-B838-4011-93B7-384A4B8C8B42}"/>
    <dgm:cxn modelId="{1BBB8A60-9ADD-4FA2-BA5A-066CD2965328}" type="presOf" srcId="{A03E6AD7-E670-45EB-9E63-876DEEB886A7}" destId="{0222F8F5-76DD-410C-84BA-65B5D090D666}" srcOrd="1" destOrd="0" presId="urn:microsoft.com/office/officeart/2005/8/layout/cycle2"/>
    <dgm:cxn modelId="{EBD301BC-2908-4B3C-B215-851F33093B7E}" type="presOf" srcId="{6C0788A6-6301-4A7F-BC23-B31536999192}" destId="{7D20D73A-EA0C-44DF-9FAB-373D6DE16412}" srcOrd="1" destOrd="0" presId="urn:microsoft.com/office/officeart/2005/8/layout/cycle2"/>
    <dgm:cxn modelId="{9BF40F03-4FC3-4858-83A5-F9B47FAA65A8}" type="presOf" srcId="{6E97392C-9C44-4B28-9B55-46D127A2CD72}" destId="{92849853-5204-4050-B628-BC51073B537D}" srcOrd="0" destOrd="0" presId="urn:microsoft.com/office/officeart/2005/8/layout/cycle2"/>
    <dgm:cxn modelId="{E4E6726E-85F7-475A-AD95-E5D7727578F1}" type="presOf" srcId="{9A5ACD04-B838-4011-93B7-384A4B8C8B42}" destId="{F40C6031-81A8-4959-9809-B6A166272984}" srcOrd="0" destOrd="0" presId="urn:microsoft.com/office/officeart/2005/8/layout/cycle2"/>
    <dgm:cxn modelId="{873AF0B3-15CC-4D0B-A153-974C5E86A585}" type="presOf" srcId="{A901240C-43EA-487A-A286-9551DB265847}" destId="{69A303A3-06AA-47A7-97E7-EE0F1DFB2816}" srcOrd="0" destOrd="0" presId="urn:microsoft.com/office/officeart/2005/8/layout/cycle2"/>
    <dgm:cxn modelId="{9CED5A15-D5F5-4DB4-BE43-15F97AC0C00D}" type="presOf" srcId="{3140D0D0-4EB8-46C9-B23B-523E6BE75536}" destId="{CD465430-7B3A-4DA4-9775-1C8676EA2AC1}" srcOrd="0" destOrd="0" presId="urn:microsoft.com/office/officeart/2005/8/layout/cycle2"/>
    <dgm:cxn modelId="{8EF1B018-8160-4670-92BE-AF38C166CEA4}" srcId="{FF0D8CC3-E6AA-4770-B4F6-321329906C3F}" destId="{A901240C-43EA-487A-A286-9551DB265847}" srcOrd="2" destOrd="0" parTransId="{D7E6C522-585B-4EA6-A2C9-F52EA5F5CB47}" sibTransId="{3140D0D0-4EB8-46C9-B23B-523E6BE75536}"/>
    <dgm:cxn modelId="{1F2CB8F4-051D-4609-9D06-E2B910DFCEB3}" type="presOf" srcId="{6C0788A6-6301-4A7F-BC23-B31536999192}" destId="{CC19C41D-FA7B-441A-BFEE-BCF3859F0884}" srcOrd="0" destOrd="0" presId="urn:microsoft.com/office/officeart/2005/8/layout/cycle2"/>
    <dgm:cxn modelId="{532A050C-C8B0-429F-9400-6D600E29D4AA}" srcId="{FF0D8CC3-E6AA-4770-B4F6-321329906C3F}" destId="{6E97392C-9C44-4B28-9B55-46D127A2CD72}" srcOrd="0" destOrd="0" parTransId="{49F37E8F-D78D-46E0-9AB6-2A6E6781F6F4}" sibTransId="{A03E6AD7-E670-45EB-9E63-876DEEB886A7}"/>
    <dgm:cxn modelId="{847969CC-560A-4DB7-8609-AA849489CBB2}" type="presOf" srcId="{DC92502B-3D73-449C-A103-62BD79E41A0D}" destId="{5DEDCA27-C45D-4EF0-837B-FCD94390FEE8}" srcOrd="1" destOrd="0" presId="urn:microsoft.com/office/officeart/2005/8/layout/cycle2"/>
    <dgm:cxn modelId="{237EFD86-05CC-49C6-9496-0EAD69F435E1}" type="presOf" srcId="{FF0D8CC3-E6AA-4770-B4F6-321329906C3F}" destId="{D477607E-2E8F-4548-9D5B-65235BB4E103}" srcOrd="0" destOrd="0" presId="urn:microsoft.com/office/officeart/2005/8/layout/cycle2"/>
    <dgm:cxn modelId="{6174FE72-302F-4A8F-9B65-908B6205B894}" srcId="{FF0D8CC3-E6AA-4770-B4F6-321329906C3F}" destId="{FD8CDB35-EBF6-46B2-93FB-9A2E05B808F5}" srcOrd="3" destOrd="0" parTransId="{B2138213-1A30-4F86-8671-343DBBF291A9}" sibTransId="{DC92502B-3D73-449C-A103-62BD79E41A0D}"/>
    <dgm:cxn modelId="{ED997681-0B5F-4939-912C-1751A231BE57}" srcId="{FF0D8CC3-E6AA-4770-B4F6-321329906C3F}" destId="{1D1A4672-C5CA-46DA-95F4-28E7B3E4E03D}" srcOrd="4" destOrd="0" parTransId="{37301FD7-3AEF-4D18-8EF6-460D016C630F}" sibTransId="{6C0788A6-6301-4A7F-BC23-B31536999192}"/>
    <dgm:cxn modelId="{D6D7E17F-7383-4FDD-BBCC-EE2A430E0D9D}" type="presOf" srcId="{3140D0D0-4EB8-46C9-B23B-523E6BE75536}" destId="{D950C888-3A69-4C5B-B944-1D099075C13F}" srcOrd="1" destOrd="0" presId="urn:microsoft.com/office/officeart/2005/8/layout/cycle2"/>
    <dgm:cxn modelId="{4A9E61B9-316E-4EC0-AC93-880F818BBB33}" type="presOf" srcId="{A03E6AD7-E670-45EB-9E63-876DEEB886A7}" destId="{42ADF36B-28FD-446A-B757-B46B614056A4}" srcOrd="0" destOrd="0" presId="urn:microsoft.com/office/officeart/2005/8/layout/cycle2"/>
    <dgm:cxn modelId="{E06D79A8-A712-40C7-A984-7333EF7FF9C3}" type="presOf" srcId="{DC92502B-3D73-449C-A103-62BD79E41A0D}" destId="{8FB4486B-37A4-4438-837F-FE0C8AAB3901}" srcOrd="0" destOrd="0" presId="urn:microsoft.com/office/officeart/2005/8/layout/cycle2"/>
    <dgm:cxn modelId="{72286C65-CCA9-444E-9B33-525EE93CD266}" type="presOf" srcId="{26E60F3F-0447-4240-9AAF-03C161F19F61}" destId="{DF0E5FE7-15B8-490E-BA7E-FA9DCB590EF0}" srcOrd="0" destOrd="0" presId="urn:microsoft.com/office/officeart/2005/8/layout/cycle2"/>
    <dgm:cxn modelId="{83970E4F-226E-4980-905D-0DC3A571A7F9}" type="presOf" srcId="{1D1A4672-C5CA-46DA-95F4-28E7B3E4E03D}" destId="{7CCFC9C2-CF36-4C43-A81A-2461ADF0FD18}" srcOrd="0" destOrd="0" presId="urn:microsoft.com/office/officeart/2005/8/layout/cycle2"/>
    <dgm:cxn modelId="{F6759C02-B4BD-4A6F-B30B-C8CE833C83F0}" type="presOf" srcId="{FD8CDB35-EBF6-46B2-93FB-9A2E05B808F5}" destId="{19A93C46-B236-401D-B039-2208FC95DB8A}" srcOrd="0" destOrd="0" presId="urn:microsoft.com/office/officeart/2005/8/layout/cycle2"/>
    <dgm:cxn modelId="{4A15636C-B361-4C2E-B1D0-EA082A7FEDD9}" type="presParOf" srcId="{D477607E-2E8F-4548-9D5B-65235BB4E103}" destId="{92849853-5204-4050-B628-BC51073B537D}" srcOrd="0" destOrd="0" presId="urn:microsoft.com/office/officeart/2005/8/layout/cycle2"/>
    <dgm:cxn modelId="{80B3C9F0-FEFD-4AAE-863D-C1748AA8EAB2}" type="presParOf" srcId="{D477607E-2E8F-4548-9D5B-65235BB4E103}" destId="{42ADF36B-28FD-446A-B757-B46B614056A4}" srcOrd="1" destOrd="0" presId="urn:microsoft.com/office/officeart/2005/8/layout/cycle2"/>
    <dgm:cxn modelId="{39EC059F-66F6-40D1-8376-415ABCEC07AC}" type="presParOf" srcId="{42ADF36B-28FD-446A-B757-B46B614056A4}" destId="{0222F8F5-76DD-410C-84BA-65B5D090D666}" srcOrd="0" destOrd="0" presId="urn:microsoft.com/office/officeart/2005/8/layout/cycle2"/>
    <dgm:cxn modelId="{BBFD8F91-F2F6-4D24-9E06-30791EF11486}" type="presParOf" srcId="{D477607E-2E8F-4548-9D5B-65235BB4E103}" destId="{DF0E5FE7-15B8-490E-BA7E-FA9DCB590EF0}" srcOrd="2" destOrd="0" presId="urn:microsoft.com/office/officeart/2005/8/layout/cycle2"/>
    <dgm:cxn modelId="{253247F4-92BA-4237-9FB4-9817AE4C92C6}" type="presParOf" srcId="{D477607E-2E8F-4548-9D5B-65235BB4E103}" destId="{F40C6031-81A8-4959-9809-B6A166272984}" srcOrd="3" destOrd="0" presId="urn:microsoft.com/office/officeart/2005/8/layout/cycle2"/>
    <dgm:cxn modelId="{F58E3D86-CFFC-4140-8F44-9BBDA75FA44A}" type="presParOf" srcId="{F40C6031-81A8-4959-9809-B6A166272984}" destId="{5733E303-BDEF-45D4-8B4E-03C58A4252AF}" srcOrd="0" destOrd="0" presId="urn:microsoft.com/office/officeart/2005/8/layout/cycle2"/>
    <dgm:cxn modelId="{2903F879-2738-45BE-AC96-D0965CB103FD}" type="presParOf" srcId="{D477607E-2E8F-4548-9D5B-65235BB4E103}" destId="{69A303A3-06AA-47A7-97E7-EE0F1DFB2816}" srcOrd="4" destOrd="0" presId="urn:microsoft.com/office/officeart/2005/8/layout/cycle2"/>
    <dgm:cxn modelId="{49B589E0-1DEC-407F-AEBA-7F404FAB5A59}" type="presParOf" srcId="{D477607E-2E8F-4548-9D5B-65235BB4E103}" destId="{CD465430-7B3A-4DA4-9775-1C8676EA2AC1}" srcOrd="5" destOrd="0" presId="urn:microsoft.com/office/officeart/2005/8/layout/cycle2"/>
    <dgm:cxn modelId="{275B81AA-FC5A-43D3-B8FD-EA9EC0226562}" type="presParOf" srcId="{CD465430-7B3A-4DA4-9775-1C8676EA2AC1}" destId="{D950C888-3A69-4C5B-B944-1D099075C13F}" srcOrd="0" destOrd="0" presId="urn:microsoft.com/office/officeart/2005/8/layout/cycle2"/>
    <dgm:cxn modelId="{A6949CC3-1715-49AF-89B7-41650DF39725}" type="presParOf" srcId="{D477607E-2E8F-4548-9D5B-65235BB4E103}" destId="{19A93C46-B236-401D-B039-2208FC95DB8A}" srcOrd="6" destOrd="0" presId="urn:microsoft.com/office/officeart/2005/8/layout/cycle2"/>
    <dgm:cxn modelId="{B45E5568-156C-42ED-B412-9528B701493B}" type="presParOf" srcId="{D477607E-2E8F-4548-9D5B-65235BB4E103}" destId="{8FB4486B-37A4-4438-837F-FE0C8AAB3901}" srcOrd="7" destOrd="0" presId="urn:microsoft.com/office/officeart/2005/8/layout/cycle2"/>
    <dgm:cxn modelId="{92AAEE7D-3FFB-4600-8CCC-62972C0DE776}" type="presParOf" srcId="{8FB4486B-37A4-4438-837F-FE0C8AAB3901}" destId="{5DEDCA27-C45D-4EF0-837B-FCD94390FEE8}" srcOrd="0" destOrd="0" presId="urn:microsoft.com/office/officeart/2005/8/layout/cycle2"/>
    <dgm:cxn modelId="{F12D8901-05BD-45D2-8816-4B4D86E84401}" type="presParOf" srcId="{D477607E-2E8F-4548-9D5B-65235BB4E103}" destId="{7CCFC9C2-CF36-4C43-A81A-2461ADF0FD18}" srcOrd="8" destOrd="0" presId="urn:microsoft.com/office/officeart/2005/8/layout/cycle2"/>
    <dgm:cxn modelId="{81B3547F-C259-43FB-ABB9-D0D263F22FB9}" type="presParOf" srcId="{D477607E-2E8F-4548-9D5B-65235BB4E103}" destId="{CC19C41D-FA7B-441A-BFEE-BCF3859F0884}" srcOrd="9" destOrd="0" presId="urn:microsoft.com/office/officeart/2005/8/layout/cycle2"/>
    <dgm:cxn modelId="{FC30A8B2-DC65-436E-B71D-636CDEE7639F}" type="presParOf" srcId="{CC19C41D-FA7B-441A-BFEE-BCF3859F0884}" destId="{7D20D73A-EA0C-44DF-9FAB-373D6DE1641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49853-5204-4050-B628-BC51073B537D}">
      <dsp:nvSpPr>
        <dsp:cNvPr id="0" name=""/>
        <dsp:cNvSpPr/>
      </dsp:nvSpPr>
      <dsp:spPr>
        <a:xfrm>
          <a:off x="3302719" y="2158"/>
          <a:ext cx="1600772" cy="160077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Risk Assessment</a:t>
          </a:r>
          <a:endParaRPr lang="th-TH" sz="2800" kern="1200" dirty="0"/>
        </a:p>
      </dsp:txBody>
      <dsp:txXfrm>
        <a:off x="3380862" y="80301"/>
        <a:ext cx="1444486" cy="1444486"/>
      </dsp:txXfrm>
    </dsp:sp>
    <dsp:sp modelId="{42ADF36B-28FD-446A-B757-B46B614056A4}">
      <dsp:nvSpPr>
        <dsp:cNvPr id="0" name=""/>
        <dsp:cNvSpPr/>
      </dsp:nvSpPr>
      <dsp:spPr>
        <a:xfrm rot="2160000">
          <a:off x="4852626" y="1231145"/>
          <a:ext cx="424401" cy="5402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>
        <a:off x="4864784" y="1301779"/>
        <a:ext cx="297081" cy="324156"/>
      </dsp:txXfrm>
    </dsp:sp>
    <dsp:sp modelId="{DF0E5FE7-15B8-490E-BA7E-FA9DCB590EF0}">
      <dsp:nvSpPr>
        <dsp:cNvPr id="0" name=""/>
        <dsp:cNvSpPr/>
      </dsp:nvSpPr>
      <dsp:spPr>
        <a:xfrm>
          <a:off x="5245597" y="1413741"/>
          <a:ext cx="1600772" cy="160077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Policy</a:t>
          </a:r>
          <a:endParaRPr lang="th-TH" sz="2800" kern="1200" dirty="0"/>
        </a:p>
      </dsp:txBody>
      <dsp:txXfrm>
        <a:off x="5323740" y="1491884"/>
        <a:ext cx="1444486" cy="1444486"/>
      </dsp:txXfrm>
    </dsp:sp>
    <dsp:sp modelId="{F40C6031-81A8-4959-9809-B6A166272984}">
      <dsp:nvSpPr>
        <dsp:cNvPr id="0" name=""/>
        <dsp:cNvSpPr/>
      </dsp:nvSpPr>
      <dsp:spPr>
        <a:xfrm rot="6480000">
          <a:off x="5466437" y="3074568"/>
          <a:ext cx="424401" cy="5402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 rot="10800000">
        <a:off x="5549769" y="3122076"/>
        <a:ext cx="297081" cy="324156"/>
      </dsp:txXfrm>
    </dsp:sp>
    <dsp:sp modelId="{69A303A3-06AA-47A7-97E7-EE0F1DFB2816}">
      <dsp:nvSpPr>
        <dsp:cNvPr id="0" name=""/>
        <dsp:cNvSpPr/>
      </dsp:nvSpPr>
      <dsp:spPr>
        <a:xfrm>
          <a:off x="4503484" y="3697731"/>
          <a:ext cx="1600772" cy="160077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Implementation</a:t>
          </a:r>
          <a:endParaRPr lang="th-TH" sz="2000" kern="1200" dirty="0"/>
        </a:p>
      </dsp:txBody>
      <dsp:txXfrm>
        <a:off x="4581627" y="3775874"/>
        <a:ext cx="1444486" cy="1444486"/>
      </dsp:txXfrm>
    </dsp:sp>
    <dsp:sp modelId="{CD465430-7B3A-4DA4-9775-1C8676EA2AC1}">
      <dsp:nvSpPr>
        <dsp:cNvPr id="0" name=""/>
        <dsp:cNvSpPr/>
      </dsp:nvSpPr>
      <dsp:spPr>
        <a:xfrm rot="10800000">
          <a:off x="3902916" y="4227987"/>
          <a:ext cx="424401" cy="5402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 rot="10800000">
        <a:off x="4030236" y="4336039"/>
        <a:ext cx="297081" cy="324156"/>
      </dsp:txXfrm>
    </dsp:sp>
    <dsp:sp modelId="{19A93C46-B236-401D-B039-2208FC95DB8A}">
      <dsp:nvSpPr>
        <dsp:cNvPr id="0" name=""/>
        <dsp:cNvSpPr/>
      </dsp:nvSpPr>
      <dsp:spPr>
        <a:xfrm>
          <a:off x="2101954" y="3697731"/>
          <a:ext cx="1600772" cy="160077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Training</a:t>
          </a:r>
          <a:endParaRPr lang="th-TH" sz="2800" kern="1200" dirty="0"/>
        </a:p>
      </dsp:txBody>
      <dsp:txXfrm>
        <a:off x="2180097" y="3775874"/>
        <a:ext cx="1444486" cy="1444486"/>
      </dsp:txXfrm>
    </dsp:sp>
    <dsp:sp modelId="{8FB4486B-37A4-4438-837F-FE0C8AAB3901}">
      <dsp:nvSpPr>
        <dsp:cNvPr id="0" name=""/>
        <dsp:cNvSpPr/>
      </dsp:nvSpPr>
      <dsp:spPr>
        <a:xfrm rot="15120000">
          <a:off x="2322795" y="3097415"/>
          <a:ext cx="424401" cy="5402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 rot="10800000">
        <a:off x="2406127" y="3266011"/>
        <a:ext cx="297081" cy="324156"/>
      </dsp:txXfrm>
    </dsp:sp>
    <dsp:sp modelId="{7CCFC9C2-CF36-4C43-A81A-2461ADF0FD18}">
      <dsp:nvSpPr>
        <dsp:cNvPr id="0" name=""/>
        <dsp:cNvSpPr/>
      </dsp:nvSpPr>
      <dsp:spPr>
        <a:xfrm>
          <a:off x="1359841" y="1413741"/>
          <a:ext cx="1600772" cy="160077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Audit</a:t>
          </a:r>
          <a:endParaRPr lang="th-TH" sz="2800" kern="1200" dirty="0"/>
        </a:p>
      </dsp:txBody>
      <dsp:txXfrm>
        <a:off x="1437984" y="1491884"/>
        <a:ext cx="1444486" cy="1444486"/>
      </dsp:txXfrm>
    </dsp:sp>
    <dsp:sp modelId="{CC19C41D-FA7B-441A-BFEE-BCF3859F0884}">
      <dsp:nvSpPr>
        <dsp:cNvPr id="0" name=""/>
        <dsp:cNvSpPr/>
      </dsp:nvSpPr>
      <dsp:spPr>
        <a:xfrm rot="19440000">
          <a:off x="2909748" y="1245265"/>
          <a:ext cx="424401" cy="5402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>
        <a:off x="2921906" y="1390735"/>
        <a:ext cx="297081" cy="324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67443-5DAA-42E5-8CCE-820F211F6589}" type="datetimeFigureOut">
              <a:rPr lang="th-TH" smtClean="0"/>
              <a:t>23/08/58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DDD7-DAD1-4C8D-8B64-C45D249F38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48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08CF0-0903-4E4C-9193-7138CB83A7E4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302-20C5-4699-AA37-5CC15D3E0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8683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7EDC-3BDD-4006-837D-5609400487F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829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2BFB-2FED-4E87-8A81-E3BA000A27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985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8D00-6CD1-4EA2-ABC7-66B4919F13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8985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23F3-D2A4-4506-9B18-88E4C3C9AE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029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CC0-6C3E-403E-B2ED-48E583FE09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423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1D6-6229-4983-811A-6EA36B4FBE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2365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9AEF-DF7E-4880-B90B-C5D02A46D0F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6324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09" y="446088"/>
            <a:ext cx="6772323" cy="976312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376" y="1680466"/>
            <a:ext cx="4562856" cy="4257039"/>
          </a:xfrm>
        </p:spPr>
        <p:txBody>
          <a:bodyPr anchor="t"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1941909" y="1680466"/>
            <a:ext cx="2127171" cy="4257039"/>
          </a:xfrm>
        </p:spPr>
        <p:txBody>
          <a:bodyPr anchor="t"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5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8395-9DBD-4B37-B59B-D664D10E5A6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5113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93F-76D9-4439-9068-0F80B84EF5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458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8E04-C254-4E4D-8B22-209315DB785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396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AE09-5540-44C4-BA18-12D1E4F834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115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7715-CCA5-4731-A900-0BA53AA70A7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009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7371-B77E-4041-B37D-3C11A25597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0422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3771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488D-3CF2-4B85-BFB0-4B62ADEE7D7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2642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7CC3-C6CE-428B-AC25-296E897519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587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68" r:id="rId17"/>
  </p:sldLayoutIdLst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cidents.org/" TargetMode="External"/><Relationship Id="rId2" Type="http://schemas.openxmlformats.org/officeDocument/2006/relationships/hyperlink" Target="http://www.securityfocu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rt.org/" TargetMode="External"/><Relationship Id="rId5" Type="http://schemas.openxmlformats.org/officeDocument/2006/relationships/hyperlink" Target="http://www.sans.org/" TargetMode="External"/><Relationship Id="rId4" Type="http://schemas.openxmlformats.org/officeDocument/2006/relationships/hyperlink" Target="http://www.packetstormsecurity.org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2353" y="2303860"/>
            <a:ext cx="7461647" cy="2357438"/>
          </a:xfrm>
        </p:spPr>
        <p:txBody>
          <a:bodyPr>
            <a:normAutofit/>
          </a:bodyPr>
          <a:lstStyle/>
          <a:p>
            <a:r>
              <a:rPr lang="th-TH" sz="4500" b="1" dirty="0"/>
              <a:t>บทที่ </a:t>
            </a:r>
            <a:r>
              <a:rPr lang="en-US" sz="4500" b="1" dirty="0"/>
              <a:t>2</a:t>
            </a:r>
            <a:r>
              <a:rPr lang="en-US" sz="4500" b="1" dirty="0" smtClean="0"/>
              <a:t> </a:t>
            </a:r>
            <a:r>
              <a:rPr lang="en-US" sz="4500" b="1" dirty="0"/>
              <a:t>: </a:t>
            </a:r>
            <a:r>
              <a:rPr lang="th-TH" sz="4500" b="1" dirty="0"/>
              <a:t>การรักษาความปลอดภัยข้อมูล </a:t>
            </a:r>
            <a:r>
              <a:rPr lang="en-US" sz="4500" b="1" dirty="0" smtClean="0"/>
              <a:t>Part1</a:t>
            </a:r>
            <a:r>
              <a:rPr lang="en-US" sz="4950" dirty="0"/>
              <a:t/>
            </a:r>
            <a:br>
              <a:rPr lang="en-US" sz="4950" dirty="0"/>
            </a:br>
            <a:r>
              <a:rPr lang="th-TH" sz="3000" dirty="0" err="1"/>
              <a:t>สธ</a:t>
            </a:r>
            <a:r>
              <a:rPr lang="en-US" sz="3000" dirty="0"/>
              <a:t>412</a:t>
            </a:r>
            <a:r>
              <a:rPr lang="th-TH" sz="3000" dirty="0"/>
              <a:t> ความมั่นคงของระบบสารสนเทศ</a:t>
            </a:r>
            <a:endParaRPr lang="th-TH" sz="3975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0905" y="4847478"/>
            <a:ext cx="6686549" cy="949676"/>
          </a:xfrm>
        </p:spPr>
        <p:txBody>
          <a:bodyPr>
            <a:noAutofit/>
          </a:bodyPr>
          <a:lstStyle/>
          <a:p>
            <a:r>
              <a:rPr lang="th-TH" sz="2700" dirty="0"/>
              <a:t>อาจารย์อภิพงศ์  </a:t>
            </a:r>
            <a:r>
              <a:rPr lang="th-TH" sz="2700" dirty="0" err="1"/>
              <a:t>ปิง</a:t>
            </a:r>
            <a:r>
              <a:rPr lang="th-TH" sz="2700" dirty="0"/>
              <a:t>ยศ</a:t>
            </a:r>
          </a:p>
          <a:p>
            <a:r>
              <a:rPr lang="en-US" sz="2700" dirty="0"/>
              <a:t>apipong.ping@gmail.com</a:t>
            </a:r>
            <a:endParaRPr lang="th-TH" sz="2700" dirty="0"/>
          </a:p>
          <a:p>
            <a:endParaRPr lang="th-TH" sz="1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084" y="942285"/>
            <a:ext cx="3610145" cy="2350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496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การบริหารความเสี่ยง </a:t>
            </a:r>
            <a:r>
              <a:rPr lang="en-US" dirty="0"/>
              <a:t>(Risk Management)</a:t>
            </a:r>
            <a:br>
              <a:rPr lang="en-US" dirty="0"/>
            </a:br>
            <a:r>
              <a:rPr lang="en-US" sz="3600" dirty="0">
                <a:solidFill>
                  <a:schemeClr val="accent2"/>
                </a:solidFill>
              </a:rPr>
              <a:t>: </a:t>
            </a:r>
            <a:r>
              <a:rPr lang="th-TH" sz="3600" dirty="0" smtClean="0">
                <a:solidFill>
                  <a:schemeClr val="accent2"/>
                </a:solidFill>
              </a:rPr>
              <a:t>ภัยคุกคาม </a:t>
            </a:r>
            <a:r>
              <a:rPr lang="en-US" sz="3600" dirty="0" smtClean="0">
                <a:solidFill>
                  <a:schemeClr val="accent2"/>
                </a:solidFill>
              </a:rPr>
              <a:t>(Threat)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830110" cy="3777622"/>
          </a:xfrm>
        </p:spPr>
        <p:txBody>
          <a:bodyPr>
            <a:normAutofit/>
          </a:bodyPr>
          <a:lstStyle/>
          <a:p>
            <a:r>
              <a:rPr lang="th-TH" sz="3600" dirty="0" smtClean="0"/>
              <a:t>คือ สิ่งที่อาจจะเกิดขึ้นและมีอันตรายต่อทรัพย์สินขององค์กร ประกอบด้วย </a:t>
            </a:r>
            <a:r>
              <a:rPr lang="en-US" sz="3600" dirty="0" smtClean="0"/>
              <a:t>3 </a:t>
            </a:r>
            <a:r>
              <a:rPr lang="th-TH" sz="3600" dirty="0" smtClean="0"/>
              <a:t>ส่วน</a:t>
            </a:r>
          </a:p>
          <a:p>
            <a:pPr lvl="1"/>
            <a:r>
              <a:rPr lang="th-TH" sz="3200" b="1" dirty="0" smtClean="0"/>
              <a:t>เป้าหมาย </a:t>
            </a:r>
            <a:r>
              <a:rPr lang="en-US" sz="3200" b="1" dirty="0" smtClean="0"/>
              <a:t>(Target) </a:t>
            </a:r>
            <a:endParaRPr lang="th-TH" sz="3200" b="1" dirty="0" smtClean="0"/>
          </a:p>
          <a:p>
            <a:pPr lvl="1"/>
            <a:r>
              <a:rPr lang="th-TH" sz="3200" b="1" dirty="0" smtClean="0"/>
              <a:t>ผู้โจมตี </a:t>
            </a:r>
            <a:r>
              <a:rPr lang="en-US" sz="3200" b="1" dirty="0" smtClean="0"/>
              <a:t>(Agent)</a:t>
            </a:r>
          </a:p>
          <a:p>
            <a:pPr lvl="1"/>
            <a:r>
              <a:rPr lang="th-TH" sz="3200" b="1" dirty="0" smtClean="0"/>
              <a:t>เหตุการณ์ </a:t>
            </a:r>
            <a:r>
              <a:rPr lang="en-US" sz="3200" b="1" dirty="0" smtClean="0"/>
              <a:t>(Event)</a:t>
            </a:r>
            <a:endParaRPr lang="th-TH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86252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การบริหารความเสี่ยง </a:t>
            </a:r>
            <a:r>
              <a:rPr lang="en-US" dirty="0"/>
              <a:t>(Risk Management)</a:t>
            </a:r>
            <a:br>
              <a:rPr lang="en-US" dirty="0"/>
            </a:br>
            <a:r>
              <a:rPr lang="en-US" sz="3600" dirty="0">
                <a:solidFill>
                  <a:schemeClr val="accent2"/>
                </a:solidFill>
              </a:rPr>
              <a:t>: </a:t>
            </a:r>
            <a:r>
              <a:rPr lang="th-TH" sz="3600" dirty="0">
                <a:solidFill>
                  <a:schemeClr val="accent2"/>
                </a:solidFill>
              </a:rPr>
              <a:t>ภัยคุกคาม </a:t>
            </a:r>
            <a:r>
              <a:rPr lang="en-US" sz="3600" dirty="0">
                <a:solidFill>
                  <a:schemeClr val="accent2"/>
                </a:solidFill>
              </a:rPr>
              <a:t>(Threat</a:t>
            </a:r>
            <a:r>
              <a:rPr lang="en-US" sz="3600" dirty="0" smtClean="0">
                <a:solidFill>
                  <a:schemeClr val="accent2"/>
                </a:solidFill>
              </a:rPr>
              <a:t>) </a:t>
            </a:r>
            <a:r>
              <a:rPr lang="en-US" sz="3200" dirty="0" smtClean="0">
                <a:solidFill>
                  <a:schemeClr val="accent1"/>
                </a:solidFill>
              </a:rPr>
              <a:t>: </a:t>
            </a:r>
            <a:r>
              <a:rPr lang="th-TH" sz="3200" dirty="0" smtClean="0">
                <a:solidFill>
                  <a:schemeClr val="accent1"/>
                </a:solidFill>
              </a:rPr>
              <a:t>เป้าหมาย </a:t>
            </a:r>
            <a:r>
              <a:rPr lang="en-US" sz="3200" dirty="0" smtClean="0">
                <a:solidFill>
                  <a:schemeClr val="accent1"/>
                </a:solidFill>
              </a:rPr>
              <a:t>(Target)</a:t>
            </a:r>
            <a:endParaRPr lang="th-TH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หมายถึง</a:t>
            </a:r>
            <a:r>
              <a:rPr lang="th-TH" i="1" dirty="0" smtClean="0"/>
              <a:t>องค์ประกอบ</a:t>
            </a:r>
            <a:r>
              <a:rPr lang="th-TH" dirty="0" smtClean="0"/>
              <a:t>ด้านต่างๆ ของการรักษาความปลอดภัย</a:t>
            </a:r>
          </a:p>
          <a:p>
            <a:pPr lvl="1"/>
            <a:r>
              <a:rPr lang="th-TH" b="1" dirty="0" smtClean="0"/>
              <a:t>ความลับ </a:t>
            </a:r>
            <a:r>
              <a:rPr lang="en-US" b="1" dirty="0" smtClean="0"/>
              <a:t>(Confidentiality) </a:t>
            </a:r>
            <a:r>
              <a:rPr lang="th-TH" dirty="0" smtClean="0"/>
              <a:t>จะเป็นเป้าหมายก็ต่อเมื่อความลับของข้อมูลถูกเปิดเผยต่อผู้ที่ไม่ได้รับอนุญาต</a:t>
            </a:r>
            <a:endParaRPr lang="en-US" dirty="0" smtClean="0"/>
          </a:p>
          <a:p>
            <a:pPr lvl="1"/>
            <a:r>
              <a:rPr lang="th-TH" b="1" dirty="0" smtClean="0"/>
              <a:t>ความคงสภาพ </a:t>
            </a:r>
            <a:r>
              <a:rPr lang="en-US" b="1" dirty="0" smtClean="0"/>
              <a:t>(Integrity) </a:t>
            </a:r>
            <a:r>
              <a:rPr lang="th-TH" dirty="0" smtClean="0"/>
              <a:t>จะเป็นเป้าหมายเมื่อภัยคุกคามนั้นพยายามที่จะเปลี่ยนแปลงข้อมูล</a:t>
            </a:r>
            <a:endParaRPr lang="en-US" dirty="0" smtClean="0"/>
          </a:p>
          <a:p>
            <a:pPr lvl="1"/>
            <a:r>
              <a:rPr lang="th-TH" b="1" dirty="0" smtClean="0"/>
              <a:t>ความพร้อมใช้งาน </a:t>
            </a:r>
            <a:r>
              <a:rPr lang="en-US" b="1" dirty="0" smtClean="0"/>
              <a:t>(Availability) </a:t>
            </a:r>
            <a:r>
              <a:rPr lang="th-TH" dirty="0" smtClean="0"/>
              <a:t>จะเป็นเป้าหมายเมื่อมีการโจมตีแบบปฏิเสธการให้บริการ </a:t>
            </a:r>
            <a:r>
              <a:rPr lang="en-US" dirty="0" smtClean="0"/>
              <a:t>(</a:t>
            </a:r>
            <a:r>
              <a:rPr lang="en-US" dirty="0" err="1" smtClean="0"/>
              <a:t>DoS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63010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การบริหารความเสี่ยง </a:t>
            </a:r>
            <a:r>
              <a:rPr lang="en-US" dirty="0"/>
              <a:t>(Risk Management)</a:t>
            </a:r>
            <a:br>
              <a:rPr lang="en-US" dirty="0"/>
            </a:br>
            <a:r>
              <a:rPr lang="en-US" sz="3600" dirty="0">
                <a:solidFill>
                  <a:schemeClr val="accent2"/>
                </a:solidFill>
              </a:rPr>
              <a:t>: </a:t>
            </a:r>
            <a:r>
              <a:rPr lang="th-TH" sz="3600" dirty="0">
                <a:solidFill>
                  <a:schemeClr val="accent2"/>
                </a:solidFill>
              </a:rPr>
              <a:t>ภัยคุกคาม </a:t>
            </a:r>
            <a:r>
              <a:rPr lang="en-US" sz="3600" dirty="0">
                <a:solidFill>
                  <a:schemeClr val="accent2"/>
                </a:solidFill>
              </a:rPr>
              <a:t>(Threat) </a:t>
            </a:r>
            <a:r>
              <a:rPr lang="en-US" sz="3200" dirty="0">
                <a:solidFill>
                  <a:schemeClr val="accent1"/>
                </a:solidFill>
              </a:rPr>
              <a:t>: </a:t>
            </a:r>
            <a:r>
              <a:rPr lang="th-TH" sz="3200" dirty="0" smtClean="0">
                <a:solidFill>
                  <a:schemeClr val="accent1"/>
                </a:solidFill>
              </a:rPr>
              <a:t>ผู้โจมตี </a:t>
            </a:r>
            <a:r>
              <a:rPr lang="en-US" sz="3200" dirty="0" smtClean="0">
                <a:solidFill>
                  <a:schemeClr val="accent1"/>
                </a:solidFill>
              </a:rPr>
              <a:t>(Agent)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หมายถึง </a:t>
            </a:r>
            <a:r>
              <a:rPr lang="th-TH" i="1" dirty="0" smtClean="0"/>
              <a:t>ผู้ที่กระทำการ</a:t>
            </a:r>
            <a:r>
              <a:rPr lang="th-TH" dirty="0" smtClean="0"/>
              <a:t>ใดๆ ที่ก่อให้เกิด</a:t>
            </a:r>
            <a:r>
              <a:rPr lang="th-TH" smtClean="0"/>
              <a:t>ผลทางด้าน</a:t>
            </a:r>
            <a:r>
              <a:rPr lang="th-TH" dirty="0" smtClean="0"/>
              <a:t>ลบกับองค์กร โดยมีคุณสมบัติ </a:t>
            </a:r>
            <a:r>
              <a:rPr lang="en-US" dirty="0" smtClean="0"/>
              <a:t>3 </a:t>
            </a:r>
            <a:r>
              <a:rPr lang="th-TH" dirty="0" smtClean="0"/>
              <a:t>ข้อ</a:t>
            </a:r>
          </a:p>
          <a:p>
            <a:pPr lvl="1"/>
            <a:r>
              <a:rPr lang="th-TH" b="1" dirty="0" smtClean="0"/>
              <a:t>การเข้าถึง </a:t>
            </a:r>
            <a:r>
              <a:rPr lang="en-US" b="1" dirty="0" smtClean="0"/>
              <a:t>(Access) </a:t>
            </a:r>
            <a:r>
              <a:rPr lang="en-US" dirty="0" smtClean="0"/>
              <a:t>: </a:t>
            </a:r>
            <a:r>
              <a:rPr lang="th-TH" dirty="0" smtClean="0"/>
              <a:t>ผู้โจมตีต้องสามารถเข้าถึงเป้าหมายได้</a:t>
            </a:r>
          </a:p>
          <a:p>
            <a:pPr lvl="1"/>
            <a:r>
              <a:rPr lang="th-TH" b="1" dirty="0" smtClean="0"/>
              <a:t>ความรู้ </a:t>
            </a:r>
            <a:r>
              <a:rPr lang="en-US" b="1" dirty="0" smtClean="0"/>
              <a:t>(Knowledge) </a:t>
            </a:r>
            <a:r>
              <a:rPr lang="en-US" dirty="0" smtClean="0"/>
              <a:t>: </a:t>
            </a:r>
            <a:r>
              <a:rPr lang="th-TH" dirty="0" smtClean="0"/>
              <a:t>ความรู้หรือข้อมูลของเป้าหมาย</a:t>
            </a:r>
          </a:p>
          <a:p>
            <a:pPr lvl="1"/>
            <a:r>
              <a:rPr lang="th-TH" b="1" dirty="0" smtClean="0"/>
              <a:t>แรงจูงใจ </a:t>
            </a:r>
            <a:r>
              <a:rPr lang="en-US" b="1" dirty="0" smtClean="0"/>
              <a:t>(Motivation) </a:t>
            </a:r>
            <a:r>
              <a:rPr lang="en-US" dirty="0" smtClean="0"/>
              <a:t>: </a:t>
            </a:r>
            <a:r>
              <a:rPr lang="th-TH" dirty="0" smtClean="0"/>
              <a:t>เหตุผลที่ผู้โจมตีมีสำหรับการโจมตี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34331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การบริหารความเสี่ยง </a:t>
            </a:r>
            <a:r>
              <a:rPr lang="en-US" dirty="0"/>
              <a:t>(Risk Management)</a:t>
            </a:r>
            <a:br>
              <a:rPr lang="en-US" dirty="0"/>
            </a:br>
            <a:r>
              <a:rPr lang="en-US" sz="3600" dirty="0">
                <a:solidFill>
                  <a:schemeClr val="accent2"/>
                </a:solidFill>
              </a:rPr>
              <a:t>: </a:t>
            </a:r>
            <a:r>
              <a:rPr lang="th-TH" sz="3600" dirty="0">
                <a:solidFill>
                  <a:schemeClr val="accent2"/>
                </a:solidFill>
              </a:rPr>
              <a:t>ภัยคุกคาม </a:t>
            </a:r>
            <a:r>
              <a:rPr lang="en-US" sz="3600" dirty="0">
                <a:solidFill>
                  <a:schemeClr val="accent2"/>
                </a:solidFill>
              </a:rPr>
              <a:t>(Threat) </a:t>
            </a:r>
            <a:r>
              <a:rPr lang="en-US" sz="3200" dirty="0">
                <a:solidFill>
                  <a:schemeClr val="accent1"/>
                </a:solidFill>
              </a:rPr>
              <a:t>: </a:t>
            </a:r>
            <a:r>
              <a:rPr lang="th-TH" sz="3200" dirty="0">
                <a:solidFill>
                  <a:schemeClr val="accent1"/>
                </a:solidFill>
              </a:rPr>
              <a:t>ผู้โจมตี </a:t>
            </a:r>
            <a:r>
              <a:rPr lang="en-US" sz="3200" dirty="0">
                <a:solidFill>
                  <a:schemeClr val="accent1"/>
                </a:solidFill>
              </a:rPr>
              <a:t>(Agent</a:t>
            </a:r>
            <a:r>
              <a:rPr lang="en-US" sz="3200" dirty="0" smtClean="0">
                <a:solidFill>
                  <a:schemeClr val="accent1"/>
                </a:solidFill>
              </a:rPr>
              <a:t>) &gt;</a:t>
            </a:r>
            <a:r>
              <a:rPr lang="th-TH" sz="2800" dirty="0">
                <a:solidFill>
                  <a:schemeClr val="accent5"/>
                </a:solidFill>
              </a:rPr>
              <a:t>การเข้าถึง </a:t>
            </a:r>
            <a:endParaRPr lang="th-TH" sz="36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552950"/>
          </a:xfrm>
        </p:spPr>
        <p:txBody>
          <a:bodyPr>
            <a:normAutofit/>
          </a:bodyPr>
          <a:lstStyle/>
          <a:p>
            <a:r>
              <a:rPr lang="th-TH" b="1" dirty="0" smtClean="0"/>
              <a:t>การเข้าถึง </a:t>
            </a:r>
            <a:r>
              <a:rPr lang="en-US" b="1" dirty="0" smtClean="0"/>
              <a:t>(Access) </a:t>
            </a:r>
            <a:r>
              <a:rPr lang="en-US" dirty="0" smtClean="0"/>
              <a:t>: </a:t>
            </a:r>
            <a:r>
              <a:rPr lang="th-TH" dirty="0" smtClean="0"/>
              <a:t>ผู้โจมตีต้องสามารถเข้าถึงระบบ เครือข่าย สถานที่ หรือข้อมูลที่ต้องการ</a:t>
            </a:r>
          </a:p>
          <a:p>
            <a:r>
              <a:rPr lang="th-TH" b="1" dirty="0" smtClean="0"/>
              <a:t>ทางตรง</a:t>
            </a:r>
            <a:r>
              <a:rPr lang="th-TH" dirty="0" smtClean="0"/>
              <a:t> เช่น การเจาะเข้าระบบบัญชี</a:t>
            </a:r>
          </a:p>
          <a:p>
            <a:r>
              <a:rPr lang="th-TH" b="1" dirty="0" smtClean="0"/>
              <a:t>ทางอ้อม</a:t>
            </a:r>
            <a:r>
              <a:rPr lang="th-TH" dirty="0" smtClean="0"/>
              <a:t> เช่น ผู้โจมตีเข้าถึงสถานที่ใดๆผ่านทางช่องทางพิเศษ</a:t>
            </a:r>
          </a:p>
          <a:p>
            <a:r>
              <a:rPr lang="th-TH" dirty="0" smtClean="0"/>
              <a:t>องค์ประกอบสำคัญของการเข้าถึงคือ </a:t>
            </a:r>
            <a:r>
              <a:rPr lang="th-TH" b="1" dirty="0" smtClean="0"/>
              <a:t>โอกาส</a:t>
            </a:r>
          </a:p>
          <a:p>
            <a:r>
              <a:rPr lang="th-TH" dirty="0" smtClean="0"/>
              <a:t>ผู้โจมตีอาจเป็น </a:t>
            </a:r>
            <a:r>
              <a:rPr lang="en-US" dirty="0" smtClean="0"/>
              <a:t>1)</a:t>
            </a:r>
            <a:r>
              <a:rPr lang="th-TH" dirty="0" smtClean="0"/>
              <a:t> พนักงาน </a:t>
            </a:r>
            <a:r>
              <a:rPr lang="en-US" dirty="0" smtClean="0"/>
              <a:t>2) </a:t>
            </a:r>
            <a:r>
              <a:rPr lang="th-TH" dirty="0" smtClean="0"/>
              <a:t>พนักงานเก่า </a:t>
            </a:r>
            <a:r>
              <a:rPr lang="en-US" dirty="0" smtClean="0"/>
              <a:t>3) </a:t>
            </a:r>
            <a:r>
              <a:rPr lang="th-TH" dirty="0" err="1" smtClean="0"/>
              <a:t>แฮคเกอร์</a:t>
            </a:r>
            <a:r>
              <a:rPr lang="th-TH" dirty="0" smtClean="0"/>
              <a:t> </a:t>
            </a:r>
            <a:r>
              <a:rPr lang="en-US" dirty="0" smtClean="0"/>
              <a:t>          4) </a:t>
            </a:r>
            <a:r>
              <a:rPr lang="th-TH" dirty="0" smtClean="0"/>
              <a:t>ศัตรูหรือคู่แข่ง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23655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การบริหารความเสี่ยง </a:t>
            </a:r>
            <a:r>
              <a:rPr lang="en-US" dirty="0"/>
              <a:t>(Risk Management)</a:t>
            </a:r>
            <a:br>
              <a:rPr lang="en-US" dirty="0"/>
            </a:br>
            <a:r>
              <a:rPr lang="en-US" sz="3600" dirty="0">
                <a:solidFill>
                  <a:schemeClr val="accent2"/>
                </a:solidFill>
              </a:rPr>
              <a:t>: </a:t>
            </a:r>
            <a:r>
              <a:rPr lang="th-TH" sz="3600" dirty="0">
                <a:solidFill>
                  <a:schemeClr val="accent2"/>
                </a:solidFill>
              </a:rPr>
              <a:t>ภัยคุกคาม </a:t>
            </a:r>
            <a:r>
              <a:rPr lang="en-US" sz="3600" dirty="0">
                <a:solidFill>
                  <a:schemeClr val="accent2"/>
                </a:solidFill>
              </a:rPr>
              <a:t>(Threat) </a:t>
            </a:r>
            <a:r>
              <a:rPr lang="en-US" sz="3200" dirty="0">
                <a:solidFill>
                  <a:schemeClr val="accent1"/>
                </a:solidFill>
              </a:rPr>
              <a:t>: </a:t>
            </a:r>
            <a:r>
              <a:rPr lang="th-TH" sz="3200" dirty="0">
                <a:solidFill>
                  <a:schemeClr val="accent1"/>
                </a:solidFill>
              </a:rPr>
              <a:t>ผู้โจมตี </a:t>
            </a:r>
            <a:r>
              <a:rPr lang="en-US" sz="3200" dirty="0">
                <a:solidFill>
                  <a:schemeClr val="accent1"/>
                </a:solidFill>
              </a:rPr>
              <a:t>(Agent) </a:t>
            </a:r>
            <a:r>
              <a:rPr lang="en-US" sz="3200" dirty="0" smtClean="0">
                <a:solidFill>
                  <a:schemeClr val="accent1"/>
                </a:solidFill>
              </a:rPr>
              <a:t>&gt;</a:t>
            </a:r>
            <a:r>
              <a:rPr lang="th-TH" sz="3200" dirty="0" smtClean="0">
                <a:solidFill>
                  <a:schemeClr val="accent1"/>
                </a:solidFill>
              </a:rPr>
              <a:t> </a:t>
            </a:r>
            <a:r>
              <a:rPr lang="th-TH" sz="2800" dirty="0" smtClean="0">
                <a:solidFill>
                  <a:schemeClr val="accent5"/>
                </a:solidFill>
              </a:rPr>
              <a:t>ความรู้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ความรู้ (</a:t>
            </a:r>
            <a:r>
              <a:rPr lang="en-US" dirty="0"/>
              <a:t>Knowledge) </a:t>
            </a:r>
            <a:r>
              <a:rPr lang="en-US" dirty="0" smtClean="0"/>
              <a:t>: </a:t>
            </a:r>
            <a:r>
              <a:rPr lang="th-TH" dirty="0" smtClean="0"/>
              <a:t>ผู้โจมตีต้องมีความรู้หรือข้อมูลเกี่ยวกับเป้าหมาย เช่น บัญชีผู้ใช้ รหัสผ่าน ที่อยู่                </a:t>
            </a:r>
            <a:r>
              <a:rPr lang="en-US" dirty="0" smtClean="0"/>
              <a:t>IP address </a:t>
            </a:r>
            <a:r>
              <a:rPr lang="th-TH" dirty="0" smtClean="0"/>
              <a:t>ระบบรักษาความปลอดภัย</a:t>
            </a:r>
          </a:p>
          <a:p>
            <a:r>
              <a:rPr lang="th-TH" dirty="0" smtClean="0"/>
              <a:t>ยิ่งผู้โจมตีมีข้อมูลของเป้าหมายมากเท่าใด ยิ่งรู้จุดอ่อนมากขึ้นเท่านั้น และยิ่งมีโอกาสรู้วิธีการใช้ประโยชน์จากจุดอ่อนนั้นได้ง่าย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02501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การบริหารความเสี่ยง </a:t>
            </a:r>
            <a:r>
              <a:rPr lang="en-US" dirty="0"/>
              <a:t>(Risk Management)</a:t>
            </a:r>
            <a:br>
              <a:rPr lang="en-US" dirty="0"/>
            </a:br>
            <a:r>
              <a:rPr lang="en-US" sz="3600" dirty="0">
                <a:solidFill>
                  <a:schemeClr val="accent2"/>
                </a:solidFill>
              </a:rPr>
              <a:t>: </a:t>
            </a:r>
            <a:r>
              <a:rPr lang="th-TH" sz="3600" dirty="0">
                <a:solidFill>
                  <a:schemeClr val="accent2"/>
                </a:solidFill>
              </a:rPr>
              <a:t>ภัยคุกคาม </a:t>
            </a:r>
            <a:r>
              <a:rPr lang="en-US" sz="3600" dirty="0">
                <a:solidFill>
                  <a:schemeClr val="accent2"/>
                </a:solidFill>
              </a:rPr>
              <a:t>(Threat) </a:t>
            </a:r>
            <a:r>
              <a:rPr lang="en-US" sz="3200" dirty="0">
                <a:solidFill>
                  <a:schemeClr val="accent1"/>
                </a:solidFill>
              </a:rPr>
              <a:t>: </a:t>
            </a:r>
            <a:r>
              <a:rPr lang="th-TH" sz="3200" dirty="0">
                <a:solidFill>
                  <a:schemeClr val="accent1"/>
                </a:solidFill>
              </a:rPr>
              <a:t>ผู้โจมตี </a:t>
            </a:r>
            <a:r>
              <a:rPr lang="en-US" sz="3200" dirty="0">
                <a:solidFill>
                  <a:schemeClr val="accent1"/>
                </a:solidFill>
              </a:rPr>
              <a:t>(Agent) &gt;</a:t>
            </a:r>
            <a:r>
              <a:rPr lang="th-TH" sz="3200" dirty="0">
                <a:solidFill>
                  <a:schemeClr val="accent1"/>
                </a:solidFill>
              </a:rPr>
              <a:t> </a:t>
            </a:r>
            <a:r>
              <a:rPr lang="th-TH" sz="2800" dirty="0" smtClean="0">
                <a:solidFill>
                  <a:schemeClr val="accent5"/>
                </a:solidFill>
              </a:rPr>
              <a:t>แรงจูงใจ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พิจารณาได้จาก</a:t>
            </a:r>
          </a:p>
          <a:p>
            <a:r>
              <a:rPr lang="th-TH" dirty="0" smtClean="0"/>
              <a:t>ความท้าทาย </a:t>
            </a:r>
            <a:r>
              <a:rPr lang="en-US" dirty="0" smtClean="0"/>
              <a:t>: </a:t>
            </a:r>
            <a:r>
              <a:rPr lang="th-TH" dirty="0" smtClean="0"/>
              <a:t>เป็นความพยายามพิสูจน์ว่าเขาสามารถทำอะไรบางอย่างได้</a:t>
            </a:r>
          </a:p>
          <a:p>
            <a:r>
              <a:rPr lang="th-TH" dirty="0" smtClean="0"/>
              <a:t>ความอยากได้ </a:t>
            </a:r>
            <a:r>
              <a:rPr lang="en-US" dirty="0" smtClean="0"/>
              <a:t>: </a:t>
            </a:r>
            <a:r>
              <a:rPr lang="th-TH" dirty="0" smtClean="0"/>
              <a:t>ความต้องการอยากได้อะไรบางอย่าง เช่น เงิน สิ่งของ บริการ หรือข้อมูล</a:t>
            </a:r>
          </a:p>
          <a:p>
            <a:r>
              <a:rPr lang="th-TH" dirty="0" smtClean="0"/>
              <a:t>ความตั้งใจ </a:t>
            </a:r>
            <a:r>
              <a:rPr lang="en-US" dirty="0" smtClean="0"/>
              <a:t>: </a:t>
            </a:r>
            <a:r>
              <a:rPr lang="th-TH" dirty="0" smtClean="0"/>
              <a:t>ตั้งใจที่จะทำอันตรายต่อองค์กร หรือบุคคลใดบุคคลหนึ่ง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55949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การบริหารความเสี่ยง </a:t>
            </a:r>
            <a:r>
              <a:rPr lang="en-US" dirty="0"/>
              <a:t>(Risk Management)</a:t>
            </a:r>
            <a:br>
              <a:rPr lang="en-US" dirty="0"/>
            </a:br>
            <a:r>
              <a:rPr lang="en-US" sz="3600" dirty="0">
                <a:solidFill>
                  <a:schemeClr val="accent2"/>
                </a:solidFill>
              </a:rPr>
              <a:t>: </a:t>
            </a:r>
            <a:r>
              <a:rPr lang="th-TH" sz="3600" dirty="0">
                <a:solidFill>
                  <a:schemeClr val="accent2"/>
                </a:solidFill>
              </a:rPr>
              <a:t>ภัยคุกคาม </a:t>
            </a:r>
            <a:r>
              <a:rPr lang="en-US" sz="3600" dirty="0">
                <a:solidFill>
                  <a:schemeClr val="accent2"/>
                </a:solidFill>
              </a:rPr>
              <a:t>(Threat) </a:t>
            </a:r>
            <a:r>
              <a:rPr lang="en-US" sz="3200" dirty="0">
                <a:solidFill>
                  <a:schemeClr val="accent1"/>
                </a:solidFill>
              </a:rPr>
              <a:t>: </a:t>
            </a:r>
            <a:r>
              <a:rPr lang="th-TH" sz="3200" dirty="0" smtClean="0">
                <a:solidFill>
                  <a:schemeClr val="accent1"/>
                </a:solidFill>
              </a:rPr>
              <a:t>เหตุการณ์ </a:t>
            </a:r>
            <a:r>
              <a:rPr lang="en-US" sz="3200" dirty="0" smtClean="0">
                <a:solidFill>
                  <a:schemeClr val="accent1"/>
                </a:solidFill>
              </a:rPr>
              <a:t>(Event)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4410075"/>
          </a:xfrm>
        </p:spPr>
        <p:txBody>
          <a:bodyPr>
            <a:normAutofit/>
          </a:bodyPr>
          <a:lstStyle/>
          <a:p>
            <a:r>
              <a:rPr lang="th-TH" dirty="0" smtClean="0"/>
              <a:t>หมายถึง </a:t>
            </a:r>
            <a:r>
              <a:rPr lang="th-TH" i="1" dirty="0" smtClean="0"/>
              <a:t>วิธีการ</a:t>
            </a:r>
            <a:r>
              <a:rPr lang="th-TH" dirty="0" smtClean="0"/>
              <a:t>ที่ผู้โจมตีอาจทำอันตรายต่อองค์กร ยกตัวอย่างเช่น</a:t>
            </a:r>
          </a:p>
          <a:p>
            <a:pPr lvl="1"/>
            <a:r>
              <a:rPr lang="th-TH" dirty="0" smtClean="0"/>
              <a:t>การใช้บัญชีผู้ใช้ในทางผิดหรือเกินกว่าได้รับอนุญาต</a:t>
            </a:r>
          </a:p>
          <a:p>
            <a:pPr lvl="1"/>
            <a:r>
              <a:rPr lang="th-TH" dirty="0" smtClean="0"/>
              <a:t>การแก้ไขข้อมูลที่สำคัญ</a:t>
            </a:r>
          </a:p>
          <a:p>
            <a:pPr lvl="1"/>
            <a:r>
              <a:rPr lang="th-TH" dirty="0" smtClean="0"/>
              <a:t>การเจาะเข้าระบบโดยไม่ได้รับอนุญาต</a:t>
            </a:r>
          </a:p>
          <a:p>
            <a:pPr lvl="1"/>
            <a:r>
              <a:rPr lang="th-TH" dirty="0" smtClean="0"/>
              <a:t>การทำลายระบบโดยไม่ได้ตั้งใจ</a:t>
            </a:r>
          </a:p>
          <a:p>
            <a:pPr lvl="1"/>
            <a:r>
              <a:rPr lang="th-TH" dirty="0" smtClean="0"/>
              <a:t>การรบกวนระบบสื่อสารข้อมูลทั้งภายในและภายนอก</a:t>
            </a:r>
          </a:p>
          <a:p>
            <a:pPr lvl="1"/>
            <a:r>
              <a:rPr lang="th-TH" dirty="0" smtClean="0"/>
              <a:t>การบุกรุกเข้าห้องควบคุมโดยไม่ได้รับอนุญาต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07044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การประเมินความเสี่ยง  </a:t>
            </a:r>
            <a:r>
              <a:rPr lang="en-US" dirty="0" smtClean="0"/>
              <a:t>(Risk Assessment)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475" y="1485901"/>
            <a:ext cx="7429500" cy="5129212"/>
          </a:xfrm>
        </p:spPr>
        <p:txBody>
          <a:bodyPr>
            <a:noAutofit/>
          </a:bodyPr>
          <a:lstStyle/>
          <a:p>
            <a:r>
              <a:rPr lang="th-TH" dirty="0" smtClean="0"/>
              <a:t>เครื่องมือต่างๆที่ใช้ในการประเมินความเสี่ยงถูกใช้งานเพื่อตอบคำถามดังนี้</a:t>
            </a:r>
          </a:p>
          <a:p>
            <a:pPr lvl="1"/>
            <a:r>
              <a:rPr lang="th-TH" dirty="0" smtClean="0"/>
              <a:t>เราต้องการจะปกป้องอะไร</a:t>
            </a:r>
            <a:r>
              <a:rPr lang="en-US" dirty="0" smtClean="0"/>
              <a:t>?</a:t>
            </a:r>
          </a:p>
          <a:p>
            <a:pPr lvl="1"/>
            <a:r>
              <a:rPr lang="th-TH" dirty="0" smtClean="0"/>
              <a:t>ใครหรืออะไรที่เป็นภัยคุกคาม หรือช่องโหว่</a:t>
            </a:r>
          </a:p>
          <a:p>
            <a:pPr lvl="1"/>
            <a:r>
              <a:rPr lang="th-TH" dirty="0" smtClean="0"/>
              <a:t>จะเกิดความเสียหายมากน้อยเท่าใดเมื่อถูกโจมตี</a:t>
            </a:r>
          </a:p>
          <a:p>
            <a:pPr lvl="1"/>
            <a:r>
              <a:rPr lang="th-TH" dirty="0" smtClean="0"/>
              <a:t>มูลค่าทรัพย์สินขององค์กรมีอะไรบ้างและเท่าไร</a:t>
            </a:r>
          </a:p>
          <a:p>
            <a:pPr lvl="1"/>
            <a:r>
              <a:rPr lang="th-TH" dirty="0" smtClean="0"/>
              <a:t>เราจะป้องกันหรือแก้ไขช่องโหว่ได้อย่างไร</a:t>
            </a:r>
          </a:p>
          <a:p>
            <a:r>
              <a:rPr lang="th-TH" dirty="0" smtClean="0"/>
              <a:t>ผลจากการประเมินความเสี่ยงคือข้อแนะนำเกี่ยวกับวิธีป้องกันที่ดีที่สุด เพื่อปกป้องความลับ ความคงสภาพ และความพร้อมใช้งาน 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26326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การประเมินความเสี่ยง  </a:t>
            </a:r>
            <a:r>
              <a:rPr lang="en-US" dirty="0"/>
              <a:t>(Risk Assessment)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905001"/>
            <a:ext cx="6591985" cy="4595812"/>
          </a:xfrm>
        </p:spPr>
        <p:txBody>
          <a:bodyPr>
            <a:normAutofit/>
          </a:bodyPr>
          <a:lstStyle/>
          <a:p>
            <a:r>
              <a:rPr lang="th-TH" dirty="0" smtClean="0"/>
              <a:t>ขั้นตอนสำคัญของการประเมินความเสี่ยงคือ</a:t>
            </a:r>
          </a:p>
          <a:p>
            <a:pPr lvl="1"/>
            <a:r>
              <a:rPr lang="en-US" dirty="0" smtClean="0"/>
              <a:t>1) </a:t>
            </a:r>
            <a:r>
              <a:rPr lang="th-TH" dirty="0" smtClean="0"/>
              <a:t>กำหนดขอบเขต</a:t>
            </a:r>
          </a:p>
          <a:p>
            <a:pPr lvl="1"/>
            <a:r>
              <a:rPr lang="en-US" dirty="0" smtClean="0"/>
              <a:t>2) </a:t>
            </a:r>
            <a:r>
              <a:rPr lang="th-TH" dirty="0" smtClean="0"/>
              <a:t>เก็บรวบรวมข้อมูล</a:t>
            </a:r>
          </a:p>
          <a:p>
            <a:pPr lvl="1"/>
            <a:r>
              <a:rPr lang="en-US" dirty="0" smtClean="0"/>
              <a:t>3) </a:t>
            </a:r>
            <a:r>
              <a:rPr lang="th-TH" dirty="0" smtClean="0"/>
              <a:t>วิเคราะห์นโยบายและระเบียบปฏิบัติ</a:t>
            </a:r>
          </a:p>
          <a:p>
            <a:pPr lvl="1"/>
            <a:r>
              <a:rPr lang="en-US" dirty="0" smtClean="0"/>
              <a:t>4) </a:t>
            </a:r>
            <a:r>
              <a:rPr lang="th-TH" dirty="0" smtClean="0"/>
              <a:t>วิเคราะห์ภัยคุกคาม</a:t>
            </a:r>
          </a:p>
          <a:p>
            <a:pPr lvl="1"/>
            <a:r>
              <a:rPr lang="en-US" dirty="0" smtClean="0"/>
              <a:t>5) </a:t>
            </a:r>
            <a:r>
              <a:rPr lang="th-TH" dirty="0" smtClean="0"/>
              <a:t>วิเคราะห์จุดอ่อนหรือช่องโหว่</a:t>
            </a:r>
          </a:p>
          <a:p>
            <a:pPr lvl="1"/>
            <a:r>
              <a:rPr lang="en-US" dirty="0" smtClean="0"/>
              <a:t>6) </a:t>
            </a:r>
            <a:r>
              <a:rPr lang="th-TH" dirty="0" smtClean="0"/>
              <a:t>ประเมินความเสี่ยง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49777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การประเมินความเสี่ยง  </a:t>
            </a:r>
            <a:r>
              <a:rPr lang="en-US" dirty="0" smtClean="0"/>
              <a:t>(Risk Assessment)</a:t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th-TH" dirty="0">
                <a:solidFill>
                  <a:schemeClr val="accent2"/>
                </a:solidFill>
              </a:rPr>
              <a:t>1) กำหนดขอบเขต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เป็นขั้นตอนที่สำคัญที่สุดของกระบวนการ เนื่องจากเป็นตัวกำหนดว่าอะไรที่จะทำหรือไม่ทำในระหว่างการประเมิน และเป็นการระบุว่าอะไรที่เราจะปกป้อง ความสำคัญของสิ่งที่จะปกป้อง จะปกป้องถึงระดับไหน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860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กระบวนการรักษาความปลอดภัยข้อมูล</a:t>
            </a:r>
          </a:p>
          <a:p>
            <a:r>
              <a:rPr lang="th-TH" sz="3600" dirty="0" smtClean="0"/>
              <a:t>การบริหารความเสี่ยง</a:t>
            </a:r>
          </a:p>
          <a:p>
            <a:r>
              <a:rPr lang="th-TH" sz="3600" dirty="0" smtClean="0"/>
              <a:t>การประเมินความเสี่ยง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4813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การประเมินความเสี่ยง  (</a:t>
            </a:r>
            <a:r>
              <a:rPr lang="en-US" dirty="0"/>
              <a:t>Risk Assessment)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 smtClean="0">
                <a:solidFill>
                  <a:schemeClr val="accent2"/>
                </a:solidFill>
              </a:rPr>
              <a:t>2) </a:t>
            </a:r>
            <a:r>
              <a:rPr lang="th-TH" dirty="0">
                <a:solidFill>
                  <a:schemeClr val="accent2"/>
                </a:solidFill>
              </a:rPr>
              <a:t>เก็บรวบรวมข้อมูล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4367213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เป็นการรวบรวมนโยบาย ระเบียบปฏิบัติในปัจจุบัน</a:t>
            </a:r>
          </a:p>
          <a:p>
            <a:r>
              <a:rPr lang="th-TH" dirty="0" smtClean="0"/>
              <a:t>การสัมภาษณ์หรือสนทนากับบุคคลหลักๆขององค์กร          จะช่วยทำให้ได้ข้อมูลได้</a:t>
            </a:r>
          </a:p>
          <a:p>
            <a:r>
              <a:rPr lang="th-TH" dirty="0" smtClean="0"/>
              <a:t>การเก็บรวบรวมข้อมูลควรทำสิ่งต่อไปนี้ เช่น </a:t>
            </a:r>
            <a:r>
              <a:rPr lang="th-TH" dirty="0" err="1" smtClean="0"/>
              <a:t>แพตช์</a:t>
            </a:r>
            <a:r>
              <a:rPr lang="th-TH" dirty="0" smtClean="0"/>
              <a:t>ที่ติดตั้งแต่ละเครื่อง เซอร์วิสที่ให้บริการ ประเภทและเวอร์ชันของระบบปฏิบัติการ </a:t>
            </a:r>
            <a:r>
              <a:rPr lang="th-TH" dirty="0" err="1" smtClean="0"/>
              <a:t>แอพพลิเค</a:t>
            </a:r>
            <a:r>
              <a:rPr lang="th-TH" dirty="0" smtClean="0"/>
              <a:t>ชันที่รันผ่านเครือข่าย สิทธิ์ในการเข้าออกห้องคอมพิวเตอร์ สแกนพอร์ตที่เปิด การให้บริการ</a:t>
            </a:r>
            <a:r>
              <a:rPr lang="th-TH" dirty="0" err="1" smtClean="0"/>
              <a:t>ไวร์เลสแลน</a:t>
            </a:r>
            <a:r>
              <a:rPr lang="th-TH" dirty="0" smtClean="0"/>
              <a:t> ทดสอบระบบ</a:t>
            </a:r>
            <a:r>
              <a:rPr lang="en-US" dirty="0" smtClean="0"/>
              <a:t>IDS</a:t>
            </a:r>
            <a:r>
              <a:rPr lang="th-TH" dirty="0" smtClean="0"/>
              <a:t>และ</a:t>
            </a:r>
            <a:r>
              <a:rPr lang="th-TH" dirty="0" err="1" smtClean="0"/>
              <a:t>ไฟร์วอลล์</a:t>
            </a:r>
            <a:r>
              <a:rPr lang="th-TH" dirty="0" smtClean="0"/>
              <a:t> เป็นต้น 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90838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การประเมินความเสี่ยง  (</a:t>
            </a:r>
            <a:r>
              <a:rPr lang="en-US" dirty="0"/>
              <a:t>Risk Assessment)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: 2) </a:t>
            </a:r>
            <a:r>
              <a:rPr lang="th-TH" dirty="0">
                <a:solidFill>
                  <a:schemeClr val="accent2"/>
                </a:solidFill>
              </a:rPr>
              <a:t>เก็บรวบรวม</a:t>
            </a:r>
            <a:r>
              <a:rPr lang="th-TH" dirty="0" smtClean="0">
                <a:solidFill>
                  <a:schemeClr val="accent2"/>
                </a:solidFill>
              </a:rPr>
              <a:t>ข้อมูล </a:t>
            </a:r>
            <a:r>
              <a:rPr lang="en-US" dirty="0" smtClean="0">
                <a:solidFill>
                  <a:schemeClr val="accent2"/>
                </a:solidFill>
              </a:rPr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เว็บไซต์ที่ให้ข้อมูลเกี่ยวกับช่องโหว่ เช่น</a:t>
            </a:r>
          </a:p>
          <a:p>
            <a:r>
              <a:rPr lang="en-US" dirty="0" smtClean="0">
                <a:hlinkClick r:id="rId2"/>
              </a:rPr>
              <a:t>www.securityfocus.com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www.incidents.org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www.packetstormsecurity.org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www.sans.org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www.cert.org</a:t>
            </a:r>
            <a:endParaRPr lang="en-US" dirty="0" smtClean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1221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การประเมินความเสี่ยง  (</a:t>
            </a:r>
            <a:r>
              <a:rPr lang="en-US" dirty="0"/>
              <a:t>Risk Assessment)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th-TH" dirty="0">
                <a:solidFill>
                  <a:schemeClr val="accent2"/>
                </a:solidFill>
              </a:rPr>
              <a:t>3) วิเคราะห์นโยบายและระเบียบปฏิบัติ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เป็นการตรวจสอบดูว่าองค์กรนั้นจัดอยู่ในระดับมาตรฐานใด มาตรฐานความปลอดภัยที่นิยมคือ </a:t>
            </a:r>
            <a:r>
              <a:rPr lang="en-US" dirty="0" smtClean="0"/>
              <a:t>ISO17799 ISO15504</a:t>
            </a:r>
          </a:p>
          <a:p>
            <a:r>
              <a:rPr lang="th-TH" dirty="0" smtClean="0"/>
              <a:t>หากส่วนใดขององค์กรไม่ได้มาตรฐาน ควรวิเคราะห์ดูว่ามีความจำเป็นที่จะต้องทำให้ได้ตามมาตรฐานหรือไม่ เนื่องจากมาตรฐานด้านความปลอดภัยนั้นมีค่อนข้างมาก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71777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การประเมินความเสี่ยง  (</a:t>
            </a:r>
            <a:r>
              <a:rPr lang="en-US" dirty="0"/>
              <a:t>Risk Assessment)</a:t>
            </a:r>
            <a:br>
              <a:rPr lang="en-US" dirty="0"/>
            </a:br>
            <a:r>
              <a:rPr lang="en-US" dirty="0"/>
              <a:t>: </a:t>
            </a:r>
            <a:r>
              <a:rPr lang="th-TH" dirty="0">
                <a:solidFill>
                  <a:schemeClr val="accent2"/>
                </a:solidFill>
              </a:rPr>
              <a:t>5) วิเคราะห์จุดอ่อนหรือช่องโหว่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จุดประสงค์ในการวิเคราะห์ช่องโหว่ </a:t>
            </a:r>
            <a:r>
              <a:rPr lang="en-US" dirty="0" smtClean="0"/>
              <a:t>(Vulnerability Analysis) </a:t>
            </a:r>
            <a:r>
              <a:rPr lang="th-TH" dirty="0" smtClean="0"/>
              <a:t>เพื่อเป็นการทดสอบสถานภาพขององค์กรว่าล่อแหลมต่อการถูกโจมตีหรือทำลายมากน้อยแค่ไหน เช่น การทดลองเจาะระบบทั้งจากภายในและภายนอก</a:t>
            </a:r>
          </a:p>
          <a:p>
            <a:r>
              <a:rPr lang="th-TH" dirty="0" smtClean="0"/>
              <a:t>เครื่องมือที่ใช้วิเคราะห์ช่องโหว่ของระบบ เช่น </a:t>
            </a:r>
            <a:r>
              <a:rPr lang="en-US" dirty="0" smtClean="0"/>
              <a:t>Nessus, GFI </a:t>
            </a:r>
            <a:r>
              <a:rPr lang="en-US" dirty="0" err="1" smtClean="0"/>
              <a:t>LANGuard</a:t>
            </a:r>
            <a:r>
              <a:rPr lang="en-US" dirty="0" smtClean="0"/>
              <a:t>, Retina, SAINT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82875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6259" y="233585"/>
            <a:ext cx="6589199" cy="1280890"/>
          </a:xfrm>
        </p:spPr>
        <p:txBody>
          <a:bodyPr>
            <a:normAutofit/>
          </a:bodyPr>
          <a:lstStyle/>
          <a:p>
            <a:r>
              <a:rPr lang="th-TH" sz="3600" b="0" dirty="0" smtClean="0"/>
              <a:t>ระดับความรุนแรงของช่องโหว่</a:t>
            </a:r>
            <a:endParaRPr lang="th-TH" sz="3600" b="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351892"/>
              </p:ext>
            </p:extLst>
          </p:nvPr>
        </p:nvGraphicFramePr>
        <p:xfrm>
          <a:off x="328613" y="970345"/>
          <a:ext cx="8643937" cy="53444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68223"/>
                <a:gridCol w="1046714"/>
                <a:gridCol w="3429000"/>
              </a:tblGrid>
              <a:tr h="980978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ระดับความเสี่ยง 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(Severity)</a:t>
                      </a:r>
                      <a:endParaRPr lang="th-TH" sz="2400" dirty="0"/>
                    </a:p>
                  </a:txBody>
                  <a:tcPr marL="100413" marR="100413" marT="50207" marB="5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ระดับ</a:t>
                      </a:r>
                      <a:r>
                        <a:rPr lang="th-TH" sz="2400" baseline="0" dirty="0" smtClean="0"/>
                        <a:t> </a:t>
                      </a:r>
                      <a:r>
                        <a:rPr lang="en-US" sz="2400" baseline="0" dirty="0" smtClean="0"/>
                        <a:t>(Rating)</a:t>
                      </a:r>
                      <a:endParaRPr lang="th-TH" sz="2400" dirty="0"/>
                    </a:p>
                  </a:txBody>
                  <a:tcPr marL="100413" marR="100413" marT="50207" marB="5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ความเปิดเผย</a:t>
                      </a:r>
                      <a:r>
                        <a:rPr lang="th-TH" sz="2400" baseline="0" dirty="0" smtClean="0"/>
                        <a:t> </a:t>
                      </a:r>
                      <a:r>
                        <a:rPr lang="en-US" sz="2400" baseline="0" dirty="0" smtClean="0"/>
                        <a:t>(Exposure)</a:t>
                      </a:r>
                      <a:endParaRPr lang="th-TH" sz="2400" dirty="0"/>
                    </a:p>
                  </a:txBody>
                  <a:tcPr marL="100413" marR="100413" marT="50207" marB="50207"/>
                </a:tc>
              </a:tr>
              <a:tr h="160995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Minor Severity </a:t>
                      </a:r>
                      <a:r>
                        <a:rPr lang="en-US" sz="2200" dirty="0" smtClean="0"/>
                        <a:t>: </a:t>
                      </a:r>
                      <a:r>
                        <a:rPr lang="th-TH" sz="2200" dirty="0" smtClean="0"/>
                        <a:t>การใช้ประโยชน์จากช่องโหว่นี้ต้องใช้ทรัพยากรมาก และความเสียหายที่เกิดมีน้อยมาก</a:t>
                      </a:r>
                      <a:endParaRPr lang="th-TH" sz="2200" dirty="0"/>
                    </a:p>
                  </a:txBody>
                  <a:tcPr marL="100413" marR="100413" marT="50207" marB="5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th-TH" sz="2200" dirty="0"/>
                    </a:p>
                  </a:txBody>
                  <a:tcPr marL="100413" marR="100413" marT="50207" marB="50207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Minor Exposure </a:t>
                      </a:r>
                      <a:r>
                        <a:rPr lang="en-US" sz="2200" dirty="0" smtClean="0"/>
                        <a:t>: </a:t>
                      </a:r>
                      <a:r>
                        <a:rPr lang="th-TH" sz="2200" dirty="0" smtClean="0"/>
                        <a:t>ผลกระทบอยู่ในระดับควบคุมได้และไม่ทำให้เกิดช่องโหว่อื่นๆ</a:t>
                      </a:r>
                      <a:endParaRPr lang="th-TH" sz="2200" dirty="0"/>
                    </a:p>
                  </a:txBody>
                  <a:tcPr marL="100413" marR="100413" marT="50207" marB="50207"/>
                </a:tc>
              </a:tr>
              <a:tr h="131200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Moderate</a:t>
                      </a:r>
                      <a:r>
                        <a:rPr lang="en-US" sz="2200" b="1" baseline="0" dirty="0" smtClean="0"/>
                        <a:t> Severity </a:t>
                      </a:r>
                      <a:r>
                        <a:rPr lang="en-US" sz="2200" baseline="0" dirty="0" smtClean="0"/>
                        <a:t>:</a:t>
                      </a:r>
                      <a:r>
                        <a:rPr lang="th-TH" sz="2200" baseline="0" dirty="0" smtClean="0"/>
                        <a:t> การใช้ประโยชน์จากช่องโหว่นี้ต้องใช้ทรัพยากรมาก และความเสียหายที่เกิดมีสูง </a:t>
                      </a:r>
                      <a:r>
                        <a:rPr lang="th-TH" sz="2200" b="1" baseline="0" dirty="0" smtClean="0"/>
                        <a:t>หรือ </a:t>
                      </a:r>
                      <a:r>
                        <a:rPr lang="th-TH" sz="2200" b="0" baseline="0" dirty="0" smtClean="0"/>
                        <a:t>การใช้ประโยชน์จากช่องโหว่นี้ต้องใช้ทรัพยากรน้อย และความเสียหายที่เกิดปานกลาง</a:t>
                      </a:r>
                    </a:p>
                  </a:txBody>
                  <a:tcPr marL="100413" marR="100413" marT="50207" marB="5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th-TH" sz="2200" dirty="0"/>
                    </a:p>
                  </a:txBody>
                  <a:tcPr marL="100413" marR="100413" marT="50207" marB="50207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Moderate Exposure </a:t>
                      </a:r>
                      <a:r>
                        <a:rPr lang="en-US" sz="2200" dirty="0" smtClean="0"/>
                        <a:t>: </a:t>
                      </a:r>
                      <a:r>
                        <a:rPr lang="th-TH" sz="2200" dirty="0" smtClean="0"/>
                        <a:t>ช่องโหว่อาจมีผลกระทบมากกว่าหนึ่งระบบ</a:t>
                      </a:r>
                      <a:r>
                        <a:rPr lang="th-TH" sz="2200" baseline="0" dirty="0" smtClean="0"/>
                        <a:t> อาจมีการใช้ประโยชน์จากช่องโหว่หนึ่งแล้วเพิ่มโอกาสให้มีช่องโหว่อื่นๆ</a:t>
                      </a:r>
                      <a:endParaRPr lang="th-TH" sz="2200" dirty="0"/>
                    </a:p>
                  </a:txBody>
                  <a:tcPr marL="100413" marR="100413" marT="50207" marB="50207"/>
                </a:tc>
              </a:tr>
              <a:tr h="131200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High </a:t>
                      </a:r>
                      <a:r>
                        <a:rPr lang="en-US" sz="2200" b="1" baseline="0" dirty="0" smtClean="0"/>
                        <a:t>Severity </a:t>
                      </a:r>
                      <a:r>
                        <a:rPr lang="en-US" sz="2200" baseline="0" dirty="0" smtClean="0"/>
                        <a:t>:</a:t>
                      </a:r>
                      <a:r>
                        <a:rPr lang="th-TH" sz="2200" baseline="0" dirty="0" smtClean="0"/>
                        <a:t> การใช้ประโยชน์จากช่องโหว่นี้ต้องใช้ทรัพยากรน้อย และความเสียหายที่เกิดมีสูง</a:t>
                      </a:r>
                      <a:endParaRPr lang="th-TH" sz="2200" dirty="0"/>
                    </a:p>
                  </a:txBody>
                  <a:tcPr marL="100413" marR="100413" marT="50207" marB="5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th-TH" sz="2200" dirty="0"/>
                    </a:p>
                  </a:txBody>
                  <a:tcPr marL="100413" marR="100413" marT="50207" marB="50207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/>
                        <a:t>High Exposure </a:t>
                      </a:r>
                      <a:r>
                        <a:rPr lang="en-US" sz="2200" dirty="0" smtClean="0"/>
                        <a:t>: </a:t>
                      </a:r>
                      <a:r>
                        <a:rPr lang="th-TH" sz="2200" dirty="0" smtClean="0"/>
                        <a:t>ช่องโหว่มีผลกระทบต่อระบบส่วนใหญ่ </a:t>
                      </a:r>
                      <a:r>
                        <a:rPr lang="th-TH" sz="2200" baseline="0" dirty="0" smtClean="0"/>
                        <a:t>มีการใช้ประโยชน์จากช่องโหว่หนึ่งแล้วเพิ่มโอกาสให้มีช่องโหว่อื่นๆ</a:t>
                      </a:r>
                      <a:endParaRPr lang="th-TH" sz="2200" dirty="0" smtClean="0"/>
                    </a:p>
                  </a:txBody>
                  <a:tcPr marL="100413" marR="100413" marT="50207" marB="50207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7551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การประเมินความเสี่ยง  (</a:t>
            </a:r>
            <a:r>
              <a:rPr lang="en-US" dirty="0"/>
              <a:t>Risk Assessment)</a:t>
            </a:r>
            <a:br>
              <a:rPr lang="en-US" dirty="0"/>
            </a:br>
            <a:r>
              <a:rPr lang="en-US" dirty="0"/>
              <a:t>: </a:t>
            </a:r>
            <a:r>
              <a:rPr lang="th-TH" dirty="0">
                <a:solidFill>
                  <a:schemeClr val="accent2"/>
                </a:solidFill>
              </a:rPr>
              <a:t>6) ประเมินความเสี่ยง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เมื่อทำตามขั้นตอนการบริหารความเสี่ยงแล้ว จะสามารถระบุความเสี่ยง และค่าความเสียหายจากภัยได้ เพื่อสามารถเลือกใช้เครื่องมือหรือระบบป้องกันที่เหมาะสมและมีประสิทธิภาพเพื่อป้องกันภัยเหล่านั้นได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27562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การประเมินความเสี่ยง  (</a:t>
            </a:r>
            <a:r>
              <a:rPr lang="en-US" dirty="0"/>
              <a:t>Risk Assessment)</a:t>
            </a:r>
            <a:br>
              <a:rPr lang="en-US" dirty="0"/>
            </a:br>
            <a:r>
              <a:rPr lang="en-US" dirty="0"/>
              <a:t>: </a:t>
            </a:r>
            <a:r>
              <a:rPr lang="th-TH" dirty="0">
                <a:solidFill>
                  <a:schemeClr val="accent2"/>
                </a:solidFill>
              </a:rPr>
              <a:t>6) ประเมินความ</a:t>
            </a:r>
            <a:r>
              <a:rPr lang="th-TH" dirty="0" smtClean="0">
                <a:solidFill>
                  <a:schemeClr val="accent2"/>
                </a:solidFill>
              </a:rPr>
              <a:t>เสี่ยง </a:t>
            </a:r>
            <a:r>
              <a:rPr lang="en-US" dirty="0" smtClean="0">
                <a:solidFill>
                  <a:schemeClr val="accent2"/>
                </a:solidFill>
              </a:rPr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การประเมินความเสี่ยงขององค์กร แบ่งออกเป็น </a:t>
            </a:r>
            <a:r>
              <a:rPr lang="en-US" dirty="0" smtClean="0"/>
              <a:t>5 </a:t>
            </a:r>
            <a:r>
              <a:rPr lang="th-TH" dirty="0" smtClean="0"/>
              <a:t>ระดับ</a:t>
            </a:r>
          </a:p>
          <a:p>
            <a:pPr lvl="1"/>
            <a:r>
              <a:rPr lang="th-TH" dirty="0" smtClean="0"/>
              <a:t>ระดับระบบ </a:t>
            </a:r>
            <a:r>
              <a:rPr lang="en-US" dirty="0" smtClean="0"/>
              <a:t>(System-Level)</a:t>
            </a:r>
          </a:p>
          <a:p>
            <a:pPr lvl="1"/>
            <a:r>
              <a:rPr lang="th-TH" dirty="0" smtClean="0"/>
              <a:t>ระดับเครือข่าย </a:t>
            </a:r>
            <a:r>
              <a:rPr lang="en-US" dirty="0" smtClean="0"/>
              <a:t>(Network-Level)</a:t>
            </a:r>
          </a:p>
          <a:p>
            <a:pPr lvl="1"/>
            <a:r>
              <a:rPr lang="th-TH" dirty="0" smtClean="0"/>
              <a:t>ระดับองค์กร </a:t>
            </a:r>
            <a:r>
              <a:rPr lang="en-US" dirty="0" smtClean="0"/>
              <a:t>(Organization-Level)</a:t>
            </a:r>
          </a:p>
          <a:p>
            <a:pPr lvl="1"/>
            <a:r>
              <a:rPr lang="th-TH" dirty="0" smtClean="0"/>
              <a:t>การตรวจสอบ </a:t>
            </a:r>
            <a:r>
              <a:rPr lang="en-US" dirty="0" smtClean="0"/>
              <a:t>(Audit)</a:t>
            </a:r>
          </a:p>
          <a:p>
            <a:pPr lvl="1"/>
            <a:r>
              <a:rPr lang="th-TH" dirty="0" smtClean="0"/>
              <a:t>ทดสอบเจาะเข้าระบบ </a:t>
            </a:r>
            <a:r>
              <a:rPr lang="en-US" dirty="0" smtClean="0"/>
              <a:t>(Penetration Test)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2984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กระบวนการรักษาความปลอดภัย</a:t>
            </a:r>
            <a:r>
              <a:rPr lang="th-TH" dirty="0" smtClean="0"/>
              <a:t>ข้อมูล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089" y="1904999"/>
            <a:ext cx="6572249" cy="4695825"/>
          </a:xfrm>
        </p:spPr>
        <p:txBody>
          <a:bodyPr>
            <a:normAutofit/>
          </a:bodyPr>
          <a:lstStyle/>
          <a:p>
            <a:r>
              <a:rPr lang="th-TH" dirty="0" smtClean="0"/>
              <a:t>การรักษาความปลอดภัยของข้อมูลเป็นกระบวนการใน </a:t>
            </a:r>
            <a:r>
              <a:rPr lang="th-TH" b="1" dirty="0" smtClean="0"/>
              <a:t>เชิงรุก</a:t>
            </a:r>
            <a:r>
              <a:rPr lang="th-TH" dirty="0" smtClean="0"/>
              <a:t>เพื่อบริหารความเสี่ยง </a:t>
            </a:r>
            <a:r>
              <a:rPr lang="en-US" dirty="0" smtClean="0"/>
              <a:t>(Risk Management)</a:t>
            </a:r>
          </a:p>
          <a:p>
            <a:r>
              <a:rPr lang="th-TH" dirty="0" smtClean="0"/>
              <a:t>แต่โดยส่วนใหญ่การรักษาความปลอดภัยกลับเป็น</a:t>
            </a:r>
            <a:r>
              <a:rPr lang="th-TH" b="1" dirty="0" smtClean="0"/>
              <a:t>เชิงรับ </a:t>
            </a:r>
            <a:r>
              <a:rPr lang="th-TH" dirty="0" smtClean="0"/>
              <a:t>คือองค์กรจะรอให้เกิดเหตุการณ์ขึ้นก่อนแล้วค่อยหาวิธีป้องกัน ตรงกับสุภาษิต </a:t>
            </a:r>
            <a:r>
              <a:rPr lang="th-TH" b="1" dirty="0" smtClean="0"/>
              <a:t>“วัวหายล้อมคอก”</a:t>
            </a:r>
          </a:p>
          <a:p>
            <a:r>
              <a:rPr lang="th-TH" i="1" dirty="0" smtClean="0"/>
              <a:t>ค่าใช้จ่ายในการรักษาความปลอดภัย </a:t>
            </a:r>
            <a:r>
              <a:rPr lang="en-US" i="1" dirty="0" smtClean="0"/>
              <a:t>= </a:t>
            </a:r>
            <a:r>
              <a:rPr lang="th-TH" i="1" dirty="0" smtClean="0"/>
              <a:t>ค่าความเสียหายเมื่อเกิดเหตุการณ์ </a:t>
            </a:r>
            <a:r>
              <a:rPr lang="en-US" i="1" dirty="0" smtClean="0"/>
              <a:t>+ </a:t>
            </a:r>
            <a:r>
              <a:rPr lang="th-TH" i="1" dirty="0" smtClean="0"/>
              <a:t>ค่าใช้จ่ายในการติดตั้งระบบป้องกัน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8496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กระบวนการรักษาความปลอดภัย</a:t>
            </a:r>
            <a:r>
              <a:rPr lang="th-TH" dirty="0" smtClean="0"/>
              <a:t>ข้อมูล </a:t>
            </a:r>
            <a:r>
              <a:rPr lang="en-US" dirty="0" smtClean="0"/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915835" cy="3777622"/>
          </a:xfrm>
        </p:spPr>
        <p:txBody>
          <a:bodyPr/>
          <a:lstStyle/>
          <a:p>
            <a:r>
              <a:rPr lang="th-TH" dirty="0" smtClean="0"/>
              <a:t>การวางแผนเพื่อเตรียมรับเหตุการณ์และการบริหารความเสี่ยงอย่างดี ทำให้ค่าความเสียหายเมื่อเกิดเหตุการณ์ลดลงได้</a:t>
            </a:r>
          </a:p>
          <a:p>
            <a:r>
              <a:rPr lang="th-TH" i="1" dirty="0"/>
              <a:t>ค่าใช้จ่ายในการรักษาความปลอดภัย </a:t>
            </a:r>
            <a:r>
              <a:rPr lang="en-US" i="1" dirty="0"/>
              <a:t>= </a:t>
            </a:r>
            <a:r>
              <a:rPr lang="th-TH" i="1" dirty="0" smtClean="0"/>
              <a:t>ค่าใช้จ่าย</a:t>
            </a:r>
            <a:r>
              <a:rPr lang="th-TH" i="1" dirty="0"/>
              <a:t>ในการติดตั้งระบบป้องกัน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9907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0" dirty="0"/>
              <a:t>กระบวนการรักษาความปลอดภัยข้อมูล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184964"/>
              </p:ext>
            </p:extLst>
          </p:nvPr>
        </p:nvGraphicFramePr>
        <p:xfrm>
          <a:off x="937789" y="1264555"/>
          <a:ext cx="8206211" cy="530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5</a:t>
            </a:fld>
            <a:endParaRPr lang="th-TH" dirty="0"/>
          </a:p>
        </p:txBody>
      </p:sp>
      <p:sp>
        <p:nvSpPr>
          <p:cNvPr id="6" name="Rectangle 5"/>
          <p:cNvSpPr/>
          <p:nvPr/>
        </p:nvSpPr>
        <p:spPr>
          <a:xfrm>
            <a:off x="4086225" y="3171825"/>
            <a:ext cx="1914525" cy="14859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Information Security Process</a:t>
            </a:r>
            <a:endParaRPr lang="th-TH" dirty="0"/>
          </a:p>
        </p:txBody>
      </p:sp>
      <p:sp>
        <p:nvSpPr>
          <p:cNvPr id="3" name="Oval 2"/>
          <p:cNvSpPr/>
          <p:nvPr/>
        </p:nvSpPr>
        <p:spPr>
          <a:xfrm>
            <a:off x="4086225" y="1152908"/>
            <a:ext cx="2043113" cy="189033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678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การบริหารความ</a:t>
            </a:r>
            <a:r>
              <a:rPr lang="th-TH" dirty="0" smtClean="0"/>
              <a:t>เสี่ยง </a:t>
            </a:r>
            <a:r>
              <a:rPr lang="en-US" dirty="0" smtClean="0"/>
              <a:t>(Risk Management)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การรักษาความปลอดภัยเกี่ยวข้องกับการบริหารความเสี่ยงอย่างใกล้ชิด</a:t>
            </a:r>
          </a:p>
          <a:p>
            <a:r>
              <a:rPr lang="th-TH" dirty="0" smtClean="0"/>
              <a:t>หากไม่เข้าใจความเสี่ยงขององค์กร อาจใช้ทรัพยากรเพื่อการรักษาความปลอดภัยมากเกินความจำเป็นหรือน้อยกว่าที่ควร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1624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การบริหารความเสี่ยง </a:t>
            </a:r>
            <a:r>
              <a:rPr lang="en-US" dirty="0"/>
              <a:t>(Risk Management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/>
                </a:solidFill>
              </a:rPr>
              <a:t>: </a:t>
            </a:r>
            <a:r>
              <a:rPr lang="th-TH" sz="3600" dirty="0" smtClean="0">
                <a:solidFill>
                  <a:schemeClr val="accent2"/>
                </a:solidFill>
              </a:rPr>
              <a:t>ความเสี่ยงคืออะไร</a:t>
            </a:r>
            <a:r>
              <a:rPr lang="en-US" sz="3600" dirty="0" smtClean="0">
                <a:solidFill>
                  <a:schemeClr val="accent2"/>
                </a:solidFill>
              </a:rPr>
              <a:t>?</a:t>
            </a:r>
            <a:endParaRPr lang="th-TH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905000"/>
            <a:ext cx="6830110" cy="4724400"/>
          </a:xfrm>
        </p:spPr>
        <p:txBody>
          <a:bodyPr>
            <a:normAutofit fontScale="92500" lnSpcReduction="20000"/>
          </a:bodyPr>
          <a:lstStyle/>
          <a:p>
            <a:r>
              <a:rPr lang="th-TH" b="1" dirty="0" smtClean="0"/>
              <a:t>ความเสี่ยง </a:t>
            </a:r>
            <a:r>
              <a:rPr lang="en-US" b="1" dirty="0" smtClean="0"/>
              <a:t>(Risk) </a:t>
            </a:r>
            <a:r>
              <a:rPr lang="th-TH" dirty="0" smtClean="0"/>
              <a:t>คือความเป็นไปได้ที่อาจจะสูญเสียบางสิ่งที่ปกป้องอยู่ ความเสี่ยงยังเป็นพื้นฐานที่ทำให้ต้องมีการรักษาความปลอดภัย</a:t>
            </a:r>
          </a:p>
          <a:p>
            <a:r>
              <a:rPr lang="th-TH" dirty="0" smtClean="0"/>
              <a:t>เช่น การซื้อประกันภัยรถยนต์เป็นการช่วยลดความเสี่ยง ซึ่งการคำนวณเบี้ยประกันก็มาจากจำนวนเงินที่อาจต้องใช้ในการซ่อมรถยนต์และความน่าจะเป็นที่จะเกิดอุบัติเหตุ</a:t>
            </a:r>
          </a:p>
          <a:p>
            <a:r>
              <a:rPr lang="th-TH" dirty="0" smtClean="0"/>
              <a:t>จากตัวอย่างข้างต้น </a:t>
            </a:r>
            <a:r>
              <a:rPr lang="th-TH" b="1" dirty="0" smtClean="0"/>
              <a:t>ความเสี่ยงจะประกอบด้วย </a:t>
            </a:r>
            <a:r>
              <a:rPr lang="en-US" b="1" dirty="0" smtClean="0"/>
              <a:t>2 </a:t>
            </a:r>
            <a:r>
              <a:rPr lang="th-TH" b="1" dirty="0" smtClean="0"/>
              <a:t>ส่วน            </a:t>
            </a:r>
            <a:r>
              <a:rPr lang="th-TH" dirty="0" smtClean="0"/>
              <a:t>ส่วนแรกคือเงินที่ใช้ในการซ่อมรถที่บริษัทประกันภัยจะต้องจ่าย          ถือเป็น</a:t>
            </a:r>
            <a:r>
              <a:rPr lang="th-TH" b="1" dirty="0" smtClean="0"/>
              <a:t>ช่องโหว่ </a:t>
            </a:r>
            <a:r>
              <a:rPr lang="en-US" b="1" dirty="0" smtClean="0"/>
              <a:t>(Vulnerability</a:t>
            </a:r>
            <a:r>
              <a:rPr lang="en-US" dirty="0" smtClean="0"/>
              <a:t>) </a:t>
            </a:r>
            <a:r>
              <a:rPr lang="th-TH" dirty="0" smtClean="0"/>
              <a:t>ส่วนที่สองคือความน่าจะเป็นที่จะเกิดอุบัติเหตุ ถือเป็น</a:t>
            </a:r>
            <a:r>
              <a:rPr lang="th-TH" b="1" dirty="0" smtClean="0"/>
              <a:t>ภัยคุกคาม </a:t>
            </a:r>
            <a:r>
              <a:rPr lang="en-US" b="1" dirty="0" smtClean="0"/>
              <a:t>(Threat) </a:t>
            </a:r>
            <a:r>
              <a:rPr lang="th-TH" dirty="0" smtClean="0"/>
              <a:t>ที่จะใช้ประโยชน์จากช่องโหว่นั้น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6837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การบริหารความเสี่ยง </a:t>
            </a:r>
            <a:r>
              <a:rPr lang="en-US" dirty="0"/>
              <a:t>(Risk Management)</a:t>
            </a:r>
            <a:br>
              <a:rPr lang="en-US" dirty="0"/>
            </a:br>
            <a:r>
              <a:rPr lang="en-US" sz="3600" dirty="0">
                <a:solidFill>
                  <a:schemeClr val="accent2"/>
                </a:solidFill>
              </a:rPr>
              <a:t>: </a:t>
            </a:r>
            <a:r>
              <a:rPr lang="th-TH" sz="3600" dirty="0">
                <a:solidFill>
                  <a:schemeClr val="accent2"/>
                </a:solidFill>
              </a:rPr>
              <a:t>ความเสี่ยงคืออะไร</a:t>
            </a:r>
            <a:r>
              <a:rPr lang="en-US" sz="3600" dirty="0" smtClean="0">
                <a:solidFill>
                  <a:schemeClr val="accent2"/>
                </a:solidFill>
              </a:rPr>
              <a:t>? 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872973" cy="3777622"/>
          </a:xfrm>
        </p:spPr>
        <p:txBody>
          <a:bodyPr/>
          <a:lstStyle/>
          <a:p>
            <a:r>
              <a:rPr lang="th-TH" u="sng" dirty="0" smtClean="0"/>
              <a:t>สรุป</a:t>
            </a:r>
            <a:r>
              <a:rPr lang="th-TH" dirty="0" smtClean="0"/>
              <a:t> เมื่อรวมช่องโหว่และภัยคุกคามเข้าด้วยกัน จะกลายเป็นความเสี่ยง</a:t>
            </a:r>
          </a:p>
          <a:p>
            <a:r>
              <a:rPr lang="th-TH" dirty="0" smtClean="0"/>
              <a:t>หากไม่มีช่องโหว่ก็จะไม่มีความเสี่ยง หรือหากไม่มีภัยคุกคามก็จะไม่มีความเสี่ยงเช่นกัน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1174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การบริหารความเสี่ยง </a:t>
            </a:r>
            <a:r>
              <a:rPr lang="en-US" dirty="0"/>
              <a:t>(Risk Management)</a:t>
            </a:r>
            <a:br>
              <a:rPr lang="en-US" dirty="0"/>
            </a:br>
            <a:r>
              <a:rPr lang="en-US" sz="3600" dirty="0">
                <a:solidFill>
                  <a:schemeClr val="accent2"/>
                </a:solidFill>
              </a:rPr>
              <a:t>: </a:t>
            </a:r>
            <a:r>
              <a:rPr lang="th-TH" sz="3600" dirty="0" smtClean="0">
                <a:solidFill>
                  <a:schemeClr val="accent2"/>
                </a:solidFill>
              </a:rPr>
              <a:t>ช่องโหว่หรือจุดอ่อน </a:t>
            </a:r>
            <a:r>
              <a:rPr lang="en-US" sz="3600" dirty="0" smtClean="0">
                <a:solidFill>
                  <a:schemeClr val="accent2"/>
                </a:solidFill>
              </a:rPr>
              <a:t>(Vulnerability)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dirty="0" smtClean="0"/>
              <a:t>คือช่องทางที่อาจใช้สำหรับการโจมตีได้</a:t>
            </a:r>
          </a:p>
          <a:p>
            <a:r>
              <a:rPr lang="th-TH" dirty="0" smtClean="0"/>
              <a:t>จุดอ่อนมีหลายระดับขึ้นอยู่กับความยากง่าย, ระดับความชำนาญทางด้าน</a:t>
            </a:r>
            <a:r>
              <a:rPr lang="th-TH" dirty="0" smtClean="0"/>
              <a:t>เทคนิคที่สามารถ</a:t>
            </a:r>
            <a:r>
              <a:rPr lang="th-TH" dirty="0" smtClean="0"/>
              <a:t>ใช้ประโยชน์จากจุดอ่อนได้ และผลกระทบที่เกิดจากการใช้ประโยชน์จากจุดอ่อน</a:t>
            </a:r>
            <a:r>
              <a:rPr lang="th-TH" dirty="0" smtClean="0"/>
              <a:t>ดังกล่าว</a:t>
            </a:r>
          </a:p>
          <a:p>
            <a:r>
              <a:rPr lang="th-TH" dirty="0" smtClean="0"/>
              <a:t>จุดอ่อนไม่ได้มีเฉพาะระบบคอมพิวเตอร์และเครือข่ายเท่านั้น แต่รวมถึงด้านกายภาพ พนักงาน ข้อมูล หรือทรัพย์สินที่ไม่ได้อยู่ในรูปแบบอิเล็กทรอนิกส์ด้วย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1437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Sarabun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1370</TotalTime>
  <Words>1611</Words>
  <Application>Microsoft Office PowerPoint</Application>
  <PresentationFormat>On-screen Show (4:3)</PresentationFormat>
  <Paragraphs>156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Cordia New</vt:lpstr>
      <vt:lpstr>TH SarabunPSK</vt:lpstr>
      <vt:lpstr>Wingdings 3</vt:lpstr>
      <vt:lpstr>Wisp</vt:lpstr>
      <vt:lpstr>บทที่ 2 : การรักษาความปลอดภัยข้อมูล Part1 สธ412 ความมั่นคงของระบบสารสนเทศ</vt:lpstr>
      <vt:lpstr>Outline</vt:lpstr>
      <vt:lpstr>กระบวนการรักษาความปลอดภัยข้อมูล</vt:lpstr>
      <vt:lpstr>กระบวนการรักษาความปลอดภัยข้อมูล [2]</vt:lpstr>
      <vt:lpstr>กระบวนการรักษาความปลอดภัยข้อมูล</vt:lpstr>
      <vt:lpstr>การบริหารความเสี่ยง (Risk Management)</vt:lpstr>
      <vt:lpstr>การบริหารความเสี่ยง (Risk Management) : ความเสี่ยงคืออะไร?</vt:lpstr>
      <vt:lpstr>การบริหารความเสี่ยง (Risk Management) : ความเสี่ยงคืออะไร? [2]</vt:lpstr>
      <vt:lpstr>การบริหารความเสี่ยง (Risk Management) : ช่องโหว่หรือจุดอ่อน (Vulnerability)</vt:lpstr>
      <vt:lpstr>การบริหารความเสี่ยง (Risk Management) : ภัยคุกคาม (Threat)</vt:lpstr>
      <vt:lpstr>การบริหารความเสี่ยง (Risk Management) : ภัยคุกคาม (Threat) : เป้าหมาย (Target)</vt:lpstr>
      <vt:lpstr>การบริหารความเสี่ยง (Risk Management) : ภัยคุกคาม (Threat) : ผู้โจมตี (Agent)</vt:lpstr>
      <vt:lpstr>การบริหารความเสี่ยง (Risk Management) : ภัยคุกคาม (Threat) : ผู้โจมตี (Agent) &gt;การเข้าถึง </vt:lpstr>
      <vt:lpstr>การบริหารความเสี่ยง (Risk Management) : ภัยคุกคาม (Threat) : ผู้โจมตี (Agent) &gt; ความรู้ </vt:lpstr>
      <vt:lpstr>การบริหารความเสี่ยง (Risk Management) : ภัยคุกคาม (Threat) : ผู้โจมตี (Agent) &gt; แรงจูงใจ</vt:lpstr>
      <vt:lpstr>การบริหารความเสี่ยง (Risk Management) : ภัยคุกคาม (Threat) : เหตุการณ์ (Event)</vt:lpstr>
      <vt:lpstr>การประเมินความเสี่ยง  (Risk Assessment)</vt:lpstr>
      <vt:lpstr>การประเมินความเสี่ยง  (Risk Assessment)</vt:lpstr>
      <vt:lpstr>การประเมินความเสี่ยง  (Risk Assessment) : 1) กำหนดขอบเขต </vt:lpstr>
      <vt:lpstr>การประเมินความเสี่ยง  (Risk Assessment) : 2) เก็บรวบรวมข้อมูล</vt:lpstr>
      <vt:lpstr>การประเมินความเสี่ยง  (Risk Assessment) : 2) เก็บรวบรวมข้อมูล [2]</vt:lpstr>
      <vt:lpstr>การประเมินความเสี่ยง  (Risk Assessment) : 3) วิเคราะห์นโยบายและระเบียบปฏิบัติ</vt:lpstr>
      <vt:lpstr>การประเมินความเสี่ยง  (Risk Assessment) : 5) วิเคราะห์จุดอ่อนหรือช่องโหว่</vt:lpstr>
      <vt:lpstr>ระดับความรุนแรงของช่องโหว่</vt:lpstr>
      <vt:lpstr>การประเมินความเสี่ยง  (Risk Assessment) : 6) ประเมินความเสี่ยง</vt:lpstr>
      <vt:lpstr>การประเมินความเสี่ยง  (Risk Assessment) : 6) ประเมินความเสี่ยง [2]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Apipong Pingyod</dc:creator>
  <cp:lastModifiedBy>Apipong Pingyod</cp:lastModifiedBy>
  <cp:revision>180</cp:revision>
  <dcterms:created xsi:type="dcterms:W3CDTF">2015-08-08T14:30:10Z</dcterms:created>
  <dcterms:modified xsi:type="dcterms:W3CDTF">2015-08-23T09:14:25Z</dcterms:modified>
</cp:coreProperties>
</file>