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sldIdLst>
    <p:sldId id="257" r:id="rId2"/>
    <p:sldId id="269" r:id="rId3"/>
    <p:sldId id="270" r:id="rId4"/>
    <p:sldId id="271" r:id="rId5"/>
    <p:sldId id="291" r:id="rId6"/>
    <p:sldId id="272" r:id="rId7"/>
    <p:sldId id="292" r:id="rId8"/>
    <p:sldId id="273" r:id="rId9"/>
    <p:sldId id="274" r:id="rId10"/>
    <p:sldId id="293" r:id="rId11"/>
    <p:sldId id="275" r:id="rId12"/>
    <p:sldId id="276" r:id="rId13"/>
    <p:sldId id="294" r:id="rId14"/>
    <p:sldId id="295" r:id="rId15"/>
    <p:sldId id="278" r:id="rId16"/>
    <p:sldId id="279" r:id="rId17"/>
    <p:sldId id="280" r:id="rId18"/>
    <p:sldId id="29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5E5"/>
    <a:srgbClr val="FC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11/07/62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DDD7-DAD1-4C8D-8B64-C45D249F380D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64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2843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5020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29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0004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428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0220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4762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3440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3479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1584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6256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5459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9933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4956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4512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7676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009A25E-6386-481B-8CF9-FCFD724E0C8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9"/>
            <a:ext cx="12192002" cy="68713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5000"/>
                </a:schemeClr>
              </a:gs>
              <a:gs pos="23000">
                <a:schemeClr val="accent1">
                  <a:lumMod val="89000"/>
                  <a:alpha val="85000"/>
                </a:schemeClr>
              </a:gs>
              <a:gs pos="69000">
                <a:schemeClr val="accent1">
                  <a:lumMod val="75000"/>
                  <a:alpha val="85000"/>
                </a:schemeClr>
              </a:gs>
              <a:gs pos="97000">
                <a:schemeClr val="accent1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1000">
                <a:schemeClr val="accent3">
                  <a:lumMod val="89000"/>
                  <a:alpha val="85000"/>
                </a:schemeClr>
              </a:gs>
              <a:gs pos="23000">
                <a:schemeClr val="accent3">
                  <a:lumMod val="60000"/>
                  <a:lumOff val="40000"/>
                  <a:alpha val="85000"/>
                </a:schemeClr>
              </a:gs>
              <a:gs pos="69000">
                <a:schemeClr val="accent3">
                  <a:lumMod val="75000"/>
                  <a:alpha val="85000"/>
                </a:schemeClr>
              </a:gs>
              <a:gs pos="97000">
                <a:schemeClr val="accent3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03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dirty="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dirty="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dirty="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dirty="0" smtClean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dirty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none.com/node/90738" TargetMode="Externa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none.com/node/86270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10networks.com/blog/5-most-famous-ddos-attacks/" TargetMode="Externa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threatmap.checkpoint.com/ThreatPortal/livemap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36240"/>
            <a:ext cx="10739120" cy="1725058"/>
          </a:xfrm>
        </p:spPr>
        <p:txBody>
          <a:bodyPr>
            <a:normAutofit/>
          </a:bodyPr>
          <a:lstStyle/>
          <a:p>
            <a:r>
              <a:rPr lang="th-TH" sz="4800" b="1" dirty="0"/>
              <a:t>บทที่ </a:t>
            </a:r>
            <a:r>
              <a:rPr lang="en-US" sz="4800" b="1" dirty="0"/>
              <a:t>1 : </a:t>
            </a:r>
            <a:r>
              <a:rPr lang="th-TH" sz="4800" b="1" dirty="0"/>
              <a:t>การรักษาความปลอดภัยข้อมูล </a:t>
            </a:r>
            <a:r>
              <a:rPr lang="en-US" sz="4800" b="1" dirty="0"/>
              <a:t>Part3</a:t>
            </a:r>
            <a:br>
              <a:rPr lang="en-US" dirty="0"/>
            </a:br>
            <a:r>
              <a:rPr lang="th-TH" sz="3200" dirty="0" err="1"/>
              <a:t>สธ</a:t>
            </a:r>
            <a:r>
              <a:rPr lang="en-US" sz="3200" dirty="0"/>
              <a:t>412</a:t>
            </a:r>
            <a:r>
              <a:rPr lang="th-TH" sz="3200" dirty="0"/>
              <a:t> ความมั่นคงของระบบสารสนเทศ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5451" y="4661298"/>
            <a:ext cx="6686549" cy="1292462"/>
          </a:xfrm>
        </p:spPr>
        <p:txBody>
          <a:bodyPr>
            <a:noAutofit/>
          </a:bodyPr>
          <a:lstStyle/>
          <a:p>
            <a:pPr algn="r"/>
            <a:r>
              <a:rPr lang="th-TH" sz="3200" dirty="0">
                <a:solidFill>
                  <a:schemeClr val="bg1"/>
                </a:solidFill>
              </a:rPr>
              <a:t>อาจารย์อภิพงศ์  </a:t>
            </a:r>
            <a:r>
              <a:rPr lang="th-TH" sz="3200" dirty="0" err="1">
                <a:solidFill>
                  <a:schemeClr val="bg1"/>
                </a:solidFill>
              </a:rPr>
              <a:t>ปิง</a:t>
            </a:r>
            <a:r>
              <a:rPr lang="th-TH" sz="3200" dirty="0">
                <a:solidFill>
                  <a:schemeClr val="bg1"/>
                </a:solidFill>
              </a:rPr>
              <a:t>ยศ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apipong.ping@gmail.com</a:t>
            </a:r>
            <a:endParaRPr lang="th-TH" sz="3200" dirty="0">
              <a:solidFill>
                <a:schemeClr val="bg1"/>
              </a:solidFill>
            </a:endParaRPr>
          </a:p>
          <a:p>
            <a:pPr algn="r"/>
            <a:endParaRPr lang="th-TH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27" y="-114550"/>
            <a:ext cx="4685142" cy="305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7776" cy="6766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652" y="6498161"/>
            <a:ext cx="4693348" cy="359839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https://www.blognone.com/node/90738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37" y="0"/>
            <a:ext cx="8880703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320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es, Swarm, Insects, Macro, Many, Hive, Bee Hive">
            <a:extLst>
              <a:ext uri="{FF2B5EF4-FFF2-40B4-BE49-F238E27FC236}">
                <a16:creationId xmlns:a16="http://schemas.microsoft.com/office/drawing/2014/main" id="{C208F3E5-ADCA-4AC5-B5FB-831692F95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 r="-1" b="15731"/>
          <a:stretch/>
        </p:blipFill>
        <p:spPr bwMode="auto">
          <a:xfrm>
            <a:off x="4485555" y="10"/>
            <a:ext cx="7706444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ney Bee, Insect, Animal, Feeding, Flower, Pollination">
            <a:extLst>
              <a:ext uri="{FF2B5EF4-FFF2-40B4-BE49-F238E27FC236}">
                <a16:creationId xmlns:a16="http://schemas.microsoft.com/office/drawing/2014/main" id="{7DC8249B-037B-4B9A-89FB-3E7EBBBAA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5" r="-1" b="7345"/>
          <a:stretch/>
        </p:blipFill>
        <p:spPr bwMode="auto">
          <a:xfrm>
            <a:off x="4485557" y="3429000"/>
            <a:ext cx="77064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th-TH" sz="3700" dirty="0"/>
              <a:t>การโจมตีแบบกระจาย</a:t>
            </a:r>
            <a:br>
              <a:rPr lang="th-TH" sz="3700" dirty="0"/>
            </a:br>
            <a:r>
              <a:rPr lang="en-US" sz="3700" dirty="0"/>
              <a:t>(Distributed Attack)</a:t>
            </a:r>
            <a:endParaRPr lang="th-TH" sz="37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2143677"/>
            <a:ext cx="4625882" cy="41961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h-TH" sz="3200" dirty="0"/>
              <a:t>คือการที่ผู้โจมตีใช้คอมพิวเตอร์หลายพันหลายแสนเครื่องเพื่อโจมตีเป้าหมายเดียวกัน</a:t>
            </a:r>
          </a:p>
          <a:p>
            <a:pPr>
              <a:lnSpc>
                <a:spcPct val="90000"/>
              </a:lnSpc>
            </a:pPr>
            <a:r>
              <a:rPr lang="th-TH" sz="3200" dirty="0"/>
              <a:t>ผู้โจมตีทำการค้นหาเครื่องร่วมโจมตี ฝังโค้ดและตั้งเวลาโจมตีพร้อมกัน</a:t>
            </a:r>
          </a:p>
          <a:p>
            <a:pPr>
              <a:lnSpc>
                <a:spcPct val="90000"/>
              </a:lnSpc>
            </a:pPr>
            <a:r>
              <a:rPr lang="th-TH" sz="3200" dirty="0"/>
              <a:t>ยากต่อการป้องกันและยับยั้ง เพราะแหล่งที่มามากเกินไป</a:t>
            </a:r>
            <a:r>
              <a:rPr lang="en-US" sz="3200" dirty="0"/>
              <a:t> </a:t>
            </a:r>
            <a:r>
              <a:rPr lang="th-TH" sz="3200" dirty="0"/>
              <a:t>จนไม่สามารถบล็อกได้ทัน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4688" y="3190323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6B7F33-6058-45EB-8A51-E0E4B5C520A4}" type="slidenum">
              <a:rPr lang="th-TH" sz="19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th-TH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6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125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Denial of Service Attack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DDoS</a:t>
            </a:r>
            <a:r>
              <a:rPr lang="en-US" dirty="0"/>
              <a:t>)</a:t>
            </a:r>
            <a:endParaRPr lang="th-TH" dirty="0"/>
          </a:p>
        </p:txBody>
      </p:sp>
      <p:pic>
        <p:nvPicPr>
          <p:cNvPr id="3074" name="Picture 2" descr="http://cdn.slashgear.com/wp-content/uploads/2014/06/DDos-attack-mod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24" y="1371600"/>
            <a:ext cx="7932835" cy="538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6614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65" y="0"/>
            <a:ext cx="871982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1" y="6329203"/>
            <a:ext cx="6096000" cy="52879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https://www.blognone.com/node/86270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4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E33BB0-ED1E-4067-AB23-57ABCD6C0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78" y="0"/>
            <a:ext cx="9100804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6BEC2-B019-4FC9-BC59-F9C3038B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0975D-DFC7-46C4-B82E-124556B191EB}"/>
              </a:ext>
            </a:extLst>
          </p:cNvPr>
          <p:cNvSpPr txBox="1"/>
          <p:nvPr/>
        </p:nvSpPr>
        <p:spPr>
          <a:xfrm>
            <a:off x="5303521" y="508445"/>
            <a:ext cx="6888479" cy="2793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5000"/>
                </a:schemeClr>
              </a:gs>
              <a:gs pos="23000">
                <a:schemeClr val="accent1">
                  <a:lumMod val="89000"/>
                  <a:alpha val="85000"/>
                </a:schemeClr>
              </a:gs>
              <a:gs pos="69000">
                <a:schemeClr val="accent1">
                  <a:lumMod val="75000"/>
                  <a:alpha val="85000"/>
                </a:schemeClr>
              </a:gs>
              <a:gs pos="97000">
                <a:schemeClr val="accent1">
                  <a:lumMod val="70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>
              <a:spcBef>
                <a:spcPct val="0"/>
              </a:spcBef>
              <a:buNone/>
              <a:defRPr lang="en-US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https://www.a10networks.com/blog/5-most-famous-ddos-attacks/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270561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960" y="345440"/>
            <a:ext cx="8575040" cy="1280890"/>
          </a:xfrm>
        </p:spPr>
        <p:txBody>
          <a:bodyPr/>
          <a:lstStyle/>
          <a:p>
            <a:r>
              <a:rPr lang="th-TH" dirty="0"/>
              <a:t>เครื่องมือสำหรับการรักษาความปลอดภัยข้อมูล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960" y="1828800"/>
            <a:ext cx="8575040" cy="4094480"/>
          </a:xfrm>
        </p:spPr>
        <p:txBody>
          <a:bodyPr/>
          <a:lstStyle/>
          <a:p>
            <a:r>
              <a:rPr lang="th-TH" dirty="0" err="1"/>
              <a:t>ไฟร์วอลล์</a:t>
            </a:r>
            <a:r>
              <a:rPr lang="th-TH" dirty="0"/>
              <a:t> </a:t>
            </a:r>
            <a:r>
              <a:rPr lang="en-US" dirty="0"/>
              <a:t>(Firewall)</a:t>
            </a:r>
          </a:p>
          <a:p>
            <a:r>
              <a:rPr lang="th-TH" dirty="0"/>
              <a:t>ระบบตรวจจับการบุกรุก </a:t>
            </a:r>
            <a:r>
              <a:rPr lang="en-US" dirty="0"/>
              <a:t>(IDS)</a:t>
            </a:r>
          </a:p>
          <a:p>
            <a:r>
              <a:rPr lang="th-TH" dirty="0"/>
              <a:t>การเข้ารหัสข้อมูล </a:t>
            </a:r>
            <a:r>
              <a:rPr lang="en-US" dirty="0"/>
              <a:t>(Data Encryption)</a:t>
            </a:r>
          </a:p>
          <a:p>
            <a:r>
              <a:rPr lang="th-TH" dirty="0"/>
              <a:t>ซอฟต์แวร์ป้องกันไวรัส </a:t>
            </a:r>
            <a:r>
              <a:rPr lang="en-US" dirty="0"/>
              <a:t>(Anti-Virus Software)</a:t>
            </a:r>
          </a:p>
          <a:p>
            <a:r>
              <a:rPr lang="th-TH" dirty="0"/>
              <a:t>ระบบการรักษาความปลอดภัยทางกายภาพ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2050" name="Picture 2" descr="Brick Wall, Wall, Brick, Bricks, Brick Wall Background">
            <a:extLst>
              <a:ext uri="{FF2B5EF4-FFF2-40B4-BE49-F238E27FC236}">
                <a16:creationId xmlns:a16="http://schemas.microsoft.com/office/drawing/2014/main" id="{5C061C0F-58BB-45FB-8FD9-C2F6B409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680"/>
            <a:ext cx="3459480" cy="23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at Wall, China, Panorama, Landmark, Lake, Water">
            <a:extLst>
              <a:ext uri="{FF2B5EF4-FFF2-40B4-BE49-F238E27FC236}">
                <a16:creationId xmlns:a16="http://schemas.microsoft.com/office/drawing/2014/main" id="{5F994329-B86F-484B-B3A2-62EA8545C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879"/>
            <a:ext cx="3448019" cy="19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06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887" y="329899"/>
            <a:ext cx="8693150" cy="1280890"/>
          </a:xfrm>
        </p:spPr>
        <p:txBody>
          <a:bodyPr anchor="ctr"/>
          <a:lstStyle/>
          <a:p>
            <a:r>
              <a:rPr lang="th-TH" dirty="0"/>
              <a:t>เครื่องมือสำหรับการรักษาความปลอดภัยข้อมูล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0" y="1879600"/>
            <a:ext cx="8693150" cy="4724400"/>
          </a:xfrm>
        </p:spPr>
        <p:txBody>
          <a:bodyPr/>
          <a:lstStyle/>
          <a:p>
            <a:r>
              <a:rPr lang="th-TH" dirty="0"/>
              <a:t>เนื่องจากภัยมีรอบด้าน ดังนั้นจึงไม่สามารถใช้เครื่องมือประเภทใดประเภทหนึ่งเพื่อรักษาความปลอดภัยทั้งองค์กรได้</a:t>
            </a:r>
          </a:p>
          <a:p>
            <a:r>
              <a:rPr lang="th-TH" dirty="0"/>
              <a:t>จำเป็นต้องใช้ผลิตภัณฑ์หลายประเภททำงานร่วมกันเป็นระบบเพื่อป้องกันและรักษาความปลอดภัย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3074" name="Picture 2" descr="Stop, Shield, Traffic Sign, Road Sign, Attention">
            <a:extLst>
              <a:ext uri="{FF2B5EF4-FFF2-40B4-BE49-F238E27FC236}">
                <a16:creationId xmlns:a16="http://schemas.microsoft.com/office/drawing/2014/main" id="{766E5266-1134-4CC6-AD96-FDBF9F3F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34560"/>
            <a:ext cx="3223832" cy="21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fe, Vault, Steel Door, Banking, General Safe">
            <a:extLst>
              <a:ext uri="{FF2B5EF4-FFF2-40B4-BE49-F238E27FC236}">
                <a16:creationId xmlns:a16="http://schemas.microsoft.com/office/drawing/2014/main" id="{03708355-283C-41FF-97C5-EBFB6369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1948"/>
            <a:ext cx="3181351" cy="27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35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160" y="624110"/>
            <a:ext cx="9794240" cy="1280890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dirty="0"/>
              <a:t>ไฟร์วอลล์ </a:t>
            </a:r>
            <a:r>
              <a:rPr lang="en-US" sz="5300" dirty="0"/>
              <a:t>(Firewall)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160" y="1905000"/>
            <a:ext cx="9794240" cy="4953000"/>
          </a:xfrm>
        </p:spPr>
        <p:txBody>
          <a:bodyPr>
            <a:noAutofit/>
          </a:bodyPr>
          <a:lstStyle/>
          <a:p>
            <a:r>
              <a:rPr lang="th-TH" sz="3600" dirty="0"/>
              <a:t>เป็นระบบควบคุมการเข้าออกของเครือข่าย </a:t>
            </a:r>
            <a:r>
              <a:rPr lang="th-TH" sz="3600" b="1" dirty="0"/>
              <a:t>ใช้ปกป้องการโจมตีจากภายนอก</a:t>
            </a:r>
          </a:p>
          <a:p>
            <a:r>
              <a:rPr lang="th-TH" sz="3600" dirty="0"/>
              <a:t>ปกติจะติดตั้งขวางกั้นระหว่างสองเครือข่าย </a:t>
            </a:r>
            <a:r>
              <a:rPr lang="th-TH" sz="3600" b="1" dirty="0"/>
              <a:t>ตั้งอยู่ก่อนหรือหลังเราเตอร์</a:t>
            </a:r>
          </a:p>
          <a:p>
            <a:r>
              <a:rPr lang="th-TH" sz="3600" dirty="0" err="1"/>
              <a:t>ไฟร์วอลล์</a:t>
            </a:r>
            <a:r>
              <a:rPr lang="th-TH" sz="3600" dirty="0"/>
              <a:t>ไม่สามารถป้องกันการโจมตีที่ใช้ช่องทางปกติที่เปิดไว้โดย</a:t>
            </a:r>
            <a:r>
              <a:rPr lang="th-TH" sz="3600" dirty="0" err="1"/>
              <a:t>ไฟร์วอลล์</a:t>
            </a:r>
            <a:r>
              <a:rPr lang="th-TH" sz="3600" dirty="0"/>
              <a:t>ได้</a:t>
            </a:r>
          </a:p>
          <a:p>
            <a:r>
              <a:rPr lang="th-TH" sz="3600" dirty="0"/>
              <a:t>แพ็คเก็ตที่อนุญาตให้ผ่านหรือไม่ให้ผ่าน จะขึ้นอยู่กับนโยบายการรักษาความปลอดภัยขององค์กรเป็นหลัก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4098" name="Picture 2" descr="Wall, Bricks, Red, Fire, Flame, Computer, Firewall">
            <a:extLst>
              <a:ext uri="{FF2B5EF4-FFF2-40B4-BE49-F238E27FC236}">
                <a16:creationId xmlns:a16="http://schemas.microsoft.com/office/drawing/2014/main" id="{F973C14A-BB2D-4DFF-A365-60A4A25D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39" y="488226"/>
            <a:ext cx="2123440" cy="1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20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8D8E9-1915-49F2-A122-77D8CB9D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5122" name="Picture 2" descr="Image result for fortigate firewall">
            <a:extLst>
              <a:ext uri="{FF2B5EF4-FFF2-40B4-BE49-F238E27FC236}">
                <a16:creationId xmlns:a16="http://schemas.microsoft.com/office/drawing/2014/main" id="{6B6E152C-5928-4B8B-BBC6-E0B7C7FDA3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" y="577850"/>
            <a:ext cx="12177849" cy="47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12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hacking.com/wp-content/uploads/2010/11/How-Firewalls-Work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06"/>
            <a:ext cx="12186276" cy="492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9241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372" y="1780913"/>
            <a:ext cx="8915400" cy="1769090"/>
          </a:xfrm>
        </p:spPr>
        <p:txBody>
          <a:bodyPr/>
          <a:lstStyle/>
          <a:p>
            <a:pPr algn="ctr"/>
            <a:r>
              <a:rPr lang="th-TH" dirty="0"/>
              <a:t>แนวโน้มการโจมตี</a:t>
            </a:r>
          </a:p>
          <a:p>
            <a:pPr algn="ctr"/>
            <a:r>
              <a:rPr lang="th-TH" dirty="0"/>
              <a:t>เครื่องมือสำหรับการรักษาความปลอดภัย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ha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40" y="3902690"/>
            <a:ext cx="5262880" cy="29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32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613950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th-TH" dirty="0"/>
              <a:t>ระบบตรวจจับและป้องกันการบุกรุก </a:t>
            </a:r>
            <a:r>
              <a:rPr lang="en-US" dirty="0"/>
              <a:t>(IDPS)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894840"/>
            <a:ext cx="8915400" cy="49631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IDPS (Intrusion Detection Prevention System) </a:t>
            </a:r>
            <a:r>
              <a:rPr lang="th-TH" dirty="0"/>
              <a:t>เป็นระบบที่ใช้เฝ้าระวัง </a:t>
            </a:r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เตือนภัยเมื่อมีการบุกรุก และพยายามยับยั้งการบุกรุก </a:t>
            </a:r>
            <a:r>
              <a:rPr lang="th-TH" dirty="0"/>
              <a:t>เมื่อมีสิ่งผิดปกติเกิดขึ้นในระบบ</a:t>
            </a:r>
          </a:p>
          <a:p>
            <a:r>
              <a:rPr lang="en-US" dirty="0"/>
              <a:t>IDPS </a:t>
            </a:r>
            <a:r>
              <a:rPr lang="th-TH" dirty="0"/>
              <a:t>จำเป็นต้องมีการอัพเดตข้อมูลอยู่เสมอ เพราะช่องโหว่ใหม่เกิดขึ้นอยู่ตลอดเวลา</a:t>
            </a:r>
          </a:p>
          <a:p>
            <a:r>
              <a:rPr lang="en-US" dirty="0"/>
              <a:t>IDPS </a:t>
            </a:r>
            <a:r>
              <a:rPr lang="th-TH" dirty="0"/>
              <a:t>ไม่สามารถตรวจจับผู้ใช้ที่ได้รับอนุญาต ที่พยายามเข้าถึงไฟล์หรือใช้โปรแกรมที่ไม่ได้รับอนุญาตได้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6146" name="Picture 2" descr="Police, Security, Safety, Protection, Crime, Guard">
            <a:extLst>
              <a:ext uri="{FF2B5EF4-FFF2-40B4-BE49-F238E27FC236}">
                <a16:creationId xmlns:a16="http://schemas.microsoft.com/office/drawing/2014/main" id="{5CCD9B9B-B016-44B3-947B-DC021CD3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692"/>
            <a:ext cx="3285461" cy="21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95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ebpage.pace.edu/ms16182p/networking/intrusi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597" cy="606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4091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593630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th-TH" dirty="0"/>
              <a:t>การเข้ารหัสข้อมูล </a:t>
            </a:r>
            <a:r>
              <a:rPr lang="en-US" dirty="0"/>
              <a:t>(Data Encryption)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874520"/>
            <a:ext cx="8915400" cy="4983480"/>
          </a:xfrm>
        </p:spPr>
        <p:txBody>
          <a:bodyPr>
            <a:normAutofit/>
          </a:bodyPr>
          <a:lstStyle/>
          <a:p>
            <a:r>
              <a:rPr lang="th-TH" dirty="0"/>
              <a:t>เป็นกลไกป้องกันข้อมูลที่อยู่ระหว่างการสื่อสาร  ถ้าเข้ารหัสดีพอ ข้อมูลจะถูกป้องกันไม่ให้อ่านได้จากผู้ไม่ประสงค์ดีได้</a:t>
            </a:r>
          </a:p>
          <a:p>
            <a:r>
              <a:rPr lang="th-TH" dirty="0"/>
              <a:t>ผู้ใช้ที่ส่ง</a:t>
            </a:r>
            <a:r>
              <a:rPr lang="en-US" dirty="0"/>
              <a:t>-</a:t>
            </a:r>
            <a:r>
              <a:rPr lang="th-TH" dirty="0"/>
              <a:t>รับ จะต้องสามารถเข้า</a:t>
            </a:r>
            <a:r>
              <a:rPr lang="en-US" dirty="0"/>
              <a:t>-</a:t>
            </a:r>
            <a:r>
              <a:rPr lang="th-TH" dirty="0"/>
              <a:t>ถอดรหัสข้อมูลนี้ได้ แต่ระบบการเข้า</a:t>
            </a:r>
            <a:r>
              <a:rPr lang="en-US" dirty="0"/>
              <a:t>-</a:t>
            </a:r>
            <a:r>
              <a:rPr lang="th-TH" dirty="0"/>
              <a:t>ถอดรหัสจะไม่สามารถแยกแยะได้ระหว่างผู้ที่ได้รับอนุญาตหรือผู้บุกรุก</a:t>
            </a:r>
          </a:p>
          <a:p>
            <a:r>
              <a:rPr lang="th-TH" dirty="0"/>
              <a:t>ถ้าจะให้การเข้ารหัสได้ผล ต้องมีระบบป้องกันการขโมยคีย์ควบคู่ไปด้วย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7170" name="Picture 2" descr="Censorship, Limitations, Freedom Of Expression">
            <a:extLst>
              <a:ext uri="{FF2B5EF4-FFF2-40B4-BE49-F238E27FC236}">
                <a16:creationId xmlns:a16="http://schemas.microsoft.com/office/drawing/2014/main" id="{3E79D805-80DF-44DB-A088-A31EE1C2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692"/>
            <a:ext cx="3285461" cy="21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ey, Castle, Security, Metal, 3D, Closed, Close">
            <a:extLst>
              <a:ext uri="{FF2B5EF4-FFF2-40B4-BE49-F238E27FC236}">
                <a16:creationId xmlns:a16="http://schemas.microsoft.com/office/drawing/2014/main" id="{D179CFC7-8779-4357-A3C9-2E368185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139"/>
            <a:ext cx="3298110" cy="18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3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68340-43E3-4644-AF9C-153015F93075}"/>
              </a:ext>
            </a:extLst>
          </p:cNvPr>
          <p:cNvSpPr/>
          <p:nvPr/>
        </p:nvSpPr>
        <p:spPr>
          <a:xfrm>
            <a:off x="1311579" y="0"/>
            <a:ext cx="10880421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http://cisnet.baruch.cuny.edu/holowczak/classes/9771/encryption/secretkey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25" y="695961"/>
            <a:ext cx="10437777" cy="545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393440" y="538480"/>
            <a:ext cx="152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585921"/>
            <a:ext cx="152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1600" y="1403847"/>
            <a:ext cx="985520" cy="523220"/>
          </a:xfrm>
          <a:prstGeom prst="rect">
            <a:avLst/>
          </a:prstGeom>
          <a:solidFill>
            <a:srgbClr val="F1F5E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3640" y="1403847"/>
            <a:ext cx="985520" cy="523220"/>
          </a:xfrm>
          <a:prstGeom prst="rect">
            <a:avLst/>
          </a:prstGeom>
          <a:solidFill>
            <a:srgbClr val="F1F5E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072133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512462"/>
            <a:ext cx="8911687" cy="1280890"/>
          </a:xfrm>
        </p:spPr>
        <p:txBody>
          <a:bodyPr anchor="ctr">
            <a:normAutofit fontScale="90000"/>
          </a:bodyPr>
          <a:lstStyle/>
          <a:p>
            <a:r>
              <a:rPr lang="th-TH" dirty="0"/>
              <a:t>ซอฟต์แวร์ป้องกันไวรัส </a:t>
            </a:r>
            <a:r>
              <a:rPr lang="en-US" dirty="0"/>
              <a:t>(Anti-Virus Software)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809210"/>
            <a:ext cx="8915400" cy="5048790"/>
          </a:xfrm>
        </p:spPr>
        <p:txBody>
          <a:bodyPr>
            <a:normAutofit/>
          </a:bodyPr>
          <a:lstStyle/>
          <a:p>
            <a:r>
              <a:rPr lang="th-TH" dirty="0"/>
              <a:t>ปัจจุบันภัยคุกคามที่มีผลกระทบต่อองค์กรมากที่สุดคือ มัลแวร์   ดังนั้นการป้องกันและกำจัดสิ่งเหล่านี้จึงเป็นสิ่งที่สำคัญที่สุด</a:t>
            </a:r>
          </a:p>
          <a:p>
            <a:r>
              <a:rPr lang="th-TH" dirty="0"/>
              <a:t>การติดตั้งและใช้งานโปรแกรมป้องกันไวรัสอย่างถูกต้อง สามารถลดความเสี่ยงต่อมัลแวร์ได้ แต่ไม่สามารถป้องกันมัลแวร์ได้ทุกชนิด </a:t>
            </a:r>
          </a:p>
          <a:p>
            <a:r>
              <a:rPr lang="th-TH" dirty="0"/>
              <a:t>ต้องมีการอัพเดตฐานข้อมูลไวรัสอยู่เสมอ รวมถึงต้องสแกนระบบเป็นประจำด้วย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8194" name="Picture 2" descr="Update, Software, App, Antivirus, Upgrade, Renew">
            <a:extLst>
              <a:ext uri="{FF2B5EF4-FFF2-40B4-BE49-F238E27FC236}">
                <a16:creationId xmlns:a16="http://schemas.microsoft.com/office/drawing/2014/main" id="{630CCF87-22DB-40B6-A628-E3498304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240"/>
            <a:ext cx="3271520" cy="16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an, System, Bug, Virus, Malware, Search, Error, Code">
            <a:extLst>
              <a:ext uri="{FF2B5EF4-FFF2-40B4-BE49-F238E27FC236}">
                <a16:creationId xmlns:a16="http://schemas.microsoft.com/office/drawing/2014/main" id="{3C43C845-BF99-41B7-9862-DB672138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077"/>
            <a:ext cx="3271520" cy="18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69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599075" cy="1280890"/>
          </a:xfrm>
        </p:spPr>
        <p:txBody>
          <a:bodyPr anchor="ctr">
            <a:normAutofit fontScale="90000"/>
          </a:bodyPr>
          <a:lstStyle/>
          <a:p>
            <a:r>
              <a:rPr lang="th-TH" dirty="0"/>
              <a:t>ซอฟต์แวร์ป้องกันไวรัส </a:t>
            </a:r>
            <a:r>
              <a:rPr lang="en-US" dirty="0"/>
              <a:t>(</a:t>
            </a:r>
            <a:r>
              <a:rPr lang="en-US" dirty="0" err="1"/>
              <a:t>AntiVirus</a:t>
            </a:r>
            <a:r>
              <a:rPr lang="en-US" dirty="0"/>
              <a:t> Software)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9599075" cy="3777622"/>
          </a:xfrm>
        </p:spPr>
        <p:txBody>
          <a:bodyPr/>
          <a:lstStyle/>
          <a:p>
            <a:r>
              <a:rPr lang="th-TH" dirty="0"/>
              <a:t>สิ่งที่ซอฟต์แวร์ป้องกันไวรัส</a:t>
            </a:r>
            <a:r>
              <a:rPr lang="th-TH" b="1" dirty="0"/>
              <a:t>ไม่สามารถป้องกันได้</a:t>
            </a:r>
            <a:r>
              <a:rPr lang="th-TH" dirty="0"/>
              <a:t>คือ            </a:t>
            </a:r>
          </a:p>
          <a:p>
            <a:r>
              <a:rPr lang="th-TH" dirty="0"/>
              <a:t>ผู้บุกรุกจากที่อื่นที่เจาะระบบเข้ามาแล้วรันโปรแกรมประสงค์ร้าย </a:t>
            </a:r>
          </a:p>
          <a:p>
            <a:r>
              <a:rPr lang="th-TH" dirty="0"/>
              <a:t>ไม่สามารถป้องกันผู้ใช้ที่ได้รับอนุญาต แต่พยายามจะเข้าถึงไฟล์หรือระบบที่ไม่ได้รับอนุญาตได้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9218" name="Picture 2" descr="Cyber Security, Computer Security, Internet Security">
            <a:extLst>
              <a:ext uri="{FF2B5EF4-FFF2-40B4-BE49-F238E27FC236}">
                <a16:creationId xmlns:a16="http://schemas.microsoft.com/office/drawing/2014/main" id="{A03414C3-F1A2-4F82-8D0F-E859188E7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640"/>
            <a:ext cx="2606038" cy="17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pying, Eye, Spy, Surveillance, Privacy, Monitoring">
            <a:extLst>
              <a:ext uri="{FF2B5EF4-FFF2-40B4-BE49-F238E27FC236}">
                <a16:creationId xmlns:a16="http://schemas.microsoft.com/office/drawing/2014/main" id="{0CDB87BA-0DBE-4A36-B770-D3542663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1680"/>
            <a:ext cx="2572480" cy="18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8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842550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dirty="0"/>
              <a:t>การรักษาความปลอดภัยทางกายภาพ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12344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การพิสูจน์ตัวตนสามารถทำได้โดยใช้การตรวจสอบคุณสมบัติ </a:t>
            </a:r>
            <a:r>
              <a:rPr lang="en-US" dirty="0"/>
              <a:t>3 </a:t>
            </a:r>
            <a:r>
              <a:rPr lang="th-TH" dirty="0"/>
              <a:t>อย่างของผู้ใช้  คือ</a:t>
            </a:r>
          </a:p>
          <a:p>
            <a:pPr lvl="1"/>
            <a:r>
              <a:rPr lang="th-TH" b="1" dirty="0"/>
              <a:t>สิ่งที่คุณรู้ </a:t>
            </a:r>
            <a:r>
              <a:rPr lang="en-US" b="1" dirty="0"/>
              <a:t>(Something you know)</a:t>
            </a:r>
          </a:p>
          <a:p>
            <a:pPr lvl="1"/>
            <a:r>
              <a:rPr lang="th-TH" b="1" dirty="0"/>
              <a:t>สิ่งที่คุณมี </a:t>
            </a:r>
            <a:r>
              <a:rPr lang="en-US" b="1" dirty="0"/>
              <a:t>(Something you have)</a:t>
            </a:r>
          </a:p>
          <a:p>
            <a:pPr lvl="1"/>
            <a:r>
              <a:rPr lang="th-TH" b="1" dirty="0"/>
              <a:t>สิ่งที่คุณเป็น </a:t>
            </a:r>
            <a:r>
              <a:rPr lang="en-US" b="1" dirty="0"/>
              <a:t>(Something you are)</a:t>
            </a:r>
            <a:endParaRPr lang="th-TH" b="1" dirty="0"/>
          </a:p>
          <a:p>
            <a:r>
              <a:rPr lang="th-TH" dirty="0"/>
              <a:t>การใช้เพียง </a:t>
            </a:r>
            <a:r>
              <a:rPr lang="en-US" dirty="0"/>
              <a:t>Password </a:t>
            </a:r>
            <a:r>
              <a:rPr lang="th-TH" dirty="0"/>
              <a:t>เป็นการตรวจสอบเฉพาะ  </a:t>
            </a:r>
            <a:r>
              <a:rPr lang="th-TH" i="1" dirty="0"/>
              <a:t>“สิ่งที่คุณรู้” </a:t>
            </a:r>
            <a:r>
              <a:rPr lang="th-TH" dirty="0"/>
              <a:t>แต่อาจถูกเดาหรือถูกขโมยได้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26</a:t>
            </a:fld>
            <a:endParaRPr lang="th-TH" dirty="0"/>
          </a:p>
        </p:txBody>
      </p:sp>
      <p:pic>
        <p:nvPicPr>
          <p:cNvPr id="10242" name="Picture 2" descr="Fingerprint, Unlock, Network, Man, Thumb, Business">
            <a:extLst>
              <a:ext uri="{FF2B5EF4-FFF2-40B4-BE49-F238E27FC236}">
                <a16:creationId xmlns:a16="http://schemas.microsoft.com/office/drawing/2014/main" id="{F05AB56E-2EB1-440F-A7D3-16ED785A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1082"/>
            <a:ext cx="3276600" cy="20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ogin, Password, Log, Sign On, Turn On, Log Off, Logout">
            <a:extLst>
              <a:ext uri="{FF2B5EF4-FFF2-40B4-BE49-F238E27FC236}">
                <a16:creationId xmlns:a16="http://schemas.microsoft.com/office/drawing/2014/main" id="{A0AB3D8F-6247-4111-AEE9-EA48DE9E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039"/>
            <a:ext cx="3283657" cy="18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9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437" y="644430"/>
            <a:ext cx="8911687" cy="1280890"/>
          </a:xfrm>
        </p:spPr>
        <p:txBody>
          <a:bodyPr anchor="ctr">
            <a:normAutofit/>
          </a:bodyPr>
          <a:lstStyle/>
          <a:p>
            <a:pPr algn="r"/>
            <a:r>
              <a:rPr lang="th-TH" sz="4400" dirty="0"/>
              <a:t>การรักษาความปลอดภัยทางกายภาพ </a:t>
            </a:r>
            <a:r>
              <a:rPr lang="en-US" sz="4400" dirty="0"/>
              <a:t>[2]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484" y="1925320"/>
            <a:ext cx="8930640" cy="493268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Smart Card </a:t>
            </a:r>
            <a:r>
              <a:rPr lang="th-TH" dirty="0"/>
              <a:t>จัดอยู่ในประเภท </a:t>
            </a:r>
            <a:r>
              <a:rPr lang="th-TH" i="1" dirty="0"/>
              <a:t>“สิ่งที่คุณมี”</a:t>
            </a:r>
            <a:r>
              <a:rPr lang="th-TH" dirty="0"/>
              <a:t> สามารถป้องกันการเดารหัสผ่านได้ แต่หาก</a:t>
            </a:r>
            <a:r>
              <a:rPr lang="th-TH" dirty="0" err="1"/>
              <a:t>สมาร์ท</a:t>
            </a:r>
            <a:r>
              <a:rPr lang="th-TH" dirty="0"/>
              <a:t>การ์ดถูกขโมยไป ระบบจะไม่สามารถป้องกันการโจมตีจากผู้บุกรุกคนนั้นได้</a:t>
            </a:r>
          </a:p>
          <a:p>
            <a:r>
              <a:rPr lang="en-US" b="1" dirty="0"/>
              <a:t>Biometrics</a:t>
            </a:r>
            <a:r>
              <a:rPr lang="th-TH" dirty="0"/>
              <a:t> จัดอยู่ในประเภท </a:t>
            </a:r>
            <a:r>
              <a:rPr lang="th-TH" i="1" dirty="0"/>
              <a:t>“สิ่งที่คุณเป็น” </a:t>
            </a:r>
            <a:r>
              <a:rPr lang="th-TH" dirty="0"/>
              <a:t>สามารถป้องกันการเดารหัสผ่านหรือขโมยสมาร์ทการ์ดได้ ถือว่าเป็นระบบพิสูจน์ตัวตนที่ค่อนข้างแข็งแกร่ง ตัวอย่างเช่น การสแกนลายนิ้วมือ</a:t>
            </a:r>
            <a:r>
              <a:rPr lang="en-US" dirty="0"/>
              <a:t> </a:t>
            </a:r>
            <a:r>
              <a:rPr lang="th-TH" dirty="0"/>
              <a:t>มือ ใบหน้า ม่านตา เป็นต้น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27</a:t>
            </a:fld>
            <a:endParaRPr lang="th-TH" dirty="0"/>
          </a:p>
        </p:txBody>
      </p:sp>
      <p:pic>
        <p:nvPicPr>
          <p:cNvPr id="5" name="Picture 2" descr="http://www.acs.com.hk/en/download-product-image-library/1718/20121229143522lib_acr83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" y="1807527"/>
            <a:ext cx="3242945" cy="32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07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07824" cy="1280890"/>
          </a:xfrm>
        </p:spPr>
        <p:txBody>
          <a:bodyPr/>
          <a:lstStyle/>
          <a:p>
            <a:pPr algn="ctr"/>
            <a:r>
              <a:rPr lang="en-US" dirty="0"/>
              <a:t>Biometrics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28</a:t>
            </a:fld>
            <a:endParaRPr lang="th-TH" dirty="0"/>
          </a:p>
        </p:txBody>
      </p:sp>
      <p:pic>
        <p:nvPicPr>
          <p:cNvPr id="1038" name="Picture 14" descr="Image result for biometric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784"/>
            <a:ext cx="6707824" cy="37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3" y="4118253"/>
            <a:ext cx="3802009" cy="285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05" y="4213260"/>
            <a:ext cx="3513938" cy="26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ometric face recogn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40" y="0"/>
            <a:ext cx="5496560" cy="684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08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160" y="852710"/>
            <a:ext cx="6847840" cy="1280890"/>
          </a:xfrm>
        </p:spPr>
        <p:txBody>
          <a:bodyPr/>
          <a:lstStyle/>
          <a:p>
            <a:r>
              <a:rPr lang="th-TH" dirty="0"/>
              <a:t>แนวโน้มการโจมตี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160" y="2133600"/>
            <a:ext cx="6847840" cy="3777622"/>
          </a:xfrm>
        </p:spPr>
        <p:txBody>
          <a:bodyPr/>
          <a:lstStyle/>
          <a:p>
            <a:r>
              <a:rPr lang="th-TH" dirty="0"/>
              <a:t>การโจมตีที่มีความรวดเร็ว</a:t>
            </a:r>
          </a:p>
          <a:p>
            <a:r>
              <a:rPr lang="th-TH" dirty="0"/>
              <a:t>การโจมตีที่มีความซับซ้อน</a:t>
            </a:r>
          </a:p>
          <a:p>
            <a:r>
              <a:rPr lang="th-TH" dirty="0"/>
              <a:t>การค้นหาจุดอ่อนได้อย่างรวดเร็ว</a:t>
            </a:r>
          </a:p>
          <a:p>
            <a:r>
              <a:rPr lang="th-TH" dirty="0"/>
              <a:t>การโจมตีเป็นแบบกระจาย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Image result for hacker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822"/>
            <a:ext cx="51863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12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632" y="481230"/>
            <a:ext cx="8284368" cy="1280890"/>
          </a:xfrm>
        </p:spPr>
        <p:txBody>
          <a:bodyPr>
            <a:normAutofit fontScale="90000"/>
          </a:bodyPr>
          <a:lstStyle/>
          <a:p>
            <a:pPr algn="r"/>
            <a:r>
              <a:rPr lang="th-TH" sz="5300" dirty="0"/>
              <a:t>การโจมตีที่มีความรวดเร็ว</a:t>
            </a:r>
            <a:br>
              <a:rPr lang="th-TH" dirty="0"/>
            </a:br>
            <a:endParaRPr lang="th-TH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32" y="1762120"/>
            <a:ext cx="8284368" cy="5079688"/>
          </a:xfrm>
        </p:spPr>
        <p:txBody>
          <a:bodyPr>
            <a:normAutofit/>
          </a:bodyPr>
          <a:lstStyle/>
          <a:p>
            <a:r>
              <a:rPr lang="th-TH" dirty="0"/>
              <a:t>ด้วยความสามารถของเครื่องมือสมัยใหม่ และความง่ายในการได้มาซึ่งเครื่องมือ ทำให้ผู้โจมตีสามารถสแกนหาเป้าหมายที่มีช่องโหว่และโจมตีด้วยความรวดเร็ว </a:t>
            </a:r>
          </a:p>
          <a:p>
            <a:r>
              <a:rPr lang="th-TH" dirty="0"/>
              <a:t>ปัจจุบันเครื่องมือสำหรับการโจมตี สามารถโจมตีได้เองโดยไม่ต้องอาศัยมนุษย์ในการควบคุม จึงทำให้ใช้ระยะเวลาในการโจมตีลดลงเรื่อยๆ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6" name="Picture 2" descr="Light, Movement, Abstract, Lines, Light Painting, Art">
            <a:extLst>
              <a:ext uri="{FF2B5EF4-FFF2-40B4-BE49-F238E27FC236}">
                <a16:creationId xmlns:a16="http://schemas.microsoft.com/office/drawing/2014/main" id="{9C388D16-1830-4507-967E-90F6B2FC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720"/>
            <a:ext cx="3907632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torcycle, Speed, Helmet, Motorcycle Rider, Motor Bike">
            <a:extLst>
              <a:ext uri="{FF2B5EF4-FFF2-40B4-BE49-F238E27FC236}">
                <a16:creationId xmlns:a16="http://schemas.microsoft.com/office/drawing/2014/main" id="{1C0D15CD-091F-4E2D-933D-C855F282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20"/>
            <a:ext cx="3905026" cy="24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34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95" y="6191790"/>
            <a:ext cx="10878887" cy="58493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hlinkClick r:id="rId2"/>
              </a:rPr>
              <a:t>https://threatmap.checkpoint.com/ThreatPortal/livemap.html</a:t>
            </a:r>
            <a:endParaRPr lang="en-US" sz="32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835" cy="589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9771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0" y="329900"/>
            <a:ext cx="8026400" cy="1280890"/>
          </a:xfrm>
        </p:spPr>
        <p:txBody>
          <a:bodyPr>
            <a:normAutofit/>
          </a:bodyPr>
          <a:lstStyle/>
          <a:p>
            <a:pPr algn="r"/>
            <a:r>
              <a:rPr lang="th-TH" sz="4400" dirty="0"/>
              <a:t>การโจมตีที่มีความซับซ้อน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626460"/>
            <a:ext cx="8026400" cy="5231540"/>
          </a:xfrm>
        </p:spPr>
        <p:txBody>
          <a:bodyPr>
            <a:normAutofit/>
          </a:bodyPr>
          <a:lstStyle/>
          <a:p>
            <a:r>
              <a:rPr lang="th-TH" dirty="0"/>
              <a:t>รูปแบบการโจมตีในปัจจุบันมีความซับซ้อนเพิ่มมากขึ้นเรื่อยๆ บางเครื่องมือโจมตีมีความหลากหลายในตัวเอง ทำให้การโจมตีแต่ละครั้งแตกต่างกันไป ทำให้ตรวจจับยาก</a:t>
            </a:r>
          </a:p>
          <a:p>
            <a:r>
              <a:rPr lang="th-TH" dirty="0"/>
              <a:t>เช่น หันมาใช้โปรโตคอลที่ใช้เป็นงานปกติในการโจมตี ทำให้ยากที่จะแยกแยะความแตกต่างระหว่างการโจมตีและการใช้งานปกติ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2050" name="Picture 2" descr="Complex, Render, Fractal, Construction, Design, Modern">
            <a:extLst>
              <a:ext uri="{FF2B5EF4-FFF2-40B4-BE49-F238E27FC236}">
                <a16:creationId xmlns:a16="http://schemas.microsoft.com/office/drawing/2014/main" id="{61C85F39-8A4C-4E99-A592-B7B3EE83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160"/>
            <a:ext cx="4166382" cy="22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trait, Fractal, Psychedelic, Head, Metallic">
            <a:extLst>
              <a:ext uri="{FF2B5EF4-FFF2-40B4-BE49-F238E27FC236}">
                <a16:creationId xmlns:a16="http://schemas.microsoft.com/office/drawing/2014/main" id="{2B57F0A0-BD0F-4049-8CDE-BD9E1443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3280"/>
            <a:ext cx="4174462" cy="23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33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68" y="0"/>
            <a:ext cx="9458061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1339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nsfocusblog.files.wordpress.com/2014/04/picture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" y="-30194"/>
            <a:ext cx="12125691" cy="688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933" y="385097"/>
            <a:ext cx="4223068" cy="767810"/>
          </a:xfrm>
        </p:spPr>
        <p:txBody>
          <a:bodyPr>
            <a:normAutofit fontScale="90000"/>
          </a:bodyPr>
          <a:lstStyle/>
          <a:p>
            <a:r>
              <a:rPr lang="en-US" dirty="0"/>
              <a:t>HTTP flood attack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9684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79" y="147337"/>
            <a:ext cx="7741921" cy="1280890"/>
          </a:xfrm>
        </p:spPr>
        <p:txBody>
          <a:bodyPr>
            <a:normAutofit/>
          </a:bodyPr>
          <a:lstStyle/>
          <a:p>
            <a:pPr algn="r"/>
            <a:r>
              <a:rPr lang="th-TH" sz="4800" dirty="0"/>
              <a:t>การค้นหาจุดอ่อนได้อย่างรวดเร็ว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0" y="1428226"/>
            <a:ext cx="7741920" cy="5429773"/>
          </a:xfrm>
        </p:spPr>
        <p:txBody>
          <a:bodyPr>
            <a:normAutofit/>
          </a:bodyPr>
          <a:lstStyle/>
          <a:p>
            <a:r>
              <a:rPr lang="th-TH" sz="4000" dirty="0"/>
              <a:t>จำนวนของจุดอ่อนใหม่ที่ค้นพบ เพิ่มขึ้นเป็นสองเท่าในทุกๆปี จนทำให้ผู้พัฒนาซอฟต์แวร์ปิดช่องโหว่ไม่ทัน</a:t>
            </a:r>
          </a:p>
          <a:p>
            <a:r>
              <a:rPr lang="th-TH" sz="4000" dirty="0"/>
              <a:t>สิ่งที่น่ากลัวที่สุดคือ การโจมตีแบบ </a:t>
            </a:r>
            <a:r>
              <a:rPr lang="en-US" sz="4000" b="1" dirty="0"/>
              <a:t>Zero-day Attack </a:t>
            </a:r>
            <a:r>
              <a:rPr lang="th-TH" sz="4000" dirty="0"/>
              <a:t>หมายถึง การโจมตีจุดอ่อนที่ยังไม่มีแพตช์จากเจ้าของผลิตภัณฑ์ออกมาอุดช่องโหว่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3074" name="Picture 2" descr="Image result for vulnerability">
            <a:extLst>
              <a:ext uri="{FF2B5EF4-FFF2-40B4-BE49-F238E27FC236}">
                <a16:creationId xmlns:a16="http://schemas.microsoft.com/office/drawing/2014/main" id="{A459B422-D336-4C69-9436-AF469215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659"/>
            <a:ext cx="4479431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vulnerability">
            <a:extLst>
              <a:ext uri="{FF2B5EF4-FFF2-40B4-BE49-F238E27FC236}">
                <a16:creationId xmlns:a16="http://schemas.microsoft.com/office/drawing/2014/main" id="{100FDC22-B8EC-4988-B1D1-3684E7FF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306"/>
            <a:ext cx="4450079" cy="19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11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987</Words>
  <Application>Microsoft Office PowerPoint</Application>
  <PresentationFormat>Widescreen</PresentationFormat>
  <Paragraphs>103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BoonJot</vt:lpstr>
      <vt:lpstr>Calibri</vt:lpstr>
      <vt:lpstr>Cloud</vt:lpstr>
      <vt:lpstr>Wingdings 3</vt:lpstr>
      <vt:lpstr>Wisp</vt:lpstr>
      <vt:lpstr>บทที่ 1 : การรักษาความปลอดภัยข้อมูล Part3 สธ412 ความมั่นคงของระบบสารสนเทศ</vt:lpstr>
      <vt:lpstr>Agenda</vt:lpstr>
      <vt:lpstr>แนวโน้มการโจมตี</vt:lpstr>
      <vt:lpstr>การโจมตีที่มีความรวดเร็ว </vt:lpstr>
      <vt:lpstr>https://threatmap.checkpoint.com/ThreatPortal/livemap.html</vt:lpstr>
      <vt:lpstr>การโจมตีที่มีความซับซ้อน</vt:lpstr>
      <vt:lpstr>PowerPoint Presentation</vt:lpstr>
      <vt:lpstr>HTTP flood attack </vt:lpstr>
      <vt:lpstr>การค้นหาจุดอ่อนได้อย่างรวดเร็ว</vt:lpstr>
      <vt:lpstr>https://www.blognone.com/node/90738</vt:lpstr>
      <vt:lpstr>การโจมตีแบบกระจาย (Distributed Attack)</vt:lpstr>
      <vt:lpstr>Distributed Denial of Service Attack (DDoS)</vt:lpstr>
      <vt:lpstr>https://www.blognone.com/node/86270</vt:lpstr>
      <vt:lpstr>PowerPoint Presentation</vt:lpstr>
      <vt:lpstr>เครื่องมือสำหรับการรักษาความปลอดภัยข้อมูล</vt:lpstr>
      <vt:lpstr>เครื่องมือสำหรับการรักษาความปลอดภัยข้อมูล</vt:lpstr>
      <vt:lpstr>ไฟร์วอลล์ (Firewall) </vt:lpstr>
      <vt:lpstr>PowerPoint Presentation</vt:lpstr>
      <vt:lpstr>PowerPoint Presentation</vt:lpstr>
      <vt:lpstr>ระบบตรวจจับและป้องกันการบุกรุก (IDPS)</vt:lpstr>
      <vt:lpstr>PowerPoint Presentation</vt:lpstr>
      <vt:lpstr>การเข้ารหัสข้อมูล (Data Encryption)</vt:lpstr>
      <vt:lpstr>PowerPoint Presentation</vt:lpstr>
      <vt:lpstr>ซอฟต์แวร์ป้องกันไวรัส (Anti-Virus Software)</vt:lpstr>
      <vt:lpstr>ซอฟต์แวร์ป้องกันไวรัส (AntiVirus Software) [2]</vt:lpstr>
      <vt:lpstr>การรักษาความปลอดภัยทางกายภาพ</vt:lpstr>
      <vt:lpstr>การรักษาความปลอดภัยทางกายภาพ [2]</vt:lpstr>
      <vt:lpstr>Biometrics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: การรักษาความปลอดภัยข้อมูล Part3 สธ412 ความมั่นคงของระบบสารสนเทศ</dc:title>
  <dc:creator>Apipong Pingyod</dc:creator>
  <cp:lastModifiedBy>Apipong Pingyod</cp:lastModifiedBy>
  <cp:revision>12</cp:revision>
  <dcterms:created xsi:type="dcterms:W3CDTF">2019-07-11T14:08:53Z</dcterms:created>
  <dcterms:modified xsi:type="dcterms:W3CDTF">2019-07-11T14:55:58Z</dcterms:modified>
</cp:coreProperties>
</file>