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9"/>
  </p:notesMasterIdLst>
  <p:sldIdLst>
    <p:sldId id="257" r:id="rId2"/>
    <p:sldId id="269" r:id="rId3"/>
    <p:sldId id="258" r:id="rId4"/>
    <p:sldId id="259" r:id="rId5"/>
    <p:sldId id="270" r:id="rId6"/>
    <p:sldId id="293" r:id="rId7"/>
    <p:sldId id="271" r:id="rId8"/>
    <p:sldId id="294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90" r:id="rId18"/>
    <p:sldId id="292" r:id="rId19"/>
    <p:sldId id="280" r:id="rId20"/>
    <p:sldId id="295" r:id="rId21"/>
    <p:sldId id="281" r:id="rId22"/>
    <p:sldId id="282" r:id="rId23"/>
    <p:sldId id="283" r:id="rId24"/>
    <p:sldId id="291" r:id="rId25"/>
    <p:sldId id="287" r:id="rId26"/>
    <p:sldId id="288" r:id="rId27"/>
    <p:sldId id="28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010"/>
    <a:srgbClr val="00B0F0"/>
    <a:srgbClr val="CC0000"/>
    <a:srgbClr val="92A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EA24D-F3AE-4529-9B28-7799B74CA6E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7868FAA-E418-43C6-85ED-01CD198EAABF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A53010">
            <a:alpha val="69804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</a:t>
          </a:r>
          <a:r>
            <a:rPr lang="en-US" dirty="0">
              <a:solidFill>
                <a:schemeClr val="bg1"/>
              </a:solidFill>
            </a:rPr>
            <a:t>onfidentiality</a:t>
          </a:r>
          <a:endParaRPr lang="th-TH" dirty="0">
            <a:solidFill>
              <a:schemeClr val="bg1"/>
            </a:solidFill>
          </a:endParaRPr>
        </a:p>
      </dgm:t>
    </dgm:pt>
    <dgm:pt modelId="{FF396579-7EA8-4F32-86AD-2ACEFC3AA10E}" type="parTrans" cxnId="{E13BDD6D-53D1-4C4D-BC25-704019AB04BC}">
      <dgm:prSet/>
      <dgm:spPr/>
      <dgm:t>
        <a:bodyPr/>
        <a:lstStyle/>
        <a:p>
          <a:endParaRPr lang="th-TH"/>
        </a:p>
      </dgm:t>
    </dgm:pt>
    <dgm:pt modelId="{3CC8EEC2-9E6A-47BC-9F47-95AFC073E508}" type="sibTrans" cxnId="{E13BDD6D-53D1-4C4D-BC25-704019AB04BC}">
      <dgm:prSet/>
      <dgm:spPr/>
      <dgm:t>
        <a:bodyPr/>
        <a:lstStyle/>
        <a:p>
          <a:endParaRPr lang="th-TH"/>
        </a:p>
      </dgm:t>
    </dgm:pt>
    <dgm:pt modelId="{C82D7CAC-AC19-4DB4-828F-5412D76426C9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92AA4C">
            <a:alpha val="69804"/>
          </a:srgbClr>
        </a:solidFill>
        <a:ln>
          <a:solidFill>
            <a:schemeClr val="bg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>
              <a:solidFill>
                <a:schemeClr val="bg1"/>
              </a:solidFill>
            </a:rPr>
            <a:t>A</a:t>
          </a:r>
          <a:r>
            <a:rPr lang="en-US" dirty="0">
              <a:solidFill>
                <a:schemeClr val="bg1"/>
              </a:solidFill>
            </a:rPr>
            <a:t>vailability</a:t>
          </a:r>
          <a:endParaRPr lang="th-TH" dirty="0">
            <a:solidFill>
              <a:schemeClr val="bg1"/>
            </a:solidFill>
          </a:endParaRP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dirty="0"/>
        </a:p>
      </dgm:t>
    </dgm:pt>
    <dgm:pt modelId="{361B74EC-F1B8-467B-9AE6-CC1748831A19}" type="parTrans" cxnId="{FAB0481F-538D-4D8E-BD2C-E0438D02F97F}">
      <dgm:prSet/>
      <dgm:spPr/>
      <dgm:t>
        <a:bodyPr/>
        <a:lstStyle/>
        <a:p>
          <a:endParaRPr lang="th-TH"/>
        </a:p>
      </dgm:t>
    </dgm:pt>
    <dgm:pt modelId="{FF39410D-45D7-4E2D-A402-67C95B3A70B5}" type="sibTrans" cxnId="{FAB0481F-538D-4D8E-BD2C-E0438D02F97F}">
      <dgm:prSet/>
      <dgm:spPr/>
      <dgm:t>
        <a:bodyPr/>
        <a:lstStyle/>
        <a:p>
          <a:endParaRPr lang="th-TH"/>
        </a:p>
      </dgm:t>
    </dgm:pt>
    <dgm:pt modelId="{2B44B17D-C6F7-49B2-B7A8-828E1996E2E7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00B0F0">
            <a:alpha val="69804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I</a:t>
          </a:r>
          <a:r>
            <a:rPr lang="en-US" dirty="0">
              <a:solidFill>
                <a:schemeClr val="bg1"/>
              </a:solidFill>
            </a:rPr>
            <a:t>ntegrity</a:t>
          </a:r>
          <a:endParaRPr lang="th-TH" dirty="0">
            <a:solidFill>
              <a:schemeClr val="bg1"/>
            </a:solidFill>
          </a:endParaRPr>
        </a:p>
      </dgm:t>
    </dgm:pt>
    <dgm:pt modelId="{67AF6C86-3EB9-4B69-A769-9FC9F8108B08}" type="parTrans" cxnId="{3D07726C-0B58-4F8D-A0FD-17362868B8AA}">
      <dgm:prSet/>
      <dgm:spPr/>
      <dgm:t>
        <a:bodyPr/>
        <a:lstStyle/>
        <a:p>
          <a:endParaRPr lang="th-TH"/>
        </a:p>
      </dgm:t>
    </dgm:pt>
    <dgm:pt modelId="{261A8040-C312-4A46-A1B4-30DB258110EB}" type="sibTrans" cxnId="{3D07726C-0B58-4F8D-A0FD-17362868B8AA}">
      <dgm:prSet/>
      <dgm:spPr/>
      <dgm:t>
        <a:bodyPr/>
        <a:lstStyle/>
        <a:p>
          <a:endParaRPr lang="th-TH"/>
        </a:p>
      </dgm:t>
    </dgm:pt>
    <dgm:pt modelId="{79582750-79FD-46DF-913A-9D3B0B33C3B7}" type="pres">
      <dgm:prSet presAssocID="{FC8EA24D-F3AE-4529-9B28-7799B74CA6E1}" presName="compositeShape" presStyleCnt="0">
        <dgm:presLayoutVars>
          <dgm:chMax val="7"/>
          <dgm:dir/>
          <dgm:resizeHandles val="exact"/>
        </dgm:presLayoutVars>
      </dgm:prSet>
      <dgm:spPr/>
    </dgm:pt>
    <dgm:pt modelId="{391B5CF6-8A85-4804-A577-B382AC1C7E3D}" type="pres">
      <dgm:prSet presAssocID="{27868FAA-E418-43C6-85ED-01CD198EAABF}" presName="circ1" presStyleLbl="vennNode1" presStyleIdx="0" presStyleCnt="3" custLinFactNeighborX="5510" custLinFactNeighborY="8569"/>
      <dgm:spPr/>
    </dgm:pt>
    <dgm:pt modelId="{9831EDCE-A9B4-4E18-B860-691BEAF062ED}" type="pres">
      <dgm:prSet presAssocID="{27868FAA-E418-43C6-85ED-01CD198EAAB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BCFA1ED-2367-42C1-998E-A180D2BE1234}" type="pres">
      <dgm:prSet presAssocID="{C82D7CAC-AC19-4DB4-828F-5412D76426C9}" presName="circ2" presStyleLbl="vennNode1" presStyleIdx="1" presStyleCnt="3" custLinFactNeighborX="6695" custLinFactNeighborY="-9442"/>
      <dgm:spPr/>
    </dgm:pt>
    <dgm:pt modelId="{BCEDDC64-5803-42C4-BD30-F49A371A2CAB}" type="pres">
      <dgm:prSet presAssocID="{C82D7CAC-AC19-4DB4-828F-5412D76426C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C01B514-008D-4139-B958-F00B23ECD6AA}" type="pres">
      <dgm:prSet presAssocID="{2B44B17D-C6F7-49B2-B7A8-828E1996E2E7}" presName="circ3" presStyleLbl="vennNode1" presStyleIdx="2" presStyleCnt="3" custLinFactNeighborX="8706" custLinFactNeighborY="-9442"/>
      <dgm:spPr/>
    </dgm:pt>
    <dgm:pt modelId="{4C5BC753-A6B1-4BE2-8585-8D36E48850A0}" type="pres">
      <dgm:prSet presAssocID="{2B44B17D-C6F7-49B2-B7A8-828E1996E2E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C8B6712-4DFD-4BED-B777-5A52B0BB28D7}" type="presOf" srcId="{27868FAA-E418-43C6-85ED-01CD198EAABF}" destId="{391B5CF6-8A85-4804-A577-B382AC1C7E3D}" srcOrd="0" destOrd="0" presId="urn:microsoft.com/office/officeart/2005/8/layout/venn1"/>
    <dgm:cxn modelId="{9C42371E-89BC-40A8-8E57-673D4EDD3B0A}" type="presOf" srcId="{FC8EA24D-F3AE-4529-9B28-7799B74CA6E1}" destId="{79582750-79FD-46DF-913A-9D3B0B33C3B7}" srcOrd="0" destOrd="0" presId="urn:microsoft.com/office/officeart/2005/8/layout/venn1"/>
    <dgm:cxn modelId="{FAB0481F-538D-4D8E-BD2C-E0438D02F97F}" srcId="{FC8EA24D-F3AE-4529-9B28-7799B74CA6E1}" destId="{C82D7CAC-AC19-4DB4-828F-5412D76426C9}" srcOrd="1" destOrd="0" parTransId="{361B74EC-F1B8-467B-9AE6-CC1748831A19}" sibTransId="{FF39410D-45D7-4E2D-A402-67C95B3A70B5}"/>
    <dgm:cxn modelId="{3D07726C-0B58-4F8D-A0FD-17362868B8AA}" srcId="{FC8EA24D-F3AE-4529-9B28-7799B74CA6E1}" destId="{2B44B17D-C6F7-49B2-B7A8-828E1996E2E7}" srcOrd="2" destOrd="0" parTransId="{67AF6C86-3EB9-4B69-A769-9FC9F8108B08}" sibTransId="{261A8040-C312-4A46-A1B4-30DB258110EB}"/>
    <dgm:cxn modelId="{E13BDD6D-53D1-4C4D-BC25-704019AB04BC}" srcId="{FC8EA24D-F3AE-4529-9B28-7799B74CA6E1}" destId="{27868FAA-E418-43C6-85ED-01CD198EAABF}" srcOrd="0" destOrd="0" parTransId="{FF396579-7EA8-4F32-86AD-2ACEFC3AA10E}" sibTransId="{3CC8EEC2-9E6A-47BC-9F47-95AFC073E508}"/>
    <dgm:cxn modelId="{037BB355-BF50-4084-B734-882991F131F3}" type="presOf" srcId="{27868FAA-E418-43C6-85ED-01CD198EAABF}" destId="{9831EDCE-A9B4-4E18-B860-691BEAF062ED}" srcOrd="1" destOrd="0" presId="urn:microsoft.com/office/officeart/2005/8/layout/venn1"/>
    <dgm:cxn modelId="{D5A2DC77-CBA1-4CB0-8664-44E31B2B8C08}" type="presOf" srcId="{C82D7CAC-AC19-4DB4-828F-5412D76426C9}" destId="{5BCFA1ED-2367-42C1-998E-A180D2BE1234}" srcOrd="0" destOrd="0" presId="urn:microsoft.com/office/officeart/2005/8/layout/venn1"/>
    <dgm:cxn modelId="{F0296183-5810-4377-AA85-2B9B1A2CB502}" type="presOf" srcId="{2B44B17D-C6F7-49B2-B7A8-828E1996E2E7}" destId="{4C5BC753-A6B1-4BE2-8585-8D36E48850A0}" srcOrd="1" destOrd="0" presId="urn:microsoft.com/office/officeart/2005/8/layout/venn1"/>
    <dgm:cxn modelId="{1AE1E6AB-A8B2-406B-A0C9-6CA2AD293F39}" type="presOf" srcId="{2B44B17D-C6F7-49B2-B7A8-828E1996E2E7}" destId="{AC01B514-008D-4139-B958-F00B23ECD6AA}" srcOrd="0" destOrd="0" presId="urn:microsoft.com/office/officeart/2005/8/layout/venn1"/>
    <dgm:cxn modelId="{B26315E0-6E36-405E-9187-CE3A7EDB8DF7}" type="presOf" srcId="{C82D7CAC-AC19-4DB4-828F-5412D76426C9}" destId="{BCEDDC64-5803-42C4-BD30-F49A371A2CAB}" srcOrd="1" destOrd="0" presId="urn:microsoft.com/office/officeart/2005/8/layout/venn1"/>
    <dgm:cxn modelId="{6348EDBC-7884-479A-AF93-08DD651AD11D}" type="presParOf" srcId="{79582750-79FD-46DF-913A-9D3B0B33C3B7}" destId="{391B5CF6-8A85-4804-A577-B382AC1C7E3D}" srcOrd="0" destOrd="0" presId="urn:microsoft.com/office/officeart/2005/8/layout/venn1"/>
    <dgm:cxn modelId="{628AB5B7-6BD0-469E-AA1C-D636A196C06D}" type="presParOf" srcId="{79582750-79FD-46DF-913A-9D3B0B33C3B7}" destId="{9831EDCE-A9B4-4E18-B860-691BEAF062ED}" srcOrd="1" destOrd="0" presId="urn:microsoft.com/office/officeart/2005/8/layout/venn1"/>
    <dgm:cxn modelId="{55A9D564-5D43-405F-9074-86A7C5681FCA}" type="presParOf" srcId="{79582750-79FD-46DF-913A-9D3B0B33C3B7}" destId="{5BCFA1ED-2367-42C1-998E-A180D2BE1234}" srcOrd="2" destOrd="0" presId="urn:microsoft.com/office/officeart/2005/8/layout/venn1"/>
    <dgm:cxn modelId="{F76D802F-4CC2-4681-BCC9-4BB7F4DEEDE1}" type="presParOf" srcId="{79582750-79FD-46DF-913A-9D3B0B33C3B7}" destId="{BCEDDC64-5803-42C4-BD30-F49A371A2CAB}" srcOrd="3" destOrd="0" presId="urn:microsoft.com/office/officeart/2005/8/layout/venn1"/>
    <dgm:cxn modelId="{2CB5B523-01DC-496B-AB48-E0915B105957}" type="presParOf" srcId="{79582750-79FD-46DF-913A-9D3B0B33C3B7}" destId="{AC01B514-008D-4139-B958-F00B23ECD6AA}" srcOrd="4" destOrd="0" presId="urn:microsoft.com/office/officeart/2005/8/layout/venn1"/>
    <dgm:cxn modelId="{13052274-BD2E-4562-9E96-8910255E482D}" type="presParOf" srcId="{79582750-79FD-46DF-913A-9D3B0B33C3B7}" destId="{4C5BC753-A6B1-4BE2-8585-8D36E48850A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63CAE3-2775-4830-BDA2-AE0A3611ADE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9A31EE4-5CAC-4EF4-AC42-32F313690089}">
      <dgm:prSet phldrT="[Text]" custT="1"/>
      <dgm:spPr/>
      <dgm:t>
        <a:bodyPr/>
        <a:lstStyle/>
        <a:p>
          <a:r>
            <a:rPr lang="th-TH" sz="3200" dirty="0">
              <a:solidFill>
                <a:schemeClr val="bg1"/>
              </a:solidFill>
            </a:rPr>
            <a:t>ความลับ </a:t>
          </a:r>
          <a:r>
            <a:rPr lang="en-US" sz="3200" dirty="0">
              <a:solidFill>
                <a:schemeClr val="bg1"/>
              </a:solidFill>
            </a:rPr>
            <a:t>(Confidentiality)</a:t>
          </a:r>
          <a:endParaRPr lang="th-TH" sz="3200" dirty="0">
            <a:solidFill>
              <a:schemeClr val="bg1"/>
            </a:solidFill>
          </a:endParaRPr>
        </a:p>
      </dgm:t>
    </dgm:pt>
    <dgm:pt modelId="{047E8E99-21E7-4A14-A703-BB8C811304AE}" type="parTrans" cxnId="{AC55B164-74AA-4572-A540-5563FF960C08}">
      <dgm:prSet/>
      <dgm:spPr/>
      <dgm:t>
        <a:bodyPr/>
        <a:lstStyle/>
        <a:p>
          <a:endParaRPr lang="th-TH" sz="1400">
            <a:solidFill>
              <a:schemeClr val="bg1"/>
            </a:solidFill>
          </a:endParaRPr>
        </a:p>
      </dgm:t>
    </dgm:pt>
    <dgm:pt modelId="{D5724CD0-4AC9-4875-854C-DE31F719EA49}" type="sibTrans" cxnId="{AC55B164-74AA-4572-A540-5563FF960C08}">
      <dgm:prSet/>
      <dgm:spPr/>
      <dgm:t>
        <a:bodyPr/>
        <a:lstStyle/>
        <a:p>
          <a:endParaRPr lang="th-TH" sz="1400">
            <a:solidFill>
              <a:schemeClr val="bg1"/>
            </a:solidFill>
          </a:endParaRPr>
        </a:p>
      </dgm:t>
    </dgm:pt>
    <dgm:pt modelId="{83591043-76EC-48DC-8C56-2D64C4DB2E0C}">
      <dgm:prSet phldrT="[Text]" custT="1"/>
      <dgm:spPr>
        <a:solidFill>
          <a:srgbClr val="00B0F0"/>
        </a:solidFill>
      </dgm:spPr>
      <dgm:t>
        <a:bodyPr/>
        <a:lstStyle/>
        <a:p>
          <a:r>
            <a:rPr lang="th-TH" sz="3200" dirty="0">
              <a:solidFill>
                <a:schemeClr val="bg1"/>
              </a:solidFill>
            </a:rPr>
            <a:t>ความถูกต้องสมบูรณ์</a:t>
          </a:r>
          <a:r>
            <a:rPr lang="en-US" sz="3200" dirty="0">
              <a:solidFill>
                <a:schemeClr val="bg1"/>
              </a:solidFill>
            </a:rPr>
            <a:t>(Integrity)</a:t>
          </a:r>
          <a:endParaRPr lang="th-TH" sz="3200" dirty="0">
            <a:solidFill>
              <a:schemeClr val="bg1"/>
            </a:solidFill>
          </a:endParaRPr>
        </a:p>
      </dgm:t>
    </dgm:pt>
    <dgm:pt modelId="{A800FA5E-C901-4D4C-9BF0-7B290FAECC94}" type="parTrans" cxnId="{36DDE1EF-869E-4185-B2B0-C766AC04EA70}">
      <dgm:prSet/>
      <dgm:spPr/>
      <dgm:t>
        <a:bodyPr/>
        <a:lstStyle/>
        <a:p>
          <a:endParaRPr lang="th-TH" sz="1400">
            <a:solidFill>
              <a:schemeClr val="bg1"/>
            </a:solidFill>
          </a:endParaRPr>
        </a:p>
      </dgm:t>
    </dgm:pt>
    <dgm:pt modelId="{2A424D24-1447-49AD-8483-5CD3A748B85E}" type="sibTrans" cxnId="{36DDE1EF-869E-4185-B2B0-C766AC04EA70}">
      <dgm:prSet/>
      <dgm:spPr/>
      <dgm:t>
        <a:bodyPr/>
        <a:lstStyle/>
        <a:p>
          <a:endParaRPr lang="th-TH" sz="1400">
            <a:solidFill>
              <a:schemeClr val="bg1"/>
            </a:solidFill>
          </a:endParaRPr>
        </a:p>
      </dgm:t>
    </dgm:pt>
    <dgm:pt modelId="{609260E6-E3A8-41FC-B693-9B68D2E0C74E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2800" dirty="0">
              <a:solidFill>
                <a:schemeClr val="bg1"/>
              </a:solidFill>
            </a:rPr>
            <a:t>ความพร้อมใช้งาน </a:t>
          </a:r>
          <a:r>
            <a:rPr lang="en-US" sz="2800" dirty="0">
              <a:solidFill>
                <a:schemeClr val="bg1"/>
              </a:solidFill>
            </a:rPr>
            <a:t>(Availability)</a:t>
          </a:r>
          <a:endParaRPr lang="th-TH" sz="2800" dirty="0">
            <a:solidFill>
              <a:schemeClr val="bg1"/>
            </a:solidFill>
          </a:endParaRPr>
        </a:p>
      </dgm:t>
    </dgm:pt>
    <dgm:pt modelId="{7C231F69-5846-4909-BCD2-E95944379064}" type="parTrans" cxnId="{1855FB4E-C408-4C7E-AF1A-ADFBD518475A}">
      <dgm:prSet/>
      <dgm:spPr/>
      <dgm:t>
        <a:bodyPr/>
        <a:lstStyle/>
        <a:p>
          <a:endParaRPr lang="th-TH" sz="1400">
            <a:solidFill>
              <a:schemeClr val="bg1"/>
            </a:solidFill>
          </a:endParaRPr>
        </a:p>
      </dgm:t>
    </dgm:pt>
    <dgm:pt modelId="{17BB40C8-9F08-4E9D-BA59-8633B4DE9BE6}" type="sibTrans" cxnId="{1855FB4E-C408-4C7E-AF1A-ADFBD518475A}">
      <dgm:prSet/>
      <dgm:spPr/>
      <dgm:t>
        <a:bodyPr/>
        <a:lstStyle/>
        <a:p>
          <a:endParaRPr lang="th-TH" sz="1400">
            <a:solidFill>
              <a:schemeClr val="bg1"/>
            </a:solidFill>
          </a:endParaRPr>
        </a:p>
      </dgm:t>
    </dgm:pt>
    <dgm:pt modelId="{78915A3A-3F5A-4E5E-B390-2C0A92D9E132}" type="pres">
      <dgm:prSet presAssocID="{3263CAE3-2775-4830-BDA2-AE0A3611ADED}" presName="linear" presStyleCnt="0">
        <dgm:presLayoutVars>
          <dgm:dir/>
          <dgm:animLvl val="lvl"/>
          <dgm:resizeHandles val="exact"/>
        </dgm:presLayoutVars>
      </dgm:prSet>
      <dgm:spPr/>
    </dgm:pt>
    <dgm:pt modelId="{E6D7ABE0-8765-415C-92FA-F50AAF66D841}" type="pres">
      <dgm:prSet presAssocID="{D9A31EE4-5CAC-4EF4-AC42-32F313690089}" presName="parentLin" presStyleCnt="0"/>
      <dgm:spPr/>
    </dgm:pt>
    <dgm:pt modelId="{F20AC467-8460-4330-AE9E-E7284EB73508}" type="pres">
      <dgm:prSet presAssocID="{D9A31EE4-5CAC-4EF4-AC42-32F313690089}" presName="parentLeftMargin" presStyleLbl="node1" presStyleIdx="0" presStyleCnt="3"/>
      <dgm:spPr/>
    </dgm:pt>
    <dgm:pt modelId="{9156AEC6-7297-4D22-8F9B-BCC7B1A7A558}" type="pres">
      <dgm:prSet presAssocID="{D9A31EE4-5CAC-4EF4-AC42-32F3136900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6EB5227-CD39-4615-8073-0D5B11430DCA}" type="pres">
      <dgm:prSet presAssocID="{D9A31EE4-5CAC-4EF4-AC42-32F313690089}" presName="negativeSpace" presStyleCnt="0"/>
      <dgm:spPr/>
    </dgm:pt>
    <dgm:pt modelId="{A4AB6941-8238-4948-9715-64AEB1D036F6}" type="pres">
      <dgm:prSet presAssocID="{D9A31EE4-5CAC-4EF4-AC42-32F313690089}" presName="childText" presStyleLbl="conFgAcc1" presStyleIdx="0" presStyleCnt="3">
        <dgm:presLayoutVars>
          <dgm:bulletEnabled val="1"/>
        </dgm:presLayoutVars>
      </dgm:prSet>
      <dgm:spPr/>
    </dgm:pt>
    <dgm:pt modelId="{3FE6B7D3-CBB6-477C-824A-8C19F37C2FB4}" type="pres">
      <dgm:prSet presAssocID="{D5724CD0-4AC9-4875-854C-DE31F719EA49}" presName="spaceBetweenRectangles" presStyleCnt="0"/>
      <dgm:spPr/>
    </dgm:pt>
    <dgm:pt modelId="{BCBE0B82-4C6C-4EDC-AFC4-129E9939AE70}" type="pres">
      <dgm:prSet presAssocID="{83591043-76EC-48DC-8C56-2D64C4DB2E0C}" presName="parentLin" presStyleCnt="0"/>
      <dgm:spPr/>
    </dgm:pt>
    <dgm:pt modelId="{DEB96756-478C-4A80-8D8B-0087040F0833}" type="pres">
      <dgm:prSet presAssocID="{83591043-76EC-48DC-8C56-2D64C4DB2E0C}" presName="parentLeftMargin" presStyleLbl="node1" presStyleIdx="0" presStyleCnt="3"/>
      <dgm:spPr/>
    </dgm:pt>
    <dgm:pt modelId="{7FB501CE-5E4B-4CF3-B8DF-80FBC1C76EFD}" type="pres">
      <dgm:prSet presAssocID="{83591043-76EC-48DC-8C56-2D64C4DB2E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B953ABE-B932-4B98-B726-9694C4CF6FE8}" type="pres">
      <dgm:prSet presAssocID="{83591043-76EC-48DC-8C56-2D64C4DB2E0C}" presName="negativeSpace" presStyleCnt="0"/>
      <dgm:spPr/>
    </dgm:pt>
    <dgm:pt modelId="{B9D2F62C-619E-4426-80C1-80F4A847FF43}" type="pres">
      <dgm:prSet presAssocID="{83591043-76EC-48DC-8C56-2D64C4DB2E0C}" presName="childText" presStyleLbl="conFgAcc1" presStyleIdx="1" presStyleCnt="3">
        <dgm:presLayoutVars>
          <dgm:bulletEnabled val="1"/>
        </dgm:presLayoutVars>
      </dgm:prSet>
      <dgm:spPr/>
    </dgm:pt>
    <dgm:pt modelId="{867C4BB3-A201-4A73-8C99-45BB73B6DF01}" type="pres">
      <dgm:prSet presAssocID="{2A424D24-1447-49AD-8483-5CD3A748B85E}" presName="spaceBetweenRectangles" presStyleCnt="0"/>
      <dgm:spPr/>
    </dgm:pt>
    <dgm:pt modelId="{65B8CBFA-B261-41CF-8311-2FB498E81717}" type="pres">
      <dgm:prSet presAssocID="{609260E6-E3A8-41FC-B693-9B68D2E0C74E}" presName="parentLin" presStyleCnt="0"/>
      <dgm:spPr/>
    </dgm:pt>
    <dgm:pt modelId="{AE8612CF-4567-4CB7-93CF-534C74323C8B}" type="pres">
      <dgm:prSet presAssocID="{609260E6-E3A8-41FC-B693-9B68D2E0C74E}" presName="parentLeftMargin" presStyleLbl="node1" presStyleIdx="1" presStyleCnt="3"/>
      <dgm:spPr/>
    </dgm:pt>
    <dgm:pt modelId="{4EF81179-FE76-478E-8F1F-76F62B6FE792}" type="pres">
      <dgm:prSet presAssocID="{609260E6-E3A8-41FC-B693-9B68D2E0C74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CE934C1-F15C-4843-B318-86CB197C505A}" type="pres">
      <dgm:prSet presAssocID="{609260E6-E3A8-41FC-B693-9B68D2E0C74E}" presName="negativeSpace" presStyleCnt="0"/>
      <dgm:spPr/>
    </dgm:pt>
    <dgm:pt modelId="{BFA44504-A930-44B9-A65A-03D3FE948962}" type="pres">
      <dgm:prSet presAssocID="{609260E6-E3A8-41FC-B693-9B68D2E0C74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CB832A-1A48-4F8A-B0EC-5D5A7F063A2D}" type="presOf" srcId="{D9A31EE4-5CAC-4EF4-AC42-32F313690089}" destId="{9156AEC6-7297-4D22-8F9B-BCC7B1A7A558}" srcOrd="1" destOrd="0" presId="urn:microsoft.com/office/officeart/2005/8/layout/list1"/>
    <dgm:cxn modelId="{79947A2F-00DB-45B8-9091-1BAAB82EFD87}" type="presOf" srcId="{609260E6-E3A8-41FC-B693-9B68D2E0C74E}" destId="{AE8612CF-4567-4CB7-93CF-534C74323C8B}" srcOrd="0" destOrd="0" presId="urn:microsoft.com/office/officeart/2005/8/layout/list1"/>
    <dgm:cxn modelId="{60A3A33B-CA00-46A0-867A-ADE631728EA6}" type="presOf" srcId="{3263CAE3-2775-4830-BDA2-AE0A3611ADED}" destId="{78915A3A-3F5A-4E5E-B390-2C0A92D9E132}" srcOrd="0" destOrd="0" presId="urn:microsoft.com/office/officeart/2005/8/layout/list1"/>
    <dgm:cxn modelId="{AC55B164-74AA-4572-A540-5563FF960C08}" srcId="{3263CAE3-2775-4830-BDA2-AE0A3611ADED}" destId="{D9A31EE4-5CAC-4EF4-AC42-32F313690089}" srcOrd="0" destOrd="0" parTransId="{047E8E99-21E7-4A14-A703-BB8C811304AE}" sibTransId="{D5724CD0-4AC9-4875-854C-DE31F719EA49}"/>
    <dgm:cxn modelId="{1855FB4E-C408-4C7E-AF1A-ADFBD518475A}" srcId="{3263CAE3-2775-4830-BDA2-AE0A3611ADED}" destId="{609260E6-E3A8-41FC-B693-9B68D2E0C74E}" srcOrd="2" destOrd="0" parTransId="{7C231F69-5846-4909-BCD2-E95944379064}" sibTransId="{17BB40C8-9F08-4E9D-BA59-8633B4DE9BE6}"/>
    <dgm:cxn modelId="{E86916D1-A2E7-43D8-8783-49943A84DB00}" type="presOf" srcId="{609260E6-E3A8-41FC-B693-9B68D2E0C74E}" destId="{4EF81179-FE76-478E-8F1F-76F62B6FE792}" srcOrd="1" destOrd="0" presId="urn:microsoft.com/office/officeart/2005/8/layout/list1"/>
    <dgm:cxn modelId="{986834E2-5119-4798-A4FC-1B13767EA89A}" type="presOf" srcId="{83591043-76EC-48DC-8C56-2D64C4DB2E0C}" destId="{7FB501CE-5E4B-4CF3-B8DF-80FBC1C76EFD}" srcOrd="1" destOrd="0" presId="urn:microsoft.com/office/officeart/2005/8/layout/list1"/>
    <dgm:cxn modelId="{6D0368E3-FE5F-4C2B-AED2-F67820FE217B}" type="presOf" srcId="{83591043-76EC-48DC-8C56-2D64C4DB2E0C}" destId="{DEB96756-478C-4A80-8D8B-0087040F0833}" srcOrd="0" destOrd="0" presId="urn:microsoft.com/office/officeart/2005/8/layout/list1"/>
    <dgm:cxn modelId="{BB3518E9-48D5-4BBD-9B81-BA3AE8D84298}" type="presOf" srcId="{D9A31EE4-5CAC-4EF4-AC42-32F313690089}" destId="{F20AC467-8460-4330-AE9E-E7284EB73508}" srcOrd="0" destOrd="0" presId="urn:microsoft.com/office/officeart/2005/8/layout/list1"/>
    <dgm:cxn modelId="{36DDE1EF-869E-4185-B2B0-C766AC04EA70}" srcId="{3263CAE3-2775-4830-BDA2-AE0A3611ADED}" destId="{83591043-76EC-48DC-8C56-2D64C4DB2E0C}" srcOrd="1" destOrd="0" parTransId="{A800FA5E-C901-4D4C-9BF0-7B290FAECC94}" sibTransId="{2A424D24-1447-49AD-8483-5CD3A748B85E}"/>
    <dgm:cxn modelId="{85895CFC-F058-43B8-8EFA-6D659D4D6C8F}" type="presParOf" srcId="{78915A3A-3F5A-4E5E-B390-2C0A92D9E132}" destId="{E6D7ABE0-8765-415C-92FA-F50AAF66D841}" srcOrd="0" destOrd="0" presId="urn:microsoft.com/office/officeart/2005/8/layout/list1"/>
    <dgm:cxn modelId="{CEEA1CC1-530E-409B-9190-2B72D19BDE6C}" type="presParOf" srcId="{E6D7ABE0-8765-415C-92FA-F50AAF66D841}" destId="{F20AC467-8460-4330-AE9E-E7284EB73508}" srcOrd="0" destOrd="0" presId="urn:microsoft.com/office/officeart/2005/8/layout/list1"/>
    <dgm:cxn modelId="{EA2A9B1A-1F95-4645-B82D-CC91F7173EAB}" type="presParOf" srcId="{E6D7ABE0-8765-415C-92FA-F50AAF66D841}" destId="{9156AEC6-7297-4D22-8F9B-BCC7B1A7A558}" srcOrd="1" destOrd="0" presId="urn:microsoft.com/office/officeart/2005/8/layout/list1"/>
    <dgm:cxn modelId="{ABB755DF-90D2-47D1-A3CD-1A0D550B179B}" type="presParOf" srcId="{78915A3A-3F5A-4E5E-B390-2C0A92D9E132}" destId="{C6EB5227-CD39-4615-8073-0D5B11430DCA}" srcOrd="1" destOrd="0" presId="urn:microsoft.com/office/officeart/2005/8/layout/list1"/>
    <dgm:cxn modelId="{FB943866-F0DC-4EDA-9C1D-55F149994343}" type="presParOf" srcId="{78915A3A-3F5A-4E5E-B390-2C0A92D9E132}" destId="{A4AB6941-8238-4948-9715-64AEB1D036F6}" srcOrd="2" destOrd="0" presId="urn:microsoft.com/office/officeart/2005/8/layout/list1"/>
    <dgm:cxn modelId="{C87149FF-7CF4-4F2C-9FCB-19FEBEF39CF4}" type="presParOf" srcId="{78915A3A-3F5A-4E5E-B390-2C0A92D9E132}" destId="{3FE6B7D3-CBB6-477C-824A-8C19F37C2FB4}" srcOrd="3" destOrd="0" presId="urn:microsoft.com/office/officeart/2005/8/layout/list1"/>
    <dgm:cxn modelId="{9E63DED8-0F4C-442C-9272-A0E472BC78A1}" type="presParOf" srcId="{78915A3A-3F5A-4E5E-B390-2C0A92D9E132}" destId="{BCBE0B82-4C6C-4EDC-AFC4-129E9939AE70}" srcOrd="4" destOrd="0" presId="urn:microsoft.com/office/officeart/2005/8/layout/list1"/>
    <dgm:cxn modelId="{78A2FDF0-B40E-45BE-81BA-84F584AF41DB}" type="presParOf" srcId="{BCBE0B82-4C6C-4EDC-AFC4-129E9939AE70}" destId="{DEB96756-478C-4A80-8D8B-0087040F0833}" srcOrd="0" destOrd="0" presId="urn:microsoft.com/office/officeart/2005/8/layout/list1"/>
    <dgm:cxn modelId="{2B8E3E24-BB2F-42E0-B95E-64E97FC7B1E2}" type="presParOf" srcId="{BCBE0B82-4C6C-4EDC-AFC4-129E9939AE70}" destId="{7FB501CE-5E4B-4CF3-B8DF-80FBC1C76EFD}" srcOrd="1" destOrd="0" presId="urn:microsoft.com/office/officeart/2005/8/layout/list1"/>
    <dgm:cxn modelId="{1861EBC0-6B88-4756-B442-7A4E7F85DEDD}" type="presParOf" srcId="{78915A3A-3F5A-4E5E-B390-2C0A92D9E132}" destId="{6B953ABE-B932-4B98-B726-9694C4CF6FE8}" srcOrd="5" destOrd="0" presId="urn:microsoft.com/office/officeart/2005/8/layout/list1"/>
    <dgm:cxn modelId="{5BC7D07C-B422-4126-AE65-0AAABC95D0DE}" type="presParOf" srcId="{78915A3A-3F5A-4E5E-B390-2C0A92D9E132}" destId="{B9D2F62C-619E-4426-80C1-80F4A847FF43}" srcOrd="6" destOrd="0" presId="urn:microsoft.com/office/officeart/2005/8/layout/list1"/>
    <dgm:cxn modelId="{59F289A5-8773-471C-828A-1C632FA2135F}" type="presParOf" srcId="{78915A3A-3F5A-4E5E-B390-2C0A92D9E132}" destId="{867C4BB3-A201-4A73-8C99-45BB73B6DF01}" srcOrd="7" destOrd="0" presId="urn:microsoft.com/office/officeart/2005/8/layout/list1"/>
    <dgm:cxn modelId="{3147407B-DD2F-4EAA-AA43-27F15365A82F}" type="presParOf" srcId="{78915A3A-3F5A-4E5E-B390-2C0A92D9E132}" destId="{65B8CBFA-B261-41CF-8311-2FB498E81717}" srcOrd="8" destOrd="0" presId="urn:microsoft.com/office/officeart/2005/8/layout/list1"/>
    <dgm:cxn modelId="{38D4F77B-B987-4B8C-B729-A7F92E7A9BB6}" type="presParOf" srcId="{65B8CBFA-B261-41CF-8311-2FB498E81717}" destId="{AE8612CF-4567-4CB7-93CF-534C74323C8B}" srcOrd="0" destOrd="0" presId="urn:microsoft.com/office/officeart/2005/8/layout/list1"/>
    <dgm:cxn modelId="{CEB46824-0199-427A-9644-C075F8F995B2}" type="presParOf" srcId="{65B8CBFA-B261-41CF-8311-2FB498E81717}" destId="{4EF81179-FE76-478E-8F1F-76F62B6FE792}" srcOrd="1" destOrd="0" presId="urn:microsoft.com/office/officeart/2005/8/layout/list1"/>
    <dgm:cxn modelId="{BD7DA014-4508-485C-8263-73F1426B6644}" type="presParOf" srcId="{78915A3A-3F5A-4E5E-B390-2C0A92D9E132}" destId="{FCE934C1-F15C-4843-B318-86CB197C505A}" srcOrd="9" destOrd="0" presId="urn:microsoft.com/office/officeart/2005/8/layout/list1"/>
    <dgm:cxn modelId="{441DF89F-F91F-40FE-8D68-3AF9593ED42A}" type="presParOf" srcId="{78915A3A-3F5A-4E5E-B390-2C0A92D9E132}" destId="{BFA44504-A930-44B9-A65A-03D3FE9489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B5CF6-8A85-4804-A577-B382AC1C7E3D}">
      <dsp:nvSpPr>
        <dsp:cNvPr id="0" name=""/>
        <dsp:cNvSpPr/>
      </dsp:nvSpPr>
      <dsp:spPr>
        <a:xfrm>
          <a:off x="3402696" y="341202"/>
          <a:ext cx="3203082" cy="3203082"/>
        </a:xfrm>
        <a:prstGeom prst="ellipse">
          <a:avLst/>
        </a:prstGeom>
        <a:solidFill>
          <a:srgbClr val="A53010">
            <a:alpha val="69804"/>
          </a:srgbClr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</a:rPr>
            <a:t>C</a:t>
          </a:r>
          <a:r>
            <a:rPr lang="en-US" sz="2700" kern="1200" dirty="0">
              <a:solidFill>
                <a:schemeClr val="bg1"/>
              </a:solidFill>
            </a:rPr>
            <a:t>onfidentiality</a:t>
          </a:r>
          <a:endParaRPr lang="th-TH" sz="2700" kern="1200" dirty="0">
            <a:solidFill>
              <a:schemeClr val="bg1"/>
            </a:solidFill>
          </a:endParaRPr>
        </a:p>
      </dsp:txBody>
      <dsp:txXfrm>
        <a:off x="3829774" y="901742"/>
        <a:ext cx="2348926" cy="1441386"/>
      </dsp:txXfrm>
    </dsp:sp>
    <dsp:sp modelId="{5BCFA1ED-2367-42C1-998E-A180D2BE1234}">
      <dsp:nvSpPr>
        <dsp:cNvPr id="0" name=""/>
        <dsp:cNvSpPr/>
      </dsp:nvSpPr>
      <dsp:spPr>
        <a:xfrm>
          <a:off x="4596432" y="1766222"/>
          <a:ext cx="3203082" cy="3203082"/>
        </a:xfrm>
        <a:prstGeom prst="ellipse">
          <a:avLst/>
        </a:prstGeom>
        <a:solidFill>
          <a:srgbClr val="92AA4C">
            <a:alpha val="69804"/>
          </a:srgbClr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700" b="1" kern="1200" dirty="0">
              <a:solidFill>
                <a:schemeClr val="bg1"/>
              </a:solidFill>
            </a:rPr>
            <a:t>A</a:t>
          </a:r>
          <a:r>
            <a:rPr lang="en-US" sz="2700" kern="1200" dirty="0">
              <a:solidFill>
                <a:schemeClr val="bg1"/>
              </a:solidFill>
            </a:rPr>
            <a:t>vailability</a:t>
          </a:r>
          <a:endParaRPr lang="th-TH" sz="2700" kern="1200" dirty="0">
            <a:solidFill>
              <a:schemeClr val="bg1"/>
            </a:solidFill>
          </a:endParaRP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700" kern="1200" dirty="0"/>
        </a:p>
      </dsp:txBody>
      <dsp:txXfrm>
        <a:off x="5576041" y="2593684"/>
        <a:ext cx="1921849" cy="1761695"/>
      </dsp:txXfrm>
    </dsp:sp>
    <dsp:sp modelId="{AC01B514-008D-4139-B958-F00B23ECD6AA}">
      <dsp:nvSpPr>
        <dsp:cNvPr id="0" name=""/>
        <dsp:cNvSpPr/>
      </dsp:nvSpPr>
      <dsp:spPr>
        <a:xfrm>
          <a:off x="2349288" y="1766222"/>
          <a:ext cx="3203082" cy="3203082"/>
        </a:xfrm>
        <a:prstGeom prst="ellipse">
          <a:avLst/>
        </a:prstGeom>
        <a:solidFill>
          <a:srgbClr val="00B0F0">
            <a:alpha val="69804"/>
          </a:srgbClr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</a:rPr>
            <a:t>I</a:t>
          </a:r>
          <a:r>
            <a:rPr lang="en-US" sz="2700" kern="1200" dirty="0">
              <a:solidFill>
                <a:schemeClr val="bg1"/>
              </a:solidFill>
            </a:rPr>
            <a:t>ntegrity</a:t>
          </a:r>
          <a:endParaRPr lang="th-TH" sz="2700" kern="1200" dirty="0">
            <a:solidFill>
              <a:schemeClr val="bg1"/>
            </a:solidFill>
          </a:endParaRPr>
        </a:p>
      </dsp:txBody>
      <dsp:txXfrm>
        <a:off x="2650912" y="2593684"/>
        <a:ext cx="1921849" cy="1761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B6941-8238-4948-9715-64AEB1D036F6}">
      <dsp:nvSpPr>
        <dsp:cNvPr id="0" name=""/>
        <dsp:cNvSpPr/>
      </dsp:nvSpPr>
      <dsp:spPr>
        <a:xfrm>
          <a:off x="0" y="564340"/>
          <a:ext cx="5308921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6AEC6-7297-4D22-8F9B-BCC7B1A7A558}">
      <dsp:nvSpPr>
        <dsp:cNvPr id="0" name=""/>
        <dsp:cNvSpPr/>
      </dsp:nvSpPr>
      <dsp:spPr>
        <a:xfrm>
          <a:off x="265446" y="18219"/>
          <a:ext cx="3716244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465" tIns="0" rIns="14046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bg1"/>
              </a:solidFill>
            </a:rPr>
            <a:t>ความลับ </a:t>
          </a:r>
          <a:r>
            <a:rPr lang="en-US" sz="3200" kern="1200" dirty="0">
              <a:solidFill>
                <a:schemeClr val="bg1"/>
              </a:solidFill>
            </a:rPr>
            <a:t>(Confidentiality)</a:t>
          </a:r>
          <a:endParaRPr lang="th-TH" sz="3200" kern="1200" dirty="0">
            <a:solidFill>
              <a:schemeClr val="bg1"/>
            </a:solidFill>
          </a:endParaRPr>
        </a:p>
      </dsp:txBody>
      <dsp:txXfrm>
        <a:off x="318765" y="71538"/>
        <a:ext cx="3609606" cy="985602"/>
      </dsp:txXfrm>
    </dsp:sp>
    <dsp:sp modelId="{B9D2F62C-619E-4426-80C1-80F4A847FF43}">
      <dsp:nvSpPr>
        <dsp:cNvPr id="0" name=""/>
        <dsp:cNvSpPr/>
      </dsp:nvSpPr>
      <dsp:spPr>
        <a:xfrm>
          <a:off x="0" y="2242660"/>
          <a:ext cx="5308921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501CE-5E4B-4CF3-B8DF-80FBC1C76EFD}">
      <dsp:nvSpPr>
        <dsp:cNvPr id="0" name=""/>
        <dsp:cNvSpPr/>
      </dsp:nvSpPr>
      <dsp:spPr>
        <a:xfrm>
          <a:off x="265446" y="1696540"/>
          <a:ext cx="3716244" cy="1092240"/>
        </a:xfrm>
        <a:prstGeom prst="roundRect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465" tIns="0" rIns="14046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bg1"/>
              </a:solidFill>
            </a:rPr>
            <a:t>ความถูกต้องสมบูรณ์</a:t>
          </a:r>
          <a:r>
            <a:rPr lang="en-US" sz="3200" kern="1200" dirty="0">
              <a:solidFill>
                <a:schemeClr val="bg1"/>
              </a:solidFill>
            </a:rPr>
            <a:t>(Integrity)</a:t>
          </a:r>
          <a:endParaRPr lang="th-TH" sz="3200" kern="1200" dirty="0">
            <a:solidFill>
              <a:schemeClr val="bg1"/>
            </a:solidFill>
          </a:endParaRPr>
        </a:p>
      </dsp:txBody>
      <dsp:txXfrm>
        <a:off x="318765" y="1749859"/>
        <a:ext cx="3609606" cy="985602"/>
      </dsp:txXfrm>
    </dsp:sp>
    <dsp:sp modelId="{BFA44504-A930-44B9-A65A-03D3FE948962}">
      <dsp:nvSpPr>
        <dsp:cNvPr id="0" name=""/>
        <dsp:cNvSpPr/>
      </dsp:nvSpPr>
      <dsp:spPr>
        <a:xfrm>
          <a:off x="0" y="3920980"/>
          <a:ext cx="5308921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81179-FE76-478E-8F1F-76F62B6FE792}">
      <dsp:nvSpPr>
        <dsp:cNvPr id="0" name=""/>
        <dsp:cNvSpPr/>
      </dsp:nvSpPr>
      <dsp:spPr>
        <a:xfrm>
          <a:off x="265446" y="3374860"/>
          <a:ext cx="3716244" cy="1092240"/>
        </a:xfrm>
        <a:prstGeom prst="roundRect">
          <a:avLst/>
        </a:prstGeom>
        <a:solidFill>
          <a:schemeClr val="accent5"/>
        </a:solidFill>
        <a:ln w="15875" cap="rnd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40465" tIns="0" rIns="14046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ความพร้อมใช้งาน </a:t>
          </a:r>
          <a:r>
            <a:rPr lang="en-US" sz="2800" kern="1200" dirty="0">
              <a:solidFill>
                <a:schemeClr val="bg1"/>
              </a:solidFill>
            </a:rPr>
            <a:t>(Availability)</a:t>
          </a:r>
          <a:endParaRPr lang="th-TH" sz="2800" kern="1200" dirty="0">
            <a:solidFill>
              <a:schemeClr val="bg1"/>
            </a:solidFill>
          </a:endParaRPr>
        </a:p>
      </dsp:txBody>
      <dsp:txXfrm>
        <a:off x="318765" y="3428179"/>
        <a:ext cx="3609606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09/07/62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043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5847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546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1958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6489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64825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3416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40151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9029764" cy="97631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7"/>
            <a:ext cx="608380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3" y="1680467"/>
            <a:ext cx="283622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0946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336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2354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9220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9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1798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0739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56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8DDAFAB8-AB29-4F4F-A17F-450F641A9FD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89"/>
            <a:ext cx="12192002" cy="68713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5000"/>
                </a:schemeClr>
              </a:gs>
              <a:gs pos="23000">
                <a:schemeClr val="accent1">
                  <a:lumMod val="89000"/>
                  <a:alpha val="85000"/>
                </a:schemeClr>
              </a:gs>
              <a:gs pos="69000">
                <a:schemeClr val="accent1">
                  <a:lumMod val="75000"/>
                  <a:alpha val="85000"/>
                </a:schemeClr>
              </a:gs>
              <a:gs pos="97000">
                <a:schemeClr val="accent1">
                  <a:lumMod val="70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gradFill flip="none" rotWithShape="1">
            <a:gsLst>
              <a:gs pos="1000">
                <a:schemeClr val="accent3">
                  <a:lumMod val="89000"/>
                  <a:alpha val="85000"/>
                </a:schemeClr>
              </a:gs>
              <a:gs pos="23000">
                <a:schemeClr val="accent3">
                  <a:lumMod val="60000"/>
                  <a:lumOff val="40000"/>
                  <a:alpha val="85000"/>
                </a:schemeClr>
              </a:gs>
              <a:gs pos="69000">
                <a:schemeClr val="accent3">
                  <a:lumMod val="75000"/>
                  <a:alpha val="85000"/>
                </a:schemeClr>
              </a:gs>
              <a:gs pos="97000">
                <a:schemeClr val="accent3">
                  <a:lumMod val="70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6317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6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4000" b="1" kern="1200" dirty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3600" kern="1200" smtClean="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3200" kern="1200" smtClean="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2800" kern="1200" smtClean="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2400" kern="1200" smtClean="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2400" kern="1200" dirty="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10560"/>
            <a:ext cx="10668001" cy="1450738"/>
          </a:xfrm>
        </p:spPr>
        <p:txBody>
          <a:bodyPr>
            <a:normAutofit/>
          </a:bodyPr>
          <a:lstStyle/>
          <a:p>
            <a:r>
              <a:rPr lang="th-TH" sz="4500" b="1" dirty="0"/>
              <a:t>บทที่ </a:t>
            </a:r>
            <a:r>
              <a:rPr lang="en-US" sz="4500" b="1" dirty="0"/>
              <a:t>1 : </a:t>
            </a:r>
            <a:r>
              <a:rPr lang="th-TH" sz="4500" b="1" dirty="0"/>
              <a:t>การรักษาความปลอดภัยข้อมูล </a:t>
            </a:r>
            <a:r>
              <a:rPr lang="en-US" sz="4500" b="1" dirty="0"/>
              <a:t>Part2</a:t>
            </a:r>
            <a:br>
              <a:rPr lang="en-US" sz="4950" dirty="0"/>
            </a:br>
            <a:r>
              <a:rPr lang="th-TH" sz="3000" dirty="0" err="1"/>
              <a:t>สธ</a:t>
            </a:r>
            <a:r>
              <a:rPr lang="en-US" sz="3000" dirty="0"/>
              <a:t>412</a:t>
            </a:r>
            <a:r>
              <a:rPr lang="th-TH" sz="3000" dirty="0"/>
              <a:t> ความมั่นคงของระบบสารสนเทศ</a:t>
            </a:r>
            <a:endParaRPr lang="th-TH" sz="3975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5451" y="4661298"/>
            <a:ext cx="6686549" cy="949676"/>
          </a:xfrm>
        </p:spPr>
        <p:txBody>
          <a:bodyPr>
            <a:noAutofit/>
          </a:bodyPr>
          <a:lstStyle/>
          <a:p>
            <a:pPr algn="r"/>
            <a:r>
              <a:rPr lang="th-TH" sz="2700" dirty="0">
                <a:solidFill>
                  <a:schemeClr val="accent5">
                    <a:lumMod val="50000"/>
                  </a:schemeClr>
                </a:solidFill>
              </a:rPr>
              <a:t>อาจารย์อภิพงศ์  </a:t>
            </a:r>
            <a:r>
              <a:rPr lang="th-TH" sz="2700" dirty="0" err="1">
                <a:solidFill>
                  <a:schemeClr val="accent5">
                    <a:lumMod val="50000"/>
                  </a:schemeClr>
                </a:solidFill>
              </a:rPr>
              <a:t>ปิง</a:t>
            </a:r>
            <a:r>
              <a:rPr lang="th-TH" sz="2700" dirty="0">
                <a:solidFill>
                  <a:schemeClr val="accent5">
                    <a:lumMod val="50000"/>
                  </a:schemeClr>
                </a:solidFill>
              </a:rPr>
              <a:t>ยศ</a:t>
            </a:r>
          </a:p>
          <a:p>
            <a:pPr algn="r"/>
            <a:r>
              <a:rPr lang="en-US" sz="2700" dirty="0">
                <a:solidFill>
                  <a:schemeClr val="accent5">
                    <a:lumMod val="50000"/>
                  </a:schemeClr>
                </a:solidFill>
              </a:rPr>
              <a:t>apipong.ping@gmail.com</a:t>
            </a:r>
            <a:endParaRPr lang="th-TH" sz="27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th-TH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56" y="-114550"/>
            <a:ext cx="5106419" cy="3325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ickovista.files.wordpress.com/2014/04/dos-attac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79" y="0"/>
            <a:ext cx="10880421" cy="6800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0496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773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h-TH" sz="5400" dirty="0"/>
              <a:t>ภัยคุกคาม </a:t>
            </a:r>
            <a:r>
              <a:rPr lang="en-US" sz="5400" dirty="0"/>
              <a:t>(Threat)</a:t>
            </a:r>
            <a:endParaRPr lang="th-TH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312" y="1288624"/>
            <a:ext cx="8911687" cy="5601015"/>
          </a:xfrm>
        </p:spPr>
        <p:txBody>
          <a:bodyPr>
            <a:noAutofit/>
          </a:bodyPr>
          <a:lstStyle/>
          <a:p>
            <a:r>
              <a:rPr lang="th-TH" dirty="0"/>
              <a:t>หมายถึง สิ่งที่อาจจะก่อให้เกิดความเสียหายต่อคุณสมบัติของข้อมูลด้านใดด้านหนึ่งหรือมากกว่าหนึ่งด้าน</a:t>
            </a:r>
          </a:p>
          <a:p>
            <a:r>
              <a:rPr lang="th-TH" dirty="0"/>
              <a:t>การกระทำที่อาจก่อให้เกิดความเสียหายเรียกว่า “การโจมตี” </a:t>
            </a:r>
            <a:r>
              <a:rPr lang="en-US" dirty="0"/>
              <a:t>(Attack) </a:t>
            </a:r>
            <a:r>
              <a:rPr lang="th-TH" dirty="0"/>
              <a:t>เรียกผู้ที่กระทำเหตุการณ์ดังกล่าวว่า</a:t>
            </a:r>
            <a:r>
              <a:rPr lang="en-US" dirty="0"/>
              <a:t> </a:t>
            </a:r>
            <a:r>
              <a:rPr lang="th-TH" dirty="0"/>
              <a:t>“ผู้โจมตี” </a:t>
            </a:r>
            <a:r>
              <a:rPr lang="en-US" dirty="0"/>
              <a:t>(Attacker) </a:t>
            </a:r>
            <a:r>
              <a:rPr lang="th-TH" dirty="0"/>
              <a:t>หรือ </a:t>
            </a:r>
            <a:r>
              <a:rPr lang="en-US" dirty="0"/>
              <a:t>            </a:t>
            </a:r>
            <a:r>
              <a:rPr lang="th-TH" dirty="0"/>
              <a:t>“แฮคเกอร์” </a:t>
            </a:r>
            <a:r>
              <a:rPr lang="en-US" dirty="0"/>
              <a:t>(Hacker) </a:t>
            </a:r>
            <a:r>
              <a:rPr lang="th-TH" dirty="0"/>
              <a:t>หรือ “</a:t>
            </a:r>
            <a:r>
              <a:rPr lang="th-TH" dirty="0" err="1"/>
              <a:t>แคร็คเกอร์</a:t>
            </a:r>
            <a:r>
              <a:rPr lang="th-TH" dirty="0"/>
              <a:t>” </a:t>
            </a:r>
            <a:r>
              <a:rPr lang="en-US" dirty="0"/>
              <a:t>(Cracker)</a:t>
            </a:r>
            <a:r>
              <a:rPr lang="th-TH" dirty="0"/>
              <a:t> และเรียกเครื่องที่ถูกโจมตีว่า “เหยื่อ” (</a:t>
            </a:r>
            <a:r>
              <a:rPr lang="en-US" dirty="0"/>
              <a:t>Victim</a:t>
            </a:r>
            <a:r>
              <a:rPr lang="th-TH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1026" name="Picture 2" descr="http://securityaffairs.co/wordpress/wp-content/uploads/2013/12/Russian-hackers-steal-turkish-citizens-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75" y="3455370"/>
            <a:ext cx="3364320" cy="1403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cyber thr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" y="1269390"/>
            <a:ext cx="3278969" cy="218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5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8911687" cy="1280890"/>
          </a:xfrm>
        </p:spPr>
        <p:txBody>
          <a:bodyPr>
            <a:normAutofit/>
          </a:bodyPr>
          <a:lstStyle/>
          <a:p>
            <a:r>
              <a:rPr lang="th-TH" sz="4800" dirty="0"/>
              <a:t>ประเภทของภัยคุกคาม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2887" y="1280890"/>
            <a:ext cx="8915400" cy="4953000"/>
          </a:xfrm>
        </p:spPr>
        <p:txBody>
          <a:bodyPr>
            <a:normAutofit/>
          </a:bodyPr>
          <a:lstStyle/>
          <a:p>
            <a:r>
              <a:rPr lang="th-TH" b="1" dirty="0"/>
              <a:t>การเปิดเผย </a:t>
            </a:r>
            <a:r>
              <a:rPr lang="en-US" dirty="0"/>
              <a:t>(Disclosure, Exposure) : </a:t>
            </a:r>
            <a:r>
              <a:rPr lang="th-TH" dirty="0"/>
              <a:t>การเข้าถึงข้อมูลโดยไม่ได้รับอนุญาต เป็นการโจมตีด้านความลับ</a:t>
            </a:r>
          </a:p>
          <a:p>
            <a:r>
              <a:rPr lang="th-TH" b="1" dirty="0"/>
              <a:t>การแก้ไข </a:t>
            </a:r>
            <a:r>
              <a:rPr lang="en-US" dirty="0"/>
              <a:t>(Modification) : </a:t>
            </a:r>
            <a:r>
              <a:rPr lang="th-TH" dirty="0"/>
              <a:t>การแก้ไขข้อมูลโดยไม่ได้รับอนุญาต เป็นการโจมตีด้านความถูกต้อง</a:t>
            </a:r>
          </a:p>
          <a:p>
            <a:r>
              <a:rPr lang="th-TH" b="1" dirty="0"/>
              <a:t>การปฏิเสธการให้บริการ </a:t>
            </a:r>
            <a:r>
              <a:rPr lang="en-US" dirty="0"/>
              <a:t>(Denial of Service) : </a:t>
            </a:r>
            <a:r>
              <a:rPr lang="th-TH" dirty="0"/>
              <a:t>เป็นการขัดขวางทำให้ไม่สามารถเข้าถึงข้อมูลได้ เป็นการโจมตีด้านความพร้อมใช้งาน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2050" name="Picture 2" descr="Get Me Out, Escape, Danger, Security, Threat">
            <a:extLst>
              <a:ext uri="{FF2B5EF4-FFF2-40B4-BE49-F238E27FC236}">
                <a16:creationId xmlns:a16="http://schemas.microsoft.com/office/drawing/2014/main" id="{73F415C2-7170-47C8-A6D4-E0A5C59BC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7" y="4414298"/>
            <a:ext cx="3277314" cy="181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ansomware, Cyber Crime, Malware, Ransom Ware, Hacking">
            <a:extLst>
              <a:ext uri="{FF2B5EF4-FFF2-40B4-BE49-F238E27FC236}">
                <a16:creationId xmlns:a16="http://schemas.microsoft.com/office/drawing/2014/main" id="{0C86E58A-53B0-4743-BBBC-5F2DF1AAE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" y="2232373"/>
            <a:ext cx="3272887" cy="218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493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754" y="0"/>
            <a:ext cx="8818246" cy="1280890"/>
          </a:xfrm>
        </p:spPr>
        <p:txBody>
          <a:bodyPr>
            <a:noAutofit/>
          </a:bodyPr>
          <a:lstStyle/>
          <a:p>
            <a:pPr algn="r"/>
            <a:r>
              <a:rPr lang="th-TH" sz="4400" dirty="0"/>
              <a:t>ภัยคุกคาม </a:t>
            </a:r>
            <a:r>
              <a:rPr lang="en-US" sz="4400" dirty="0"/>
              <a:t>(Threat) : </a:t>
            </a:r>
            <a:br>
              <a:rPr lang="th-TH" sz="4400" dirty="0"/>
            </a:br>
            <a:r>
              <a:rPr lang="th-TH" dirty="0">
                <a:solidFill>
                  <a:schemeClr val="accent2"/>
                </a:solidFill>
              </a:rPr>
              <a:t>การสอดแนม </a:t>
            </a:r>
            <a:r>
              <a:rPr lang="en-US" dirty="0">
                <a:solidFill>
                  <a:schemeClr val="accent2"/>
                </a:solidFill>
              </a:rPr>
              <a:t>(Snooping)</a:t>
            </a:r>
            <a:endParaRPr lang="th-TH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755" y="1280890"/>
            <a:ext cx="8818245" cy="5577110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การสอดแนม </a:t>
            </a:r>
            <a:r>
              <a:rPr lang="en-US" dirty="0"/>
              <a:t>(Snooping </a:t>
            </a:r>
            <a:r>
              <a:rPr lang="th-TH" dirty="0"/>
              <a:t>หรือ </a:t>
            </a:r>
            <a:r>
              <a:rPr lang="en-US" dirty="0"/>
              <a:t>Sniffing </a:t>
            </a:r>
            <a:r>
              <a:rPr lang="th-TH" dirty="0"/>
              <a:t>หรือ </a:t>
            </a:r>
            <a:r>
              <a:rPr lang="en-US" dirty="0"/>
              <a:t>Eavesdropping) </a:t>
            </a:r>
            <a:r>
              <a:rPr lang="th-TH" dirty="0"/>
              <a:t>หมายถึงการดักเพื่อแอบดูข้อมูล จัดอยู่ในภัยคุกคามประเภท</a:t>
            </a:r>
            <a:r>
              <a:rPr lang="th-T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การเปิดเผย</a:t>
            </a:r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/>
              <a:t>(Disclosure)</a:t>
            </a:r>
            <a:endParaRPr lang="th-TH" dirty="0"/>
          </a:p>
          <a:p>
            <a:r>
              <a:rPr lang="th-TH" dirty="0"/>
              <a:t>เป็น</a:t>
            </a:r>
            <a:r>
              <a:rPr lang="th-T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การโจมตีแบบ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Passive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h-TH" dirty="0"/>
              <a:t>คือไม่มีการเปลี่ยนแปลงหรือแก้ไขข้อมูล</a:t>
            </a:r>
          </a:p>
          <a:p>
            <a:r>
              <a:rPr lang="th-TH" i="1" dirty="0"/>
              <a:t>ป้องกันได้โดยการเข้ารหัสข้อมูล </a:t>
            </a:r>
            <a:r>
              <a:rPr lang="en-US" i="1" dirty="0"/>
              <a:t>(Encryption)</a:t>
            </a:r>
            <a:endParaRPr lang="th-TH" i="1" dirty="0"/>
          </a:p>
          <a:p>
            <a:r>
              <a:rPr lang="th-TH" dirty="0" err="1"/>
              <a:t>แอพพลิเค</a:t>
            </a:r>
            <a:r>
              <a:rPr lang="th-TH" dirty="0"/>
              <a:t>ชันที่สามารถดัก</a:t>
            </a:r>
            <a:r>
              <a:rPr lang="th-TH" dirty="0" err="1"/>
              <a:t>จับแพ็คเก็ต</a:t>
            </a:r>
            <a:r>
              <a:rPr lang="th-TH" dirty="0"/>
              <a:t>ที่วิ่งบนเครือข่าย เรียกว่า </a:t>
            </a:r>
            <a:r>
              <a:rPr lang="th-TH" b="1" dirty="0"/>
              <a:t>“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Packet Sniffer</a:t>
            </a:r>
            <a:r>
              <a:rPr lang="th-TH" b="1" dirty="0"/>
              <a:t>” </a:t>
            </a:r>
            <a:r>
              <a:rPr lang="th-TH" dirty="0"/>
              <a:t>เช่น โปรแกรม </a:t>
            </a:r>
            <a:r>
              <a:rPr lang="en-US" dirty="0"/>
              <a:t>Wireshark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1026" name="Picture 2" descr="Image result for sniffer do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8951"/>
            <a:ext cx="3378622" cy="202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6C8D8CB-DF66-4697-928F-BE514510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28684"/>
            <a:ext cx="3373755" cy="252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avesdropping">
            <a:extLst>
              <a:ext uri="{FF2B5EF4-FFF2-40B4-BE49-F238E27FC236}">
                <a16:creationId xmlns:a16="http://schemas.microsoft.com/office/drawing/2014/main" id="{0AF03FF7-E6AF-4DEA-A7F8-469991184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7692"/>
            <a:ext cx="3383771" cy="180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1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2.hubspot.net/hub/26878/file-13614550-png/images/packet_sniffing_in_a_hub-resized-60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895" y="889382"/>
            <a:ext cx="10300324" cy="6081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8480"/>
            <a:ext cx="3749040" cy="1281143"/>
          </a:xfrm>
          <a:prstGeom prst="homePlate">
            <a:avLst/>
          </a:prstGeom>
          <a:solidFill>
            <a:srgbClr val="A53010">
              <a:alpha val="6902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dirty="0">
                <a:solidFill>
                  <a:schemeClr val="bg1"/>
                </a:solidFill>
              </a:rPr>
              <a:t>การสอดแนม </a:t>
            </a:r>
            <a:r>
              <a:rPr lang="en-US" sz="3600" dirty="0">
                <a:solidFill>
                  <a:schemeClr val="bg1"/>
                </a:solidFill>
              </a:rPr>
              <a:t>(Snooping)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8996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0"/>
            <a:ext cx="8911687" cy="1463040"/>
          </a:xfrm>
        </p:spPr>
        <p:txBody>
          <a:bodyPr>
            <a:normAutofit/>
          </a:bodyPr>
          <a:lstStyle/>
          <a:p>
            <a:pPr algn="r"/>
            <a:r>
              <a:rPr lang="th-TH" sz="4400" dirty="0"/>
              <a:t>ภัยคุกคาม </a:t>
            </a:r>
            <a:r>
              <a:rPr lang="en-US" sz="4400" dirty="0"/>
              <a:t>(Threat) : </a:t>
            </a:r>
            <a:br>
              <a:rPr lang="th-TH" sz="4400" dirty="0"/>
            </a:br>
            <a:r>
              <a:rPr lang="th-TH" dirty="0">
                <a:solidFill>
                  <a:schemeClr val="accent2"/>
                </a:solidFill>
              </a:rPr>
              <a:t>การเปลี่ยนแปลงข้อมูล </a:t>
            </a:r>
            <a:r>
              <a:rPr lang="en-US" dirty="0">
                <a:solidFill>
                  <a:schemeClr val="accent2"/>
                </a:solidFill>
              </a:rPr>
              <a:t>(Modification)</a:t>
            </a:r>
            <a:endParaRPr lang="th-TH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313" y="1463040"/>
            <a:ext cx="8911687" cy="5394960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หมายถึงการแก้ไขข้อมูลโดยที่ไม่ได้รับอนุญาต เป็นภัยที่อยู่ใน </a:t>
            </a:r>
            <a:r>
              <a:rPr lang="en-US" dirty="0"/>
              <a:t>3 </a:t>
            </a:r>
            <a:r>
              <a:rPr lang="th-TH" dirty="0"/>
              <a:t>ประเภท</a:t>
            </a:r>
          </a:p>
          <a:p>
            <a:pPr lvl="1"/>
            <a:r>
              <a:rPr lang="th-TH" b="1" dirty="0"/>
              <a:t>การหลอกลวง </a:t>
            </a:r>
            <a:r>
              <a:rPr lang="en-US" dirty="0"/>
              <a:t>(Deception): </a:t>
            </a:r>
            <a:r>
              <a:rPr lang="th-TH" dirty="0"/>
              <a:t>ถ้าผู้รับได้ข้อมูลที่ผิดแล้วนำไปใช้</a:t>
            </a:r>
            <a:endParaRPr lang="en-US" dirty="0"/>
          </a:p>
          <a:p>
            <a:pPr lvl="1"/>
            <a:r>
              <a:rPr lang="th-TH" b="1" dirty="0"/>
              <a:t>การขัดขวาง </a:t>
            </a:r>
            <a:r>
              <a:rPr lang="en-US" dirty="0"/>
              <a:t>(Disruption): </a:t>
            </a:r>
            <a:r>
              <a:rPr lang="th-TH" dirty="0"/>
              <a:t>เปลี่ยนแปลงข้อมูลแล้วทำให้ระบบใช้การไม่ได้</a:t>
            </a:r>
            <a:endParaRPr lang="en-US" dirty="0"/>
          </a:p>
          <a:p>
            <a:pPr lvl="1"/>
            <a:r>
              <a:rPr lang="th-TH" b="1" dirty="0"/>
              <a:t>การควบคุมระบบ </a:t>
            </a:r>
            <a:r>
              <a:rPr lang="en-US" dirty="0"/>
              <a:t>(Usurpation): </a:t>
            </a:r>
            <a:r>
              <a:rPr lang="th-TH" dirty="0"/>
              <a:t>เปลี่ยนแปลงข้อมูลแล้วทำให้ระบบถูกควบคุม</a:t>
            </a:r>
          </a:p>
          <a:p>
            <a:r>
              <a:rPr lang="th-TH" dirty="0"/>
              <a:t>เป็นการโจมตีแบบ </a:t>
            </a:r>
            <a:r>
              <a:rPr lang="en-US" dirty="0"/>
              <a:t>Active </a:t>
            </a:r>
            <a:r>
              <a:rPr lang="th-TH" dirty="0"/>
              <a:t>คือมีการเปลี่ยนแปลงข้อมูล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pic>
        <p:nvPicPr>
          <p:cNvPr id="4098" name="Picture 2" descr="Genetic Modification, Mutant, Mutation, Hybrid, Cat">
            <a:extLst>
              <a:ext uri="{FF2B5EF4-FFF2-40B4-BE49-F238E27FC236}">
                <a16:creationId xmlns:a16="http://schemas.microsoft.com/office/drawing/2014/main" id="{CDB16A08-9EA9-43CD-BB38-5F178FDB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3440"/>
            <a:ext cx="3282753" cy="22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yringe, Hypodermic Syringe, Apple, Manipulation">
            <a:extLst>
              <a:ext uri="{FF2B5EF4-FFF2-40B4-BE49-F238E27FC236}">
                <a16:creationId xmlns:a16="http://schemas.microsoft.com/office/drawing/2014/main" id="{A05471B1-3757-4050-A04D-BC6CF829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" y="2058358"/>
            <a:ext cx="3281680" cy="260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18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361" y="0"/>
            <a:ext cx="9184640" cy="1574800"/>
          </a:xfrm>
        </p:spPr>
        <p:txBody>
          <a:bodyPr>
            <a:normAutofit fontScale="90000"/>
          </a:bodyPr>
          <a:lstStyle/>
          <a:p>
            <a:pPr algn="r"/>
            <a:r>
              <a:rPr lang="th-TH" sz="4400" dirty="0"/>
              <a:t>ภัยคุกคาม </a:t>
            </a:r>
            <a:r>
              <a:rPr lang="en-US" sz="4400" dirty="0"/>
              <a:t>(Threat) : </a:t>
            </a:r>
            <a:br>
              <a:rPr lang="th-TH" sz="4400" dirty="0"/>
            </a:br>
            <a:r>
              <a:rPr lang="th-TH" sz="4400" dirty="0">
                <a:solidFill>
                  <a:schemeClr val="accent2"/>
                </a:solidFill>
              </a:rPr>
              <a:t>การเปลี่ยนแปลงข้อมูล </a:t>
            </a:r>
            <a:r>
              <a:rPr lang="en-US" sz="4400" dirty="0">
                <a:solidFill>
                  <a:schemeClr val="accent2"/>
                </a:solidFill>
              </a:rPr>
              <a:t>(Modification) [2]</a:t>
            </a:r>
            <a:endParaRPr lang="th-TH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360" y="1574800"/>
            <a:ext cx="9184640" cy="5283200"/>
          </a:xfrm>
        </p:spPr>
        <p:txBody>
          <a:bodyPr>
            <a:normAutofit/>
          </a:bodyPr>
          <a:lstStyle/>
          <a:p>
            <a:r>
              <a:rPr lang="th-TH" dirty="0"/>
              <a:t>เช่น การโจมตีผ่านคนกลาง </a:t>
            </a:r>
            <a:r>
              <a:rPr lang="en-US" dirty="0"/>
              <a:t>(Man-in-the-middle : MITM) </a:t>
            </a:r>
            <a:r>
              <a:rPr lang="th-TH" dirty="0"/>
              <a:t>ผู้บุกรุกอ่านข้อมูลจากผู้ส่งแล้วแก้ไขก่อนจะส่งต่อไปให้ผู้รับ</a:t>
            </a:r>
            <a:r>
              <a:rPr lang="en-US" dirty="0"/>
              <a:t> </a:t>
            </a:r>
          </a:p>
          <a:p>
            <a:r>
              <a:rPr lang="th-TH" dirty="0"/>
              <a:t>หรือผู้โจมตีพยายามฝังมัลแวร์ลงในไฟล์ติดตั้งโปรแกรม แล้วปล่อยให้เหยื่อทำการดาวน์โหลดไฟล์โปรแกรมไปติดตั้ง</a:t>
            </a:r>
          </a:p>
          <a:p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ป้องกันโดยการพยายามรักษาความคงสภาพ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(Integrity) </a:t>
            </a: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เช่น การใช้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Hash Function</a:t>
            </a:r>
            <a:endParaRPr lang="th-TH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3289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D15CDB-9F49-40D6-A575-5BFDD10DD043}"/>
              </a:ext>
            </a:extLst>
          </p:cNvPr>
          <p:cNvSpPr/>
          <p:nvPr/>
        </p:nvSpPr>
        <p:spPr>
          <a:xfrm>
            <a:off x="1544320" y="0"/>
            <a:ext cx="106476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  <p:pic>
        <p:nvPicPr>
          <p:cNvPr id="5" name="Picture 2" descr="https://tails.boum.org/doc/about/warning/man-in-the-middl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79" y="779749"/>
            <a:ext cx="10880421" cy="592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5200937"/>
            <a:ext cx="5943600" cy="1281143"/>
          </a:xfrm>
          <a:prstGeom prst="homePlate">
            <a:avLst/>
          </a:prstGeom>
          <a:solidFill>
            <a:srgbClr val="A53010">
              <a:alpha val="6902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Man-in-the-middle attack : MITM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97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  <p:pic>
        <p:nvPicPr>
          <p:cNvPr id="8194" name="Picture 2" descr="Image result for hash function check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20" y="0"/>
            <a:ext cx="10749280" cy="686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305337"/>
            <a:ext cx="3342639" cy="640445"/>
          </a:xfrm>
          <a:prstGeom prst="homePlate">
            <a:avLst/>
          </a:prstGeom>
          <a:solidFill>
            <a:srgbClr val="A53010">
              <a:alpha val="6902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Hash Function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81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0"/>
            <a:ext cx="8911687" cy="1584960"/>
          </a:xfrm>
        </p:spPr>
        <p:txBody>
          <a:bodyPr>
            <a:normAutofit/>
          </a:bodyPr>
          <a:lstStyle/>
          <a:p>
            <a:pPr algn="r"/>
            <a:r>
              <a:rPr lang="th-TH" dirty="0"/>
              <a:t>ภัยคุกคาม </a:t>
            </a:r>
            <a:r>
              <a:rPr lang="en-US" dirty="0"/>
              <a:t>(Threat) : </a:t>
            </a:r>
            <a:br>
              <a:rPr lang="th-TH" dirty="0"/>
            </a:br>
            <a:r>
              <a:rPr lang="th-TH" dirty="0">
                <a:solidFill>
                  <a:schemeClr val="accent2"/>
                </a:solidFill>
              </a:rPr>
              <a:t>การปลอมตัว </a:t>
            </a:r>
            <a:r>
              <a:rPr lang="en-US" dirty="0">
                <a:solidFill>
                  <a:schemeClr val="accent2"/>
                </a:solidFill>
              </a:rPr>
              <a:t>(Spoofing)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1520" y="1584960"/>
            <a:ext cx="8920480" cy="5273040"/>
          </a:xfrm>
        </p:spPr>
        <p:txBody>
          <a:bodyPr>
            <a:normAutofit fontScale="92500"/>
          </a:bodyPr>
          <a:lstStyle/>
          <a:p>
            <a:r>
              <a:rPr lang="th-TH" dirty="0"/>
              <a:t>หมายถึง การทำให้อีกฝ่ายหนึ่งเข้าใจว่าตัวเองเป็นบุคคลหนึ่ง จัดอยู่ในประเภทการหลอกลวง </a:t>
            </a:r>
            <a:r>
              <a:rPr lang="en-US" dirty="0"/>
              <a:t>(Deception)</a:t>
            </a:r>
            <a:r>
              <a:rPr lang="th-TH" dirty="0"/>
              <a:t> และการควบคุมระบบ </a:t>
            </a:r>
            <a:r>
              <a:rPr lang="en-US" dirty="0"/>
              <a:t>(Usurpation)</a:t>
            </a:r>
          </a:p>
          <a:p>
            <a:r>
              <a:rPr lang="th-TH" dirty="0"/>
              <a:t>เช่น ผู้ใช้ต้องการจะล็อกอินเข้าสู่ระบบปกติ แต่มีการหลอกให้ล็อกอินเข้าอีกระบบหนึ่งที่ผู้ใช้เข้าใจว่าเป็นระบบที่ต้องการจริงๆ</a:t>
            </a:r>
          </a:p>
          <a:p>
            <a:r>
              <a:rPr lang="th-TH" dirty="0"/>
              <a:t>ส่วนใหญ่จะเป็นการโจมตีแบบ </a:t>
            </a:r>
            <a:r>
              <a:rPr lang="en-US" dirty="0"/>
              <a:t>Active</a:t>
            </a:r>
          </a:p>
          <a:p>
            <a:r>
              <a:rPr lang="th-TH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ป้องกันโดยการใช้การพิสูจน์ทราบตัวตน </a:t>
            </a:r>
            <a:r>
              <a:rPr lang="en-US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(Authentication)</a:t>
            </a:r>
            <a:endParaRPr lang="th-TH" sz="3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  <p:pic>
        <p:nvPicPr>
          <p:cNvPr id="5122" name="Picture 2" descr="Malware, Crime, Www, Security, Computer, Spam, Privacy">
            <a:extLst>
              <a:ext uri="{FF2B5EF4-FFF2-40B4-BE49-F238E27FC236}">
                <a16:creationId xmlns:a16="http://schemas.microsoft.com/office/drawing/2014/main" id="{96EC2A5E-C2E9-4BB5-A702-AF907BC61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960"/>
            <a:ext cx="3163824" cy="527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4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องค์ประกอบของความปลอดภัยของข้อมูล</a:t>
            </a:r>
          </a:p>
          <a:p>
            <a:r>
              <a:rPr lang="th-TH" dirty="0"/>
              <a:t>ภัยคุกคาม </a:t>
            </a:r>
            <a:r>
              <a:rPr lang="en-US" dirty="0"/>
              <a:t>(Threat)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1026" name="Picture 2" descr="Image result for cyber thr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80" y="3173080"/>
            <a:ext cx="5252720" cy="376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32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6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No photo description available.">
            <a:extLst>
              <a:ext uri="{FF2B5EF4-FFF2-40B4-BE49-F238E27FC236}">
                <a16:creationId xmlns:a16="http://schemas.microsoft.com/office/drawing/2014/main" id="{01292032-9EFE-4034-B4E4-E256B5B41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8505" y="643467"/>
            <a:ext cx="629498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7F4DC1-AC85-42DA-95A7-F42E699B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6349513"/>
            <a:ext cx="779767" cy="3703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6B7F33-6058-45EB-8A51-E0E4B5C520A4}" type="slidenum">
              <a:rPr lang="th-TH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th-TH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2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0"/>
            <a:ext cx="8911687" cy="1280890"/>
          </a:xfrm>
        </p:spPr>
        <p:txBody>
          <a:bodyPr>
            <a:normAutofit fontScale="90000"/>
          </a:bodyPr>
          <a:lstStyle/>
          <a:p>
            <a:pPr algn="r"/>
            <a:r>
              <a:rPr lang="th-TH" dirty="0"/>
              <a:t>ภัยคุกคาม </a:t>
            </a:r>
            <a:r>
              <a:rPr lang="en-US" dirty="0"/>
              <a:t>(Threat) : </a:t>
            </a:r>
            <a:br>
              <a:rPr lang="th-TH" dirty="0"/>
            </a:br>
            <a:r>
              <a:rPr lang="th-TH" dirty="0"/>
              <a:t>การปลอมตัว </a:t>
            </a:r>
            <a:r>
              <a:rPr lang="en-US" dirty="0"/>
              <a:t>(Spoofing) </a:t>
            </a:r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sz="3600" dirty="0">
                <a:solidFill>
                  <a:schemeClr val="accent2"/>
                </a:solidFill>
              </a:rPr>
              <a:t>IP Spoofing]</a:t>
            </a:r>
            <a:endParaRPr lang="th-TH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313" y="1280890"/>
            <a:ext cx="8915400" cy="5577110"/>
          </a:xfrm>
        </p:spPr>
        <p:txBody>
          <a:bodyPr/>
          <a:lstStyle/>
          <a:p>
            <a:r>
              <a:rPr lang="th-TH" dirty="0"/>
              <a:t>หมายถึงการที่ผู้บุกรุกอยู่นอกเครือข่ายแล้วปลอมว่าเป็นคอมพิวเตอร์ที่เชื่อถือได้ </a:t>
            </a:r>
            <a:r>
              <a:rPr lang="en-US" dirty="0"/>
              <a:t>(Trusted) </a:t>
            </a:r>
            <a:r>
              <a:rPr lang="th-TH" dirty="0"/>
              <a:t>โดยอาจจะใช้ไอพีแอดเดรสเหมือนกับที่ใช้ในเครือข่าย</a:t>
            </a:r>
          </a:p>
          <a:p>
            <a:r>
              <a:rPr lang="th-TH" dirty="0"/>
              <a:t>ผู้บุกรุกสามารถปรับเปลี่ยน </a:t>
            </a:r>
            <a:r>
              <a:rPr lang="en-US" dirty="0"/>
              <a:t>Routing Table </a:t>
            </a:r>
            <a:r>
              <a:rPr lang="th-TH" dirty="0"/>
              <a:t>เพื่อให้ส่งข้อมูลไปยังเครื่องปลอมได้ ผู้บุกรุกอาจเป็นผู้ใช้ภายในที่ไม่มีสิทธิ์ก็ได้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96710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04E1B6-4583-4B30-969D-04B7A2F1758F}"/>
              </a:ext>
            </a:extLst>
          </p:cNvPr>
          <p:cNvSpPr/>
          <p:nvPr/>
        </p:nvSpPr>
        <p:spPr>
          <a:xfrm>
            <a:off x="2966720" y="0"/>
            <a:ext cx="92252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8" name="Picture 2" descr="https://upload.wikimedia.org/wikipedia/commons/thumb/7/72/IP_spoofing_en.svg/2000px-IP_spoofing_en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51" y="147067"/>
            <a:ext cx="7767450" cy="61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22</a:t>
            </a:fld>
            <a:endParaRPr lang="th-TH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319817"/>
            <a:ext cx="4957171" cy="640445"/>
          </a:xfrm>
          <a:prstGeom prst="homePlate">
            <a:avLst/>
          </a:prstGeom>
          <a:solidFill>
            <a:srgbClr val="A53010">
              <a:alpha val="69020"/>
            </a:srgbClr>
          </a:solidFill>
          <a:ln w="222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</a:rPr>
              <a:t>IP Spoofing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96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1" y="-5016"/>
            <a:ext cx="9398000" cy="2001520"/>
          </a:xfrm>
        </p:spPr>
        <p:txBody>
          <a:bodyPr>
            <a:normAutofit/>
          </a:bodyPr>
          <a:lstStyle/>
          <a:p>
            <a:pPr algn="r"/>
            <a:r>
              <a:rPr lang="th-TH" dirty="0"/>
              <a:t>ภัยคุกคาม </a:t>
            </a:r>
            <a:r>
              <a:rPr lang="en-US" dirty="0"/>
              <a:t>(Threat) : </a:t>
            </a:r>
            <a:br>
              <a:rPr lang="th-TH" dirty="0"/>
            </a:br>
            <a:r>
              <a:rPr lang="th-TH" dirty="0">
                <a:solidFill>
                  <a:schemeClr val="accent2"/>
                </a:solidFill>
              </a:rPr>
              <a:t>การปฏิเสธการให้บริการ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(Denial of Service : DoS)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0" y="2001520"/>
            <a:ext cx="9398000" cy="4856480"/>
          </a:xfrm>
        </p:spPr>
        <p:txBody>
          <a:bodyPr>
            <a:normAutofit fontScale="92500" lnSpcReduction="20000"/>
          </a:bodyPr>
          <a:lstStyle/>
          <a:p>
            <a:r>
              <a:rPr lang="th-TH" dirty="0"/>
              <a:t>หมายถึง การขัดขวางการให้บริการของเซิร์ฟเวอร์เป็นเวลานาน</a:t>
            </a:r>
          </a:p>
          <a:p>
            <a:r>
              <a:rPr lang="th-TH" dirty="0"/>
              <a:t>อาจเกิดขึ้นที่เซิร์ฟเวอร์ โดยขัดขวางไม่ให้เซิร์ฟเวอร์ใช้ทรัพยากรที่จำเป็นได้ หรือใช้ทรัพยากรของเซิร์ฟเวอร์            จนหมด </a:t>
            </a:r>
            <a:r>
              <a:rPr lang="en-US" dirty="0"/>
              <a:t>(Overload)</a:t>
            </a:r>
            <a:endParaRPr lang="th-TH" dirty="0"/>
          </a:p>
          <a:p>
            <a:r>
              <a:rPr lang="th-TH" dirty="0"/>
              <a:t>ป้องกันได้โดยการรักษาความพร้อมใช้งาน </a:t>
            </a:r>
            <a:r>
              <a:rPr lang="en-US" dirty="0"/>
              <a:t>(Availability) </a:t>
            </a:r>
            <a:r>
              <a:rPr lang="th-TH" dirty="0"/>
              <a:t>เช่น การสำรองข้อมูล การมีเซิร์ฟเวอร์สำรอง</a:t>
            </a:r>
          </a:p>
          <a:p>
            <a:r>
              <a:rPr lang="th-TH" i="1" dirty="0"/>
              <a:t>เรียกการโจมตีแบบกระจายมาจากหลายแหล่งว่า </a:t>
            </a:r>
            <a:r>
              <a:rPr lang="en-US" b="1" i="1" dirty="0"/>
              <a:t>“Distributed Denial of Service (</a:t>
            </a:r>
            <a:r>
              <a:rPr lang="en-US" b="1" i="1" dirty="0" err="1"/>
              <a:t>DDoS</a:t>
            </a:r>
            <a:r>
              <a:rPr lang="en-US" b="1" i="1" dirty="0"/>
              <a:t>)” </a:t>
            </a:r>
            <a:r>
              <a:rPr lang="th-TH" i="1" dirty="0"/>
              <a:t>ซึ่งมีความรุนแรงมาก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23</a:t>
            </a:fld>
            <a:endParaRPr lang="th-TH" dirty="0"/>
          </a:p>
        </p:txBody>
      </p:sp>
      <p:pic>
        <p:nvPicPr>
          <p:cNvPr id="7170" name="Picture 2" descr="Water, Flow, Waterfall, Plunge, Liquid, Wet, Dammed">
            <a:extLst>
              <a:ext uri="{FF2B5EF4-FFF2-40B4-BE49-F238E27FC236}">
                <a16:creationId xmlns:a16="http://schemas.microsoft.com/office/drawing/2014/main" id="{6878E27D-DCAD-45D5-A216-0144B2E7D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8240"/>
            <a:ext cx="2816276" cy="187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erlin, Potsdam Place, High Water, Flood, Ãberflutuung">
            <a:extLst>
              <a:ext uri="{FF2B5EF4-FFF2-40B4-BE49-F238E27FC236}">
                <a16:creationId xmlns:a16="http://schemas.microsoft.com/office/drawing/2014/main" id="{B00AC4AA-A5C9-49D4-902B-0173B581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1148"/>
            <a:ext cx="2811876" cy="187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939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24</a:t>
            </a:fld>
            <a:endParaRPr lang="th-TH" dirty="0"/>
          </a:p>
        </p:txBody>
      </p:sp>
      <p:pic>
        <p:nvPicPr>
          <p:cNvPr id="2050" name="Picture 2" descr="Image result for dos atta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61" y="0"/>
            <a:ext cx="96926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907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0"/>
            <a:ext cx="8911687" cy="1838960"/>
          </a:xfrm>
        </p:spPr>
        <p:txBody>
          <a:bodyPr>
            <a:normAutofit fontScale="90000"/>
          </a:bodyPr>
          <a:lstStyle/>
          <a:p>
            <a:pPr algn="r"/>
            <a:r>
              <a:rPr lang="th-TH" dirty="0"/>
              <a:t>ภัยคุกคาม </a:t>
            </a:r>
            <a:r>
              <a:rPr lang="en-US" dirty="0"/>
              <a:t>(Threat) : </a:t>
            </a:r>
            <a:br>
              <a:rPr lang="th-TH" dirty="0"/>
            </a:br>
            <a:r>
              <a:rPr lang="th-TH" dirty="0">
                <a:solidFill>
                  <a:schemeClr val="accent2"/>
                </a:solidFill>
              </a:rPr>
              <a:t>ไวรัส เวิร์ม และโทรจัน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(Virus, Worm , Trojan) [1]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838960"/>
            <a:ext cx="8915400" cy="5019040"/>
          </a:xfrm>
        </p:spPr>
        <p:txBody>
          <a:bodyPr>
            <a:normAutofit/>
          </a:bodyPr>
          <a:lstStyle/>
          <a:p>
            <a:r>
              <a:rPr lang="th-TH" b="1" dirty="0" err="1"/>
              <a:t>มัลแวร์</a:t>
            </a:r>
            <a:r>
              <a:rPr lang="th-TH" dirty="0"/>
              <a:t> </a:t>
            </a:r>
            <a:r>
              <a:rPr lang="en-US" dirty="0"/>
              <a:t>(Malware) </a:t>
            </a:r>
            <a:r>
              <a:rPr lang="th-TH" dirty="0"/>
              <a:t>หรือ </a:t>
            </a:r>
            <a:r>
              <a:rPr lang="en-US" dirty="0"/>
              <a:t>Malicious Code </a:t>
            </a:r>
            <a:r>
              <a:rPr lang="th-TH" dirty="0"/>
              <a:t>เป็นโปรแกรมประสงค์ร้ายที่ออกแบบมาเพื่อเจาะทำลายระบบ หรือสร้างความเสียหายกับระบบ</a:t>
            </a:r>
          </a:p>
          <a:p>
            <a:r>
              <a:rPr lang="th-TH" b="1" dirty="0" err="1"/>
              <a:t>ไวรัส</a:t>
            </a:r>
            <a:r>
              <a:rPr lang="th-TH" dirty="0"/>
              <a:t> </a:t>
            </a:r>
            <a:r>
              <a:rPr lang="en-US" dirty="0"/>
              <a:t>(Virus) </a:t>
            </a:r>
            <a:r>
              <a:rPr lang="th-TH" dirty="0"/>
              <a:t>คือโปรแกรมที่เป็นอันตรายต่อคอมพิวเตอร์ โดยกระจายไปยังไฟล์อื่นๆที่อยู่ในเครื่องเดียวกัน ต้องอาศัยคนเปิดไฟล์ที่ติดไวรัสแล้วค่อยทำงาน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25</a:t>
            </a:fld>
            <a:endParaRPr lang="th-TH" dirty="0"/>
          </a:p>
        </p:txBody>
      </p:sp>
      <p:pic>
        <p:nvPicPr>
          <p:cNvPr id="4098" name="Picture 2" descr="Image result for virus at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9040"/>
            <a:ext cx="3267187" cy="183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Monster, Blue, Internet, Attack, Firewall">
            <a:extLst>
              <a:ext uri="{FF2B5EF4-FFF2-40B4-BE49-F238E27FC236}">
                <a16:creationId xmlns:a16="http://schemas.microsoft.com/office/drawing/2014/main" id="{A3C6D420-8679-43EF-9670-C37625A85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3" y="2540000"/>
            <a:ext cx="3305387" cy="247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59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0"/>
            <a:ext cx="8911687" cy="1849120"/>
          </a:xfrm>
        </p:spPr>
        <p:txBody>
          <a:bodyPr>
            <a:normAutofit fontScale="90000"/>
          </a:bodyPr>
          <a:lstStyle/>
          <a:p>
            <a:pPr algn="r"/>
            <a:r>
              <a:rPr lang="th-TH" dirty="0"/>
              <a:t>ภัยคุกคาม </a:t>
            </a:r>
            <a:r>
              <a:rPr lang="en-US" dirty="0"/>
              <a:t>(Threat) : </a:t>
            </a:r>
            <a:br>
              <a:rPr lang="th-TH" dirty="0"/>
            </a:br>
            <a:r>
              <a:rPr lang="th-TH" dirty="0">
                <a:solidFill>
                  <a:schemeClr val="accent2"/>
                </a:solidFill>
              </a:rPr>
              <a:t>ไวรัส เวิร์ม และโทรจัน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(Virus, Worm , Trojan) [2]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152" y="1849120"/>
            <a:ext cx="8911687" cy="5008880"/>
          </a:xfrm>
        </p:spPr>
        <p:txBody>
          <a:bodyPr>
            <a:normAutofit lnSpcReduction="10000"/>
          </a:bodyPr>
          <a:lstStyle/>
          <a:p>
            <a:r>
              <a:rPr lang="th-TH" b="1" dirty="0" err="1"/>
              <a:t>เวิร์ม</a:t>
            </a:r>
            <a:r>
              <a:rPr lang="th-TH" b="1" dirty="0"/>
              <a:t> </a:t>
            </a:r>
            <a:r>
              <a:rPr lang="en-US" dirty="0"/>
              <a:t>(Worm) </a:t>
            </a:r>
            <a:r>
              <a:rPr lang="th-TH" dirty="0"/>
              <a:t>คือ โปรแกรมที่เป็นอันตรายต่อคอมพิวเตอร์ โดยแพร่กระจายตัวเอง (</a:t>
            </a:r>
            <a:r>
              <a:rPr lang="en-US" dirty="0"/>
              <a:t>Copy</a:t>
            </a:r>
            <a:r>
              <a:rPr lang="th-TH" dirty="0"/>
              <a:t>)</a:t>
            </a:r>
            <a:r>
              <a:rPr lang="en-US" dirty="0"/>
              <a:t> </a:t>
            </a:r>
            <a:r>
              <a:rPr lang="th-TH" dirty="0"/>
              <a:t>ไปยังคอมพิวเตอร์เครื่องอื่นๆ</a:t>
            </a:r>
            <a:r>
              <a:rPr lang="th-T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ที่อยู่ในเครือข่าย </a:t>
            </a:r>
            <a:r>
              <a:rPr lang="th-TH" dirty="0"/>
              <a:t>และสามารถรันตัวเองเพื่อสร้างความเสียหายได้</a:t>
            </a:r>
          </a:p>
          <a:p>
            <a:r>
              <a:rPr lang="th-TH" b="1" dirty="0"/>
              <a:t>โทรจัน </a:t>
            </a:r>
            <a:r>
              <a:rPr lang="en-US" dirty="0"/>
              <a:t>(Trojan) </a:t>
            </a:r>
            <a:r>
              <a:rPr lang="th-TH" dirty="0"/>
              <a:t>คือโปรแกรมที่ทำลายระบบคอมพิวเตอร์โดย</a:t>
            </a:r>
            <a:r>
              <a:rPr lang="th-T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แฝงมากับโปรแกรมอื่นๆ </a:t>
            </a:r>
            <a:r>
              <a:rPr lang="th-TH" dirty="0"/>
              <a:t>เมื่อติดตั้งโปรแกรมเสร็จแล้วโทรจันที่แฝงมาด้วยก็จะทำลายระบบคอมพิวเตอร์ หรือสร้างช่องทางให้โปรแกรมอื่นเข้ามาทำลายระบบ (</a:t>
            </a:r>
            <a:r>
              <a:rPr lang="en-US" dirty="0"/>
              <a:t>Backdoor</a:t>
            </a:r>
            <a:r>
              <a:rPr lang="th-TH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26</a:t>
            </a:fld>
            <a:endParaRPr lang="th-TH" dirty="0"/>
          </a:p>
        </p:txBody>
      </p:sp>
      <p:pic>
        <p:nvPicPr>
          <p:cNvPr id="3074" name="Picture 2" descr="Image result for cyber worm att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2907"/>
            <a:ext cx="3273214" cy="260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trojan att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" y="3881120"/>
            <a:ext cx="3200945" cy="29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49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age.shutterstock.com/display_pic_with_logo/2450240/302765765/stock-vector-prohibition-sign-no-or-anti-virus-computer-spyware-malware-worm-trojan-adware-3027657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"/>
            <a:ext cx="6517276" cy="6806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27</a:t>
            </a:fld>
            <a:endParaRPr lang="th-TH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62070D-1C6C-40C1-BB84-E6FEDC3F1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324" y="5577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ป้องกันเบื้องต้น</a:t>
            </a:r>
            <a:r>
              <a:rPr lang="th-TH"/>
              <a:t>ด้วยการใช้ </a:t>
            </a:r>
            <a:r>
              <a:rPr lang="en-US" dirty="0"/>
              <a:t>Antivirus</a:t>
            </a:r>
            <a:br>
              <a:rPr lang="en-US" dirty="0"/>
            </a:br>
            <a:r>
              <a:rPr lang="th-TH" dirty="0"/>
              <a:t>ที่มีการอัพเดตอยู่เสมอ</a:t>
            </a:r>
          </a:p>
        </p:txBody>
      </p:sp>
    </p:spTree>
    <p:extLst>
      <p:ext uri="{BB962C8B-B14F-4D97-AF65-F5344CB8AC3E}">
        <p14:creationId xmlns:p14="http://schemas.microsoft.com/office/powerpoint/2010/main" val="66825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325" y="0"/>
            <a:ext cx="8911687" cy="1280890"/>
          </a:xfrm>
        </p:spPr>
        <p:txBody>
          <a:bodyPr/>
          <a:lstStyle/>
          <a:p>
            <a:r>
              <a:rPr lang="th-TH" dirty="0"/>
              <a:t>องค์ประกอบของความปลอดภัยของข้อมูล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113456"/>
              </p:ext>
            </p:extLst>
          </p:nvPr>
        </p:nvGraphicFramePr>
        <p:xfrm>
          <a:off x="4273864" y="1280890"/>
          <a:ext cx="9655496" cy="5338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sp>
        <p:nvSpPr>
          <p:cNvPr id="6" name="Isosceles Triangle 5"/>
          <p:cNvSpPr/>
          <p:nvPr/>
        </p:nvSpPr>
        <p:spPr>
          <a:xfrm>
            <a:off x="8739504" y="3320440"/>
            <a:ext cx="1237615" cy="1410920"/>
          </a:xfrm>
          <a:prstGeom prst="triangle">
            <a:avLst/>
          </a:prstGeom>
          <a:solidFill>
            <a:srgbClr val="CC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Info  Sec</a:t>
            </a:r>
            <a:endParaRPr lang="th-TH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02665306"/>
              </p:ext>
            </p:extLst>
          </p:nvPr>
        </p:nvGraphicFramePr>
        <p:xfrm>
          <a:off x="883069" y="1666360"/>
          <a:ext cx="5308921" cy="48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2FA28D-DE90-4BD6-88DD-DF0E9ABDE708}"/>
              </a:ext>
            </a:extLst>
          </p:cNvPr>
          <p:cNvSpPr/>
          <p:nvPr/>
        </p:nvSpPr>
        <p:spPr>
          <a:xfrm>
            <a:off x="7579360" y="5913120"/>
            <a:ext cx="3383280" cy="9448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CIA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80890"/>
          </a:xfrm>
        </p:spPr>
        <p:txBody>
          <a:bodyPr>
            <a:normAutofit/>
          </a:bodyPr>
          <a:lstStyle/>
          <a:p>
            <a:r>
              <a:rPr lang="th-TH" sz="5400" dirty="0"/>
              <a:t>ความลับ </a:t>
            </a:r>
            <a:r>
              <a:rPr lang="en-US" sz="5400" dirty="0"/>
              <a:t>(Confidentiality)</a:t>
            </a:r>
            <a:endParaRPr lang="th-TH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280890"/>
            <a:ext cx="8911687" cy="55771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th-TH" sz="4100" dirty="0"/>
              <a:t>หมายถึง การอนุญาตให้เฉพาะผู้ที่ได้รับอนุญาตเข้าถึงข้อมูลได้เท่านั้น</a:t>
            </a:r>
          </a:p>
          <a:p>
            <a:pPr>
              <a:lnSpc>
                <a:spcPct val="120000"/>
              </a:lnSpc>
            </a:pPr>
            <a:r>
              <a:rPr lang="th-TH" sz="4100" dirty="0"/>
              <a:t>กลไกที่ใช้รักษาความลับคือ </a:t>
            </a:r>
            <a:r>
              <a:rPr lang="en-US" sz="4100" b="1" i="1" dirty="0"/>
              <a:t>1) </a:t>
            </a:r>
            <a:r>
              <a:rPr lang="th-TH" sz="4100" b="1" i="1" dirty="0"/>
              <a:t>การเข้ารหัสข้อมูล </a:t>
            </a:r>
            <a:r>
              <a:rPr lang="en-US" sz="4100" dirty="0"/>
              <a:t>(Cryptography </a:t>
            </a:r>
            <a:r>
              <a:rPr lang="th-TH" sz="4100" dirty="0"/>
              <a:t>หรือ </a:t>
            </a:r>
            <a:r>
              <a:rPr lang="en-US" sz="4100" dirty="0"/>
              <a:t>Encryption)</a:t>
            </a:r>
          </a:p>
          <a:p>
            <a:pPr lvl="1">
              <a:lnSpc>
                <a:spcPct val="120000"/>
              </a:lnSpc>
            </a:pPr>
            <a:r>
              <a:rPr lang="th-TH" sz="3600" dirty="0"/>
              <a:t>หากบุคคลอื่นสามารถถอดรหัสได้ แสดงว่าความลับถูกทำลาย </a:t>
            </a:r>
            <a:r>
              <a:rPr lang="en-US" sz="3600" b="1" dirty="0">
                <a:solidFill>
                  <a:schemeClr val="bg1"/>
                </a:solidFill>
              </a:rPr>
              <a:t>(Compromised) </a:t>
            </a:r>
            <a:r>
              <a:rPr lang="th-TH" sz="3600" dirty="0"/>
              <a:t>หรือถูกเปิดเผย </a:t>
            </a:r>
            <a:r>
              <a:rPr lang="en-US" sz="3600" dirty="0"/>
              <a:t>(Exposure)</a:t>
            </a:r>
          </a:p>
          <a:p>
            <a:pPr>
              <a:lnSpc>
                <a:spcPct val="120000"/>
              </a:lnSpc>
            </a:pPr>
            <a:r>
              <a:rPr lang="en-US" sz="4100" b="1" i="1" dirty="0"/>
              <a:t>2) </a:t>
            </a:r>
            <a:r>
              <a:rPr lang="th-TH" sz="4100" b="1" i="1" dirty="0"/>
              <a:t>กลไกควบคุมการเข้าถึง </a:t>
            </a:r>
            <a:r>
              <a:rPr lang="en-US" sz="4100" dirty="0"/>
              <a:t>(Access Control) </a:t>
            </a:r>
            <a:r>
              <a:rPr lang="th-TH" sz="4100" dirty="0"/>
              <a:t>จะพิสูจน์ทราบว่าผู้ที่เข้ามาใช้งานระบบ ได้รับอนุญาตหรือไม่ เช่น ระบบ </a:t>
            </a:r>
            <a:r>
              <a:rPr lang="en-US" sz="4100" dirty="0"/>
              <a:t>Authentication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th-TH" sz="4000" i="1" dirty="0">
                <a:solidFill>
                  <a:schemeClr val="bg1"/>
                </a:solidFill>
              </a:rPr>
              <a:t>“ถ้าไม่รู้ว่าข้อมูลนั้นมีอยู่ ก็จะไม่มีความพยายามขโมยข้อมูลนั้น”</a:t>
            </a:r>
            <a:r>
              <a:rPr lang="en-US" sz="4000" i="1" dirty="0">
                <a:solidFill>
                  <a:schemeClr val="bg1"/>
                </a:solidFill>
              </a:rPr>
              <a:t> </a:t>
            </a:r>
            <a:endParaRPr lang="th-TH" i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th-TH" i="1" dirty="0"/>
              <a:t>(การปกปิดการมีอยู่ของข้อมูลเป็นสิ่งสำคัญ)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2050" name="Picture 2" descr="Image result for confident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" y="5501700"/>
            <a:ext cx="2592925" cy="13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" y="3555947"/>
            <a:ext cx="2592925" cy="19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00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2" y="624110"/>
            <a:ext cx="8911687" cy="1280890"/>
          </a:xfrm>
        </p:spPr>
        <p:txBody>
          <a:bodyPr>
            <a:normAutofit/>
          </a:bodyPr>
          <a:lstStyle/>
          <a:p>
            <a:r>
              <a:rPr lang="th-TH" sz="4800" dirty="0"/>
              <a:t>ความถูกต้องสมบูรณ์ </a:t>
            </a:r>
            <a:r>
              <a:rPr lang="en-US" sz="4800" dirty="0"/>
              <a:t>(Integrity)</a:t>
            </a:r>
            <a:endParaRPr lang="th-TH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313" y="1905000"/>
            <a:ext cx="8911687" cy="4953000"/>
          </a:xfrm>
        </p:spPr>
        <p:txBody>
          <a:bodyPr>
            <a:normAutofit fontScale="92500"/>
          </a:bodyPr>
          <a:lstStyle/>
          <a:p>
            <a:r>
              <a:rPr lang="th-TH" dirty="0"/>
              <a:t>หมายถึง ความเชื่อถือได้ของข้อมูลหรือแหล่งที่มา หรือการป้องกันไม่ให้ข้อมูล</a:t>
            </a:r>
            <a:r>
              <a:rPr lang="th-TH" sz="3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ถูกเปลี่ยนแปลง</a:t>
            </a:r>
            <a:r>
              <a:rPr lang="th-TH" dirty="0"/>
              <a:t>ไปจากเดิม</a:t>
            </a:r>
          </a:p>
          <a:p>
            <a:pPr lvl="1"/>
            <a:r>
              <a:rPr lang="th-TH" dirty="0"/>
              <a:t>ความถูกต้องของ</a:t>
            </a:r>
            <a:r>
              <a:rPr lang="th-TH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เนื้อหา</a:t>
            </a:r>
            <a:r>
              <a:rPr lang="th-TH" dirty="0"/>
              <a:t>ข้อมูล</a:t>
            </a:r>
          </a:p>
          <a:p>
            <a:pPr lvl="1"/>
            <a:r>
              <a:rPr lang="th-TH" dirty="0"/>
              <a:t>ความถูกต้องของ</a:t>
            </a:r>
            <a:r>
              <a:rPr lang="th-TH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แหล่งที่มา</a:t>
            </a:r>
            <a:r>
              <a:rPr lang="th-TH" dirty="0"/>
              <a:t>ของข้อมูล</a:t>
            </a:r>
          </a:p>
          <a:p>
            <a:r>
              <a:rPr lang="th-TH" dirty="0"/>
              <a:t>กลไกในการรักษาความคงสภาพของข้อมูลมี </a:t>
            </a:r>
            <a:r>
              <a:rPr lang="en-US" dirty="0"/>
              <a:t>2 </a:t>
            </a:r>
            <a:r>
              <a:rPr lang="th-TH" dirty="0"/>
              <a:t>ส่วน</a:t>
            </a:r>
          </a:p>
          <a:p>
            <a:pPr lvl="1"/>
            <a:r>
              <a:rPr lang="th-TH" dirty="0"/>
              <a:t>การป้องกัน </a:t>
            </a:r>
            <a:r>
              <a:rPr lang="en-US" dirty="0"/>
              <a:t>(Prevention)</a:t>
            </a:r>
          </a:p>
          <a:p>
            <a:pPr lvl="1"/>
            <a:r>
              <a:rPr lang="th-TH" dirty="0"/>
              <a:t>การตรวจสอบ </a:t>
            </a:r>
            <a:r>
              <a:rPr lang="en-US" dirty="0"/>
              <a:t>(Detection)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1026" name="Picture 2" descr="Business, Signature, Contract, Document, Deal">
            <a:extLst>
              <a:ext uri="{FF2B5EF4-FFF2-40B4-BE49-F238E27FC236}">
                <a16:creationId xmlns:a16="http://schemas.microsoft.com/office/drawing/2014/main" id="{393308CF-F9F7-4EE2-AF96-6AD311900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766"/>
            <a:ext cx="3280312" cy="246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nger, Fingerprint, Security, Digital, Identity">
            <a:extLst>
              <a:ext uri="{FF2B5EF4-FFF2-40B4-BE49-F238E27FC236}">
                <a16:creationId xmlns:a16="http://schemas.microsoft.com/office/drawing/2014/main" id="{D81ECFE9-7CB5-4278-A6CA-86C5B470E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00"/>
            <a:ext cx="3302695" cy="185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87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0F7D5-60B1-4C3E-A3AD-DA2EC942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5" name="Picture 2" descr="Image result for data integrity">
            <a:extLst>
              <a:ext uri="{FF2B5EF4-FFF2-40B4-BE49-F238E27FC236}">
                <a16:creationId xmlns:a16="http://schemas.microsoft.com/office/drawing/2014/main" id="{0BD68983-48CF-4F0E-8465-5B864333DC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2" y="1152907"/>
            <a:ext cx="12201832" cy="44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5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9599075" cy="1280890"/>
          </a:xfrm>
        </p:spPr>
        <p:txBody>
          <a:bodyPr>
            <a:normAutofit/>
          </a:bodyPr>
          <a:lstStyle/>
          <a:p>
            <a:r>
              <a:rPr lang="th-TH" sz="4800" dirty="0"/>
              <a:t>ความถูกต้องสมบูรณ์ </a:t>
            </a:r>
            <a:r>
              <a:rPr lang="en-US" sz="4800" dirty="0"/>
              <a:t>(Integrity) [2]</a:t>
            </a:r>
            <a:endParaRPr lang="th-TH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280890"/>
            <a:ext cx="9599074" cy="4238625"/>
          </a:xfrm>
        </p:spPr>
        <p:txBody>
          <a:bodyPr>
            <a:normAutofit/>
          </a:bodyPr>
          <a:lstStyle/>
          <a:p>
            <a:r>
              <a:rPr lang="th-TH" dirty="0"/>
              <a:t>การป้องกัน </a:t>
            </a:r>
            <a:r>
              <a:rPr lang="en-US" dirty="0"/>
              <a:t>(Prevention)</a:t>
            </a:r>
          </a:p>
          <a:p>
            <a:pPr lvl="1"/>
            <a:r>
              <a:rPr lang="th-TH" dirty="0"/>
              <a:t>ป้องกันการเปลี่ยนแปลงที่เกิดจากผู้ที่ไม่ได้รับอนุญาต</a:t>
            </a:r>
          </a:p>
          <a:p>
            <a:pPr lvl="1"/>
            <a:r>
              <a:rPr lang="th-TH" dirty="0"/>
              <a:t>ผู้ที่ได้รับอนุญาตพยายามแก้ไขข้อมูลนอกเหนือจากสิทธิ์ที่มี</a:t>
            </a:r>
            <a:endParaRPr lang="en-US" dirty="0"/>
          </a:p>
          <a:p>
            <a:r>
              <a:rPr lang="th-TH" dirty="0"/>
              <a:t>การตรวจสอบ </a:t>
            </a:r>
            <a:r>
              <a:rPr lang="en-US" dirty="0"/>
              <a:t>(Detection) </a:t>
            </a:r>
            <a:r>
              <a:rPr lang="th-TH" dirty="0"/>
              <a:t>ตรวจสอบว่าข้อมูลยังคงมีความน่าเชื่อถืออยู่หรือไม่ เช่น</a:t>
            </a:r>
            <a:r>
              <a:rPr lang="en-US" dirty="0"/>
              <a:t> </a:t>
            </a:r>
            <a:r>
              <a:rPr lang="th-TH" dirty="0"/>
              <a:t>การใช้ </a:t>
            </a:r>
            <a:r>
              <a:rPr lang="en-US" dirty="0"/>
              <a:t>Hash Function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3727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01B8D-2A4F-4706-ADD2-37984D03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5" name="Picture 2" descr="Image result for hash function">
            <a:extLst>
              <a:ext uri="{FF2B5EF4-FFF2-40B4-BE49-F238E27FC236}">
                <a16:creationId xmlns:a16="http://schemas.microsoft.com/office/drawing/2014/main" id="{A1BF7D5F-1C18-4999-ACB7-14F479437C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4372"/>
            <a:ext cx="12192000" cy="551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0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407" y="0"/>
            <a:ext cx="9060594" cy="1280890"/>
          </a:xfrm>
        </p:spPr>
        <p:txBody>
          <a:bodyPr>
            <a:normAutofit/>
          </a:bodyPr>
          <a:lstStyle/>
          <a:p>
            <a:r>
              <a:rPr lang="th-TH" sz="5400" dirty="0"/>
              <a:t>ความพร้อมใช้งาน </a:t>
            </a:r>
            <a:r>
              <a:rPr lang="en-US" sz="5400" dirty="0"/>
              <a:t>(Availability)</a:t>
            </a:r>
            <a:endParaRPr lang="th-TH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406" y="1280890"/>
            <a:ext cx="9060594" cy="5577110"/>
          </a:xfrm>
        </p:spPr>
        <p:txBody>
          <a:bodyPr>
            <a:normAutofit fontScale="92500"/>
          </a:bodyPr>
          <a:lstStyle/>
          <a:p>
            <a:r>
              <a:rPr lang="th-TH" dirty="0"/>
              <a:t>ความสามารถในการใช้ข้อมูลหรือทรัพยากรเมื่อต้องการ</a:t>
            </a:r>
          </a:p>
          <a:p>
            <a:pPr marL="0" indent="0" algn="ctr">
              <a:buNone/>
            </a:pPr>
            <a:r>
              <a:rPr lang="th-TH" sz="3900" b="1" i="1" dirty="0">
                <a:solidFill>
                  <a:schemeClr val="bg1"/>
                </a:solidFill>
              </a:rPr>
              <a:t>“ระบบที่ไม่พร้อมใช้งาน แย่พอ</a:t>
            </a:r>
            <a:r>
              <a:rPr lang="en-US" sz="3900" b="1" i="1" dirty="0">
                <a:solidFill>
                  <a:schemeClr val="bg1"/>
                </a:solidFill>
              </a:rPr>
              <a:t> </a:t>
            </a:r>
            <a:r>
              <a:rPr lang="th-TH" sz="3900" b="1" i="1" dirty="0">
                <a:solidFill>
                  <a:schemeClr val="bg1"/>
                </a:solidFill>
              </a:rPr>
              <a:t>ๆ</a:t>
            </a:r>
            <a:r>
              <a:rPr lang="en-US" sz="3900" b="1" i="1" dirty="0">
                <a:solidFill>
                  <a:schemeClr val="bg1"/>
                </a:solidFill>
              </a:rPr>
              <a:t> </a:t>
            </a:r>
            <a:r>
              <a:rPr lang="th-TH" sz="3900" b="1" i="1" dirty="0">
                <a:solidFill>
                  <a:schemeClr val="bg1"/>
                </a:solidFill>
              </a:rPr>
              <a:t>กับการที่ไม่มีระบบ”</a:t>
            </a:r>
          </a:p>
          <a:p>
            <a:r>
              <a:rPr lang="th-TH" dirty="0"/>
              <a:t>ระบบปกติจะถูกออกแบบให้เหมาะสมกับสภาพแวดล้อมของการใช้งาน </a:t>
            </a:r>
          </a:p>
          <a:p>
            <a:r>
              <a:rPr lang="th-TH" i="1" dirty="0"/>
              <a:t>กลไกการรักษาความพร้อมใช้งานจะทำงานในกรณีที่ระบบทำงานไม่ได้ในสภาพปกติที่ออกแบบไว้</a:t>
            </a:r>
            <a:r>
              <a:rPr lang="en-US" i="1" dirty="0"/>
              <a:t> </a:t>
            </a:r>
            <a:r>
              <a:rPr lang="th-TH" i="1" dirty="0"/>
              <a:t>เช่น การมี</a:t>
            </a:r>
            <a:r>
              <a:rPr lang="th-TH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ระบบสำรอง</a:t>
            </a: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th-TH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h-TH" dirty="0"/>
              <a:t>การโจมตีเพื่อทำลายความพร้อมใช้งานเรียกว่า </a:t>
            </a:r>
            <a:r>
              <a:rPr lang="th-T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การโจมตีแบบปฏิเสธการให้บริการ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(Denial of Service : DOS)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5122" name="Picture 2" descr="Image result for availa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8400"/>
            <a:ext cx="31496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0413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1176</Words>
  <Application>Microsoft Office PowerPoint</Application>
  <PresentationFormat>Widescreen</PresentationFormat>
  <Paragraphs>113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BoonJot</vt:lpstr>
      <vt:lpstr>Calibri</vt:lpstr>
      <vt:lpstr>Cloud</vt:lpstr>
      <vt:lpstr>Wingdings 3</vt:lpstr>
      <vt:lpstr>Wisp</vt:lpstr>
      <vt:lpstr>บทที่ 1 : การรักษาความปลอดภัยข้อมูล Part2 สธ412 ความมั่นคงของระบบสารสนเทศ</vt:lpstr>
      <vt:lpstr>Agenda</vt:lpstr>
      <vt:lpstr>องค์ประกอบของความปลอดภัยของข้อมูล</vt:lpstr>
      <vt:lpstr>ความลับ (Confidentiality)</vt:lpstr>
      <vt:lpstr>ความถูกต้องสมบูรณ์ (Integrity)</vt:lpstr>
      <vt:lpstr>PowerPoint Presentation</vt:lpstr>
      <vt:lpstr>ความถูกต้องสมบูรณ์ (Integrity) [2]</vt:lpstr>
      <vt:lpstr>PowerPoint Presentation</vt:lpstr>
      <vt:lpstr>ความพร้อมใช้งาน (Availability)</vt:lpstr>
      <vt:lpstr>PowerPoint Presentation</vt:lpstr>
      <vt:lpstr>ภัยคุกคาม (Threat)</vt:lpstr>
      <vt:lpstr>ประเภทของภัยคุกคาม</vt:lpstr>
      <vt:lpstr>ภัยคุกคาม (Threat) :  การสอดแนม (Snooping)</vt:lpstr>
      <vt:lpstr>การสอดแนม (Snooping)</vt:lpstr>
      <vt:lpstr>ภัยคุกคาม (Threat) :  การเปลี่ยนแปลงข้อมูล (Modification)</vt:lpstr>
      <vt:lpstr>ภัยคุกคาม (Threat) :  การเปลี่ยนแปลงข้อมูล (Modification) [2]</vt:lpstr>
      <vt:lpstr>Man-in-the-middle attack : MITM</vt:lpstr>
      <vt:lpstr>Hash Function</vt:lpstr>
      <vt:lpstr>ภัยคุกคาม (Threat) :  การปลอมตัว (Spoofing)</vt:lpstr>
      <vt:lpstr>PowerPoint Presentation</vt:lpstr>
      <vt:lpstr>ภัยคุกคาม (Threat) :  การปลอมตัว (Spoofing) [IP Spoofing]</vt:lpstr>
      <vt:lpstr>PowerPoint Presentation</vt:lpstr>
      <vt:lpstr>ภัยคุกคาม (Threat) :  การปฏิเสธการให้บริการ  (Denial of Service : DoS)</vt:lpstr>
      <vt:lpstr>PowerPoint Presentation</vt:lpstr>
      <vt:lpstr>ภัยคุกคาม (Threat) :  ไวรัส เวิร์ม และโทรจัน  (Virus, Worm , Trojan) [1]</vt:lpstr>
      <vt:lpstr>ภัยคุกคาม (Threat) :  ไวรัส เวิร์ม และโทรจัน  (Virus, Worm , Trojan) [2]</vt:lpstr>
      <vt:lpstr>ป้องกันเบื้องต้นด้วยการใช้ Antivirus ที่มีการอัพเดตอยู่เสมอ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: การรักษาความปลอดภัยข้อมูล Part2 สธ412 ความมั่นคงของระบบสารสนเทศ</dc:title>
  <dc:creator>Apipong Pingyod</dc:creator>
  <cp:lastModifiedBy>Apipong Pingyod</cp:lastModifiedBy>
  <cp:revision>6</cp:revision>
  <dcterms:created xsi:type="dcterms:W3CDTF">2019-07-09T06:26:24Z</dcterms:created>
  <dcterms:modified xsi:type="dcterms:W3CDTF">2019-07-09T07:24:49Z</dcterms:modified>
</cp:coreProperties>
</file>