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70" r:id="rId3"/>
    <p:sldId id="271" r:id="rId4"/>
    <p:sldId id="258" r:id="rId5"/>
    <p:sldId id="259" r:id="rId6"/>
    <p:sldId id="260" r:id="rId7"/>
    <p:sldId id="269" r:id="rId8"/>
    <p:sldId id="261" r:id="rId9"/>
    <p:sldId id="262" r:id="rId10"/>
    <p:sldId id="263" r:id="rId11"/>
    <p:sldId id="264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CBD78B-A107-4DB9-9378-08C81AB9E021}" type="doc">
      <dgm:prSet loTypeId="urn:microsoft.com/office/officeart/2005/8/layout/pyramid1" loCatId="pyramid" qsTypeId="urn:microsoft.com/office/officeart/2005/8/quickstyle/simple1" qsCatId="simple" csTypeId="urn:microsoft.com/office/officeart/2005/8/colors/accent6_3" csCatId="accent6" phldr="1"/>
      <dgm:spPr/>
    </dgm:pt>
    <dgm:pt modelId="{92CF3BCE-0287-472A-98FA-B90AF608BA68}">
      <dgm:prSet phldrT="[Text]"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</a:rPr>
            <a:t>Top secret</a:t>
          </a:r>
          <a:endParaRPr lang="th-TH" sz="2800" dirty="0">
            <a:solidFill>
              <a:schemeClr val="tx1"/>
            </a:solidFill>
          </a:endParaRPr>
        </a:p>
      </dgm:t>
    </dgm:pt>
    <dgm:pt modelId="{98108CE5-63AC-4B33-B4C9-8E4734D120D8}" type="parTrans" cxnId="{405B26F7-7EFC-428E-BA4F-4CECFFAD1A52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A8DEA19F-D008-4E82-854A-FB6B2AF3F804}" type="sibTrans" cxnId="{405B26F7-7EFC-428E-BA4F-4CECFFAD1A52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E0B0D4FB-8C04-4C78-B085-415D1CF731E7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Confidential</a:t>
          </a:r>
          <a:endParaRPr lang="th-TH" dirty="0">
            <a:solidFill>
              <a:schemeClr val="tx1"/>
            </a:solidFill>
          </a:endParaRPr>
        </a:p>
      </dgm:t>
    </dgm:pt>
    <dgm:pt modelId="{C84F6D6E-A7E2-4FEA-A9B3-A66A36DAEE4F}" type="parTrans" cxnId="{9C8B6E64-AC68-4467-AEB3-22B3A05E5451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AF3B52D0-5B27-4163-972A-80E17FAEFA3C}" type="sibTrans" cxnId="{9C8B6E64-AC68-4467-AEB3-22B3A05E5451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48DE554B-27C3-4579-82E1-7E507FAD77C3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Unclassified</a:t>
          </a:r>
          <a:endParaRPr lang="th-TH" dirty="0">
            <a:solidFill>
              <a:schemeClr val="tx1"/>
            </a:solidFill>
          </a:endParaRPr>
        </a:p>
      </dgm:t>
    </dgm:pt>
    <dgm:pt modelId="{9A768B5A-D19E-486E-939E-5F958C1BF7EC}" type="parTrans" cxnId="{DEF42797-0BC5-43DB-BAB6-BF5277ADB3B8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2234969C-F223-46C4-865B-D1C82F4E4ED6}" type="sibTrans" cxnId="{DEF42797-0BC5-43DB-BAB6-BF5277ADB3B8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E6B0ECD2-B20A-4890-B6AF-A2C2E7A3AD2B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Secret</a:t>
          </a:r>
          <a:endParaRPr lang="th-TH" dirty="0">
            <a:solidFill>
              <a:schemeClr val="tx1"/>
            </a:solidFill>
          </a:endParaRPr>
        </a:p>
      </dgm:t>
    </dgm:pt>
    <dgm:pt modelId="{D7558F2E-019B-4228-B63A-967E4628E1FB}" type="parTrans" cxnId="{E0A821EC-B12A-4355-8B4A-38EC1C244D47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39F7FDCE-BAC6-4775-98C5-8C40030FF84A}" type="sibTrans" cxnId="{E0A821EC-B12A-4355-8B4A-38EC1C244D47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DC261BAF-3630-4BFB-99FD-04B22BB76F0C}" type="pres">
      <dgm:prSet presAssocID="{BDCBD78B-A107-4DB9-9378-08C81AB9E021}" presName="Name0" presStyleCnt="0">
        <dgm:presLayoutVars>
          <dgm:dir/>
          <dgm:animLvl val="lvl"/>
          <dgm:resizeHandles val="exact"/>
        </dgm:presLayoutVars>
      </dgm:prSet>
      <dgm:spPr/>
    </dgm:pt>
    <dgm:pt modelId="{47246608-76A6-4E86-9FB8-C8499F88C9E9}" type="pres">
      <dgm:prSet presAssocID="{92CF3BCE-0287-472A-98FA-B90AF608BA68}" presName="Name8" presStyleCnt="0"/>
      <dgm:spPr/>
    </dgm:pt>
    <dgm:pt modelId="{9752ADBC-FF05-47AC-AE30-7FDCEA1CE7D0}" type="pres">
      <dgm:prSet presAssocID="{92CF3BCE-0287-472A-98FA-B90AF608BA68}" presName="level" presStyleLbl="node1" presStyleIdx="0" presStyleCnt="4">
        <dgm:presLayoutVars>
          <dgm:chMax val="1"/>
          <dgm:bulletEnabled val="1"/>
        </dgm:presLayoutVars>
      </dgm:prSet>
      <dgm:spPr/>
    </dgm:pt>
    <dgm:pt modelId="{ABC4DA31-6DCB-47A7-8575-8AB173B9F1AC}" type="pres">
      <dgm:prSet presAssocID="{92CF3BCE-0287-472A-98FA-B90AF608BA6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F2EF4DE-6CCF-4942-A902-0234B14F3E03}" type="pres">
      <dgm:prSet presAssocID="{E6B0ECD2-B20A-4890-B6AF-A2C2E7A3AD2B}" presName="Name8" presStyleCnt="0"/>
      <dgm:spPr/>
    </dgm:pt>
    <dgm:pt modelId="{7B517186-8989-492D-A50C-0D31595F7142}" type="pres">
      <dgm:prSet presAssocID="{E6B0ECD2-B20A-4890-B6AF-A2C2E7A3AD2B}" presName="level" presStyleLbl="node1" presStyleIdx="1" presStyleCnt="4">
        <dgm:presLayoutVars>
          <dgm:chMax val="1"/>
          <dgm:bulletEnabled val="1"/>
        </dgm:presLayoutVars>
      </dgm:prSet>
      <dgm:spPr/>
    </dgm:pt>
    <dgm:pt modelId="{F68B763E-9803-402C-BF99-5EE4FB6C5761}" type="pres">
      <dgm:prSet presAssocID="{E6B0ECD2-B20A-4890-B6AF-A2C2E7A3AD2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02598FB-C6C4-4E2D-B41D-806D34D3EE93}" type="pres">
      <dgm:prSet presAssocID="{E0B0D4FB-8C04-4C78-B085-415D1CF731E7}" presName="Name8" presStyleCnt="0"/>
      <dgm:spPr/>
    </dgm:pt>
    <dgm:pt modelId="{D20D2CF2-A1E6-4ECF-A061-FCE8150C9755}" type="pres">
      <dgm:prSet presAssocID="{E0B0D4FB-8C04-4C78-B085-415D1CF731E7}" presName="level" presStyleLbl="node1" presStyleIdx="2" presStyleCnt="4">
        <dgm:presLayoutVars>
          <dgm:chMax val="1"/>
          <dgm:bulletEnabled val="1"/>
        </dgm:presLayoutVars>
      </dgm:prSet>
      <dgm:spPr/>
    </dgm:pt>
    <dgm:pt modelId="{F1FD1E5E-AD78-487B-9497-A099AE593E50}" type="pres">
      <dgm:prSet presAssocID="{E0B0D4FB-8C04-4C78-B085-415D1CF731E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3F4F016-A7FF-4F06-8095-D8854999CCB9}" type="pres">
      <dgm:prSet presAssocID="{48DE554B-27C3-4579-82E1-7E507FAD77C3}" presName="Name8" presStyleCnt="0"/>
      <dgm:spPr/>
    </dgm:pt>
    <dgm:pt modelId="{2BC138D3-CA7A-496E-A363-53AF0B7B70EC}" type="pres">
      <dgm:prSet presAssocID="{48DE554B-27C3-4579-82E1-7E507FAD77C3}" presName="level" presStyleLbl="node1" presStyleIdx="3" presStyleCnt="4">
        <dgm:presLayoutVars>
          <dgm:chMax val="1"/>
          <dgm:bulletEnabled val="1"/>
        </dgm:presLayoutVars>
      </dgm:prSet>
      <dgm:spPr/>
    </dgm:pt>
    <dgm:pt modelId="{A58823B4-C417-412A-BAA9-7253D04DF166}" type="pres">
      <dgm:prSet presAssocID="{48DE554B-27C3-4579-82E1-7E507FAD77C3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29EB4403-26B5-486D-8920-853EFBE6D3A4}" type="presOf" srcId="{E0B0D4FB-8C04-4C78-B085-415D1CF731E7}" destId="{F1FD1E5E-AD78-487B-9497-A099AE593E50}" srcOrd="1" destOrd="0" presId="urn:microsoft.com/office/officeart/2005/8/layout/pyramid1"/>
    <dgm:cxn modelId="{CFD6E627-47D9-41A2-824A-B43D710CD60E}" type="presOf" srcId="{48DE554B-27C3-4579-82E1-7E507FAD77C3}" destId="{A58823B4-C417-412A-BAA9-7253D04DF166}" srcOrd="1" destOrd="0" presId="urn:microsoft.com/office/officeart/2005/8/layout/pyramid1"/>
    <dgm:cxn modelId="{9E1CC92F-3660-46C8-B855-56C8A756250F}" type="presOf" srcId="{48DE554B-27C3-4579-82E1-7E507FAD77C3}" destId="{2BC138D3-CA7A-496E-A363-53AF0B7B70EC}" srcOrd="0" destOrd="0" presId="urn:microsoft.com/office/officeart/2005/8/layout/pyramid1"/>
    <dgm:cxn modelId="{9C8B6E64-AC68-4467-AEB3-22B3A05E5451}" srcId="{BDCBD78B-A107-4DB9-9378-08C81AB9E021}" destId="{E0B0D4FB-8C04-4C78-B085-415D1CF731E7}" srcOrd="2" destOrd="0" parTransId="{C84F6D6E-A7E2-4FEA-A9B3-A66A36DAEE4F}" sibTransId="{AF3B52D0-5B27-4163-972A-80E17FAEFA3C}"/>
    <dgm:cxn modelId="{9236B94F-9730-456D-994F-1B8BC1043616}" type="presOf" srcId="{E6B0ECD2-B20A-4890-B6AF-A2C2E7A3AD2B}" destId="{F68B763E-9803-402C-BF99-5EE4FB6C5761}" srcOrd="1" destOrd="0" presId="urn:microsoft.com/office/officeart/2005/8/layout/pyramid1"/>
    <dgm:cxn modelId="{D90E3F90-AE3A-47BC-8E93-B9044A81C933}" type="presOf" srcId="{92CF3BCE-0287-472A-98FA-B90AF608BA68}" destId="{9752ADBC-FF05-47AC-AE30-7FDCEA1CE7D0}" srcOrd="0" destOrd="0" presId="urn:microsoft.com/office/officeart/2005/8/layout/pyramid1"/>
    <dgm:cxn modelId="{DEF42797-0BC5-43DB-BAB6-BF5277ADB3B8}" srcId="{BDCBD78B-A107-4DB9-9378-08C81AB9E021}" destId="{48DE554B-27C3-4579-82E1-7E507FAD77C3}" srcOrd="3" destOrd="0" parTransId="{9A768B5A-D19E-486E-939E-5F958C1BF7EC}" sibTransId="{2234969C-F223-46C4-865B-D1C82F4E4ED6}"/>
    <dgm:cxn modelId="{3588A39F-A30B-4E00-BE58-3CDC692BA47B}" type="presOf" srcId="{BDCBD78B-A107-4DB9-9378-08C81AB9E021}" destId="{DC261BAF-3630-4BFB-99FD-04B22BB76F0C}" srcOrd="0" destOrd="0" presId="urn:microsoft.com/office/officeart/2005/8/layout/pyramid1"/>
    <dgm:cxn modelId="{A5AA7FB2-18CD-4E72-B96B-25566A4F0AD2}" type="presOf" srcId="{E0B0D4FB-8C04-4C78-B085-415D1CF731E7}" destId="{D20D2CF2-A1E6-4ECF-A061-FCE8150C9755}" srcOrd="0" destOrd="0" presId="urn:microsoft.com/office/officeart/2005/8/layout/pyramid1"/>
    <dgm:cxn modelId="{874906C2-C50E-4CBB-9577-AC0E92F07209}" type="presOf" srcId="{E6B0ECD2-B20A-4890-B6AF-A2C2E7A3AD2B}" destId="{7B517186-8989-492D-A50C-0D31595F7142}" srcOrd="0" destOrd="0" presId="urn:microsoft.com/office/officeart/2005/8/layout/pyramid1"/>
    <dgm:cxn modelId="{B72119EB-FA82-407D-B225-706CCD25CBB4}" type="presOf" srcId="{92CF3BCE-0287-472A-98FA-B90AF608BA68}" destId="{ABC4DA31-6DCB-47A7-8575-8AB173B9F1AC}" srcOrd="1" destOrd="0" presId="urn:microsoft.com/office/officeart/2005/8/layout/pyramid1"/>
    <dgm:cxn modelId="{E0A821EC-B12A-4355-8B4A-38EC1C244D47}" srcId="{BDCBD78B-A107-4DB9-9378-08C81AB9E021}" destId="{E6B0ECD2-B20A-4890-B6AF-A2C2E7A3AD2B}" srcOrd="1" destOrd="0" parTransId="{D7558F2E-019B-4228-B63A-967E4628E1FB}" sibTransId="{39F7FDCE-BAC6-4775-98C5-8C40030FF84A}"/>
    <dgm:cxn modelId="{405B26F7-7EFC-428E-BA4F-4CECFFAD1A52}" srcId="{BDCBD78B-A107-4DB9-9378-08C81AB9E021}" destId="{92CF3BCE-0287-472A-98FA-B90AF608BA68}" srcOrd="0" destOrd="0" parTransId="{98108CE5-63AC-4B33-B4C9-8E4734D120D8}" sibTransId="{A8DEA19F-D008-4E82-854A-FB6B2AF3F804}"/>
    <dgm:cxn modelId="{F1D74502-CFD4-4BB5-9713-228FFC5F1C78}" type="presParOf" srcId="{DC261BAF-3630-4BFB-99FD-04B22BB76F0C}" destId="{47246608-76A6-4E86-9FB8-C8499F88C9E9}" srcOrd="0" destOrd="0" presId="urn:microsoft.com/office/officeart/2005/8/layout/pyramid1"/>
    <dgm:cxn modelId="{96184269-FEB8-4CAF-B26E-ED1F3B7EC6B9}" type="presParOf" srcId="{47246608-76A6-4E86-9FB8-C8499F88C9E9}" destId="{9752ADBC-FF05-47AC-AE30-7FDCEA1CE7D0}" srcOrd="0" destOrd="0" presId="urn:microsoft.com/office/officeart/2005/8/layout/pyramid1"/>
    <dgm:cxn modelId="{B27FAB3B-6398-47CA-818D-8F295F093CF9}" type="presParOf" srcId="{47246608-76A6-4E86-9FB8-C8499F88C9E9}" destId="{ABC4DA31-6DCB-47A7-8575-8AB173B9F1AC}" srcOrd="1" destOrd="0" presId="urn:microsoft.com/office/officeart/2005/8/layout/pyramid1"/>
    <dgm:cxn modelId="{305DBDDF-E884-4A6D-BCBC-D5CCD55A687E}" type="presParOf" srcId="{DC261BAF-3630-4BFB-99FD-04B22BB76F0C}" destId="{2F2EF4DE-6CCF-4942-A902-0234B14F3E03}" srcOrd="1" destOrd="0" presId="urn:microsoft.com/office/officeart/2005/8/layout/pyramid1"/>
    <dgm:cxn modelId="{61981AB0-1173-44D2-A167-BE0B3C51E343}" type="presParOf" srcId="{2F2EF4DE-6CCF-4942-A902-0234B14F3E03}" destId="{7B517186-8989-492D-A50C-0D31595F7142}" srcOrd="0" destOrd="0" presId="urn:microsoft.com/office/officeart/2005/8/layout/pyramid1"/>
    <dgm:cxn modelId="{A1C3CE42-0DC6-4F3A-8A4D-A2937C2947F7}" type="presParOf" srcId="{2F2EF4DE-6CCF-4942-A902-0234B14F3E03}" destId="{F68B763E-9803-402C-BF99-5EE4FB6C5761}" srcOrd="1" destOrd="0" presId="urn:microsoft.com/office/officeart/2005/8/layout/pyramid1"/>
    <dgm:cxn modelId="{473B2191-C6C9-4932-926E-5A61E11A902D}" type="presParOf" srcId="{DC261BAF-3630-4BFB-99FD-04B22BB76F0C}" destId="{202598FB-C6C4-4E2D-B41D-806D34D3EE93}" srcOrd="2" destOrd="0" presId="urn:microsoft.com/office/officeart/2005/8/layout/pyramid1"/>
    <dgm:cxn modelId="{B6955625-3EB0-4984-B872-8BA244AE1D3E}" type="presParOf" srcId="{202598FB-C6C4-4E2D-B41D-806D34D3EE93}" destId="{D20D2CF2-A1E6-4ECF-A061-FCE8150C9755}" srcOrd="0" destOrd="0" presId="urn:microsoft.com/office/officeart/2005/8/layout/pyramid1"/>
    <dgm:cxn modelId="{7C5FF394-CFAA-4AA5-AAAE-3E75F3DC7DBE}" type="presParOf" srcId="{202598FB-C6C4-4E2D-B41D-806D34D3EE93}" destId="{F1FD1E5E-AD78-487B-9497-A099AE593E50}" srcOrd="1" destOrd="0" presId="urn:microsoft.com/office/officeart/2005/8/layout/pyramid1"/>
    <dgm:cxn modelId="{76A40610-AAF4-4537-9F89-A315F7F27053}" type="presParOf" srcId="{DC261BAF-3630-4BFB-99FD-04B22BB76F0C}" destId="{A3F4F016-A7FF-4F06-8095-D8854999CCB9}" srcOrd="3" destOrd="0" presId="urn:microsoft.com/office/officeart/2005/8/layout/pyramid1"/>
    <dgm:cxn modelId="{2B8C562C-4447-401F-8AE5-B3048C9FEBFA}" type="presParOf" srcId="{A3F4F016-A7FF-4F06-8095-D8854999CCB9}" destId="{2BC138D3-CA7A-496E-A363-53AF0B7B70EC}" srcOrd="0" destOrd="0" presId="urn:microsoft.com/office/officeart/2005/8/layout/pyramid1"/>
    <dgm:cxn modelId="{CBD03475-3634-4F33-B915-7364372FE4E8}" type="presParOf" srcId="{A3F4F016-A7FF-4F06-8095-D8854999CCB9}" destId="{A58823B4-C417-412A-BAA9-7253D04DF16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52ADBC-FF05-47AC-AE30-7FDCEA1CE7D0}">
      <dsp:nvSpPr>
        <dsp:cNvPr id="0" name=""/>
        <dsp:cNvSpPr/>
      </dsp:nvSpPr>
      <dsp:spPr>
        <a:xfrm>
          <a:off x="1776888" y="0"/>
          <a:ext cx="1184592" cy="832590"/>
        </a:xfrm>
        <a:prstGeom prst="trapezoid">
          <a:avLst>
            <a:gd name="adj" fmla="val 71139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Top secret</a:t>
          </a:r>
          <a:endParaRPr lang="th-TH" sz="2800" kern="1200" dirty="0">
            <a:solidFill>
              <a:schemeClr val="tx1"/>
            </a:solidFill>
          </a:endParaRPr>
        </a:p>
      </dsp:txBody>
      <dsp:txXfrm>
        <a:off x="1776888" y="0"/>
        <a:ext cx="1184592" cy="832590"/>
      </dsp:txXfrm>
    </dsp:sp>
    <dsp:sp modelId="{7B517186-8989-492D-A50C-0D31595F7142}">
      <dsp:nvSpPr>
        <dsp:cNvPr id="0" name=""/>
        <dsp:cNvSpPr/>
      </dsp:nvSpPr>
      <dsp:spPr>
        <a:xfrm>
          <a:off x="1184592" y="832590"/>
          <a:ext cx="2369185" cy="832590"/>
        </a:xfrm>
        <a:prstGeom prst="trapezoid">
          <a:avLst>
            <a:gd name="adj" fmla="val 71139"/>
          </a:avLst>
        </a:prstGeom>
        <a:solidFill>
          <a:schemeClr val="accent6">
            <a:shade val="80000"/>
            <a:hueOff val="-101547"/>
            <a:satOff val="2704"/>
            <a:lumOff val="961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tx1"/>
              </a:solidFill>
            </a:rPr>
            <a:t>Secret</a:t>
          </a:r>
          <a:endParaRPr lang="th-TH" sz="3100" kern="1200" dirty="0">
            <a:solidFill>
              <a:schemeClr val="tx1"/>
            </a:solidFill>
          </a:endParaRPr>
        </a:p>
      </dsp:txBody>
      <dsp:txXfrm>
        <a:off x="1599199" y="832590"/>
        <a:ext cx="1539970" cy="832590"/>
      </dsp:txXfrm>
    </dsp:sp>
    <dsp:sp modelId="{D20D2CF2-A1E6-4ECF-A061-FCE8150C9755}">
      <dsp:nvSpPr>
        <dsp:cNvPr id="0" name=""/>
        <dsp:cNvSpPr/>
      </dsp:nvSpPr>
      <dsp:spPr>
        <a:xfrm>
          <a:off x="592296" y="1665181"/>
          <a:ext cx="3553777" cy="832590"/>
        </a:xfrm>
        <a:prstGeom prst="trapezoid">
          <a:avLst>
            <a:gd name="adj" fmla="val 71139"/>
          </a:avLst>
        </a:prstGeom>
        <a:solidFill>
          <a:schemeClr val="accent6">
            <a:shade val="80000"/>
            <a:hueOff val="-203094"/>
            <a:satOff val="5407"/>
            <a:lumOff val="1922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tx1"/>
              </a:solidFill>
            </a:rPr>
            <a:t>Confidential</a:t>
          </a:r>
          <a:endParaRPr lang="th-TH" sz="3100" kern="1200" dirty="0">
            <a:solidFill>
              <a:schemeClr val="tx1"/>
            </a:solidFill>
          </a:endParaRPr>
        </a:p>
      </dsp:txBody>
      <dsp:txXfrm>
        <a:off x="1214207" y="1665181"/>
        <a:ext cx="2309955" cy="832590"/>
      </dsp:txXfrm>
    </dsp:sp>
    <dsp:sp modelId="{2BC138D3-CA7A-496E-A363-53AF0B7B70EC}">
      <dsp:nvSpPr>
        <dsp:cNvPr id="0" name=""/>
        <dsp:cNvSpPr/>
      </dsp:nvSpPr>
      <dsp:spPr>
        <a:xfrm>
          <a:off x="0" y="2497772"/>
          <a:ext cx="4738370" cy="832590"/>
        </a:xfrm>
        <a:prstGeom prst="trapezoid">
          <a:avLst>
            <a:gd name="adj" fmla="val 71139"/>
          </a:avLst>
        </a:prstGeom>
        <a:solidFill>
          <a:schemeClr val="accent6">
            <a:shade val="80000"/>
            <a:hueOff val="-304641"/>
            <a:satOff val="8111"/>
            <a:lumOff val="2883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tx1"/>
              </a:solidFill>
            </a:rPr>
            <a:t>Unclassified</a:t>
          </a:r>
          <a:endParaRPr lang="th-TH" sz="3100" kern="1200" dirty="0">
            <a:solidFill>
              <a:schemeClr val="tx1"/>
            </a:solidFill>
          </a:endParaRPr>
        </a:p>
      </dsp:txBody>
      <dsp:txXfrm>
        <a:off x="829214" y="2497772"/>
        <a:ext cx="3079940" cy="8325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67443-5DAA-42E5-8CCE-820F211F6589}" type="datetimeFigureOut">
              <a:rPr lang="th-TH" smtClean="0"/>
              <a:t>04/07/62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0DDD7-DAD1-4C8D-8B64-C45D249F38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948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08CF0-0903-4E4C-9193-7138CB83A7E4}" type="slidenum">
              <a:rPr lang="th-TH" smtClean="0">
                <a:solidFill>
                  <a:prstClr val="black"/>
                </a:solidFill>
              </a:rPr>
              <a:pPr/>
              <a:t>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0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1302-20C5-4699-AA37-5CC15D3E094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4481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7EDC-3BDD-4006-837D-5609400487F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0807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2BFB-2FED-4E87-8A81-E3BA000A272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404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8D00-6CD1-4EA2-ABC7-66B4919F13D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501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23F3-D2A4-4506-9B18-88E4C3C9AE9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761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8CC0-6C3E-403E-B2ED-48E583FE091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0102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B1D6-6229-4983-811A-6EA36B4FBE0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6741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9AEF-DF7E-4880-B90B-C5D02A46D0F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4234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8395-9DBD-4B37-B59B-D664D10E5A6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7970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593F-76D9-4439-9068-0F80B84EF56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311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8E04-C254-4E4D-8B22-209315DB785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2358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E09-5540-44C4-BA18-12D1E4F8340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4306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7715-CCA5-4731-A900-0BA53AA70A7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2659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7371-B77E-4041-B37D-3C11A255978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0149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9029764" cy="97631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5168" y="1680465"/>
            <a:ext cx="6083808" cy="425703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65A5-6ED5-4B8B-B69A-36699514B60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589212" y="1680465"/>
            <a:ext cx="2836228" cy="425703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545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488D-3CF2-4B85-BFB0-4B62ADEE7D7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6804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5FC9C06D-B407-49E3-BD6D-ECBADD6331C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-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89"/>
            <a:ext cx="12192002" cy="68713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  <a:alpha val="85000"/>
                </a:schemeClr>
              </a:gs>
              <a:gs pos="23000">
                <a:schemeClr val="accent1">
                  <a:lumMod val="89000"/>
                  <a:alpha val="85000"/>
                </a:schemeClr>
              </a:gs>
              <a:gs pos="69000">
                <a:schemeClr val="accent1">
                  <a:lumMod val="75000"/>
                  <a:alpha val="85000"/>
                </a:schemeClr>
              </a:gs>
              <a:gs pos="97000">
                <a:schemeClr val="accent1">
                  <a:lumMod val="70000"/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gradFill flip="none" rotWithShape="1">
            <a:gsLst>
              <a:gs pos="1000">
                <a:schemeClr val="accent3">
                  <a:lumMod val="89000"/>
                  <a:alpha val="85000"/>
                </a:schemeClr>
              </a:gs>
              <a:gs pos="23000">
                <a:schemeClr val="accent3">
                  <a:lumMod val="60000"/>
                  <a:lumOff val="40000"/>
                  <a:alpha val="85000"/>
                </a:schemeClr>
              </a:gs>
              <a:gs pos="69000">
                <a:schemeClr val="accent3">
                  <a:lumMod val="75000"/>
                  <a:alpha val="85000"/>
                </a:schemeClr>
              </a:gs>
              <a:gs pos="97000">
                <a:schemeClr val="accent3">
                  <a:lumMod val="70000"/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97CC3-C6CE-428B-AC25-296E897519E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8987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36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3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8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S5CjKEFb-s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342640"/>
            <a:ext cx="12192000" cy="1729424"/>
          </a:xfrm>
        </p:spPr>
        <p:txBody>
          <a:bodyPr>
            <a:normAutofit/>
          </a:bodyPr>
          <a:lstStyle/>
          <a:p>
            <a:r>
              <a:rPr lang="th-TH" sz="4400" b="1" dirty="0"/>
              <a:t>บทที่ </a:t>
            </a:r>
            <a:r>
              <a:rPr lang="en-US" sz="4400" b="1" dirty="0"/>
              <a:t>1 : </a:t>
            </a:r>
            <a:r>
              <a:rPr lang="th-TH" sz="4400" b="1" dirty="0"/>
              <a:t>การรักษาความปลอดภัยข้อมูล </a:t>
            </a:r>
            <a:r>
              <a:rPr lang="en-US" sz="4400" b="1" dirty="0"/>
              <a:t>Part1</a:t>
            </a:r>
            <a:br>
              <a:rPr lang="en-US" sz="6600" dirty="0"/>
            </a:br>
            <a:r>
              <a:rPr lang="th-TH" sz="4000" dirty="0" err="1"/>
              <a:t>สธ</a:t>
            </a:r>
            <a:r>
              <a:rPr lang="en-US" sz="4000" dirty="0"/>
              <a:t>412</a:t>
            </a:r>
            <a:r>
              <a:rPr lang="th-TH" sz="4000" dirty="0"/>
              <a:t> ความมั่นคงของระบบสารสนเทศ</a:t>
            </a:r>
            <a:endParaRPr lang="th-TH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6112" y="5072064"/>
            <a:ext cx="8475888" cy="1266234"/>
          </a:xfrm>
        </p:spPr>
        <p:txBody>
          <a:bodyPr>
            <a:noAutofit/>
          </a:bodyPr>
          <a:lstStyle/>
          <a:p>
            <a:pPr algn="r"/>
            <a:r>
              <a:rPr lang="th-TH" sz="3600" dirty="0">
                <a:solidFill>
                  <a:schemeClr val="accent6">
                    <a:lumMod val="75000"/>
                  </a:schemeClr>
                </a:solidFill>
              </a:rPr>
              <a:t>อาจารย์อภิพงศ์  </a:t>
            </a:r>
            <a:r>
              <a:rPr lang="th-TH" sz="3600" dirty="0" err="1">
                <a:solidFill>
                  <a:schemeClr val="accent6">
                    <a:lumMod val="75000"/>
                  </a:schemeClr>
                </a:solidFill>
              </a:rPr>
              <a:t>ปิง</a:t>
            </a:r>
            <a:r>
              <a:rPr lang="th-TH" sz="3600" dirty="0">
                <a:solidFill>
                  <a:schemeClr val="accent6">
                    <a:lumMod val="75000"/>
                  </a:schemeClr>
                </a:solidFill>
              </a:rPr>
              <a:t>ยศ</a:t>
            </a:r>
          </a:p>
          <a:p>
            <a:pPr algn="r"/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apipong.ping@gmail.com</a:t>
            </a:r>
            <a:endParaRPr lang="th-TH" sz="3600" dirty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endParaRPr lang="th-TH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237" y="0"/>
            <a:ext cx="5133340" cy="3342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963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6160" y="-40613"/>
            <a:ext cx="7355840" cy="1280890"/>
          </a:xfrm>
        </p:spPr>
        <p:txBody>
          <a:bodyPr>
            <a:normAutofit fontScale="90000"/>
          </a:bodyPr>
          <a:lstStyle/>
          <a:p>
            <a:r>
              <a:rPr lang="th-TH" dirty="0"/>
              <a:t>ความปลอดภัยด้านกายภาพ </a:t>
            </a:r>
            <a:br>
              <a:rPr lang="en-US" dirty="0"/>
            </a:br>
            <a:r>
              <a:rPr lang="en-US" dirty="0"/>
              <a:t>(Physical Security)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6160" y="1240277"/>
            <a:ext cx="7355840" cy="5617723"/>
          </a:xfrm>
        </p:spPr>
        <p:txBody>
          <a:bodyPr>
            <a:normAutofit lnSpcReduction="10000"/>
          </a:bodyPr>
          <a:lstStyle/>
          <a:p>
            <a:r>
              <a:rPr lang="th-TH" dirty="0"/>
              <a:t>ในอดีตข้อมูลสำคัญจะอยู่ในรูปวัตถุที่จับต้องได้ เช่น แผ่นหิน  แผ่นหนัง กระดาษ</a:t>
            </a:r>
          </a:p>
          <a:p>
            <a:r>
              <a:rPr lang="th-TH" dirty="0"/>
              <a:t>ใช้การป้องกันทางกายภาพ เช่น กำแพง ปราสาท ยาม                            ผู้คุ้มกันคนนำสาส์น</a:t>
            </a:r>
          </a:p>
          <a:p>
            <a:r>
              <a:rPr lang="th-TH" dirty="0"/>
              <a:t>แต่บุคคลสำคัญในอดีตส่วนใหญ่จะไม่นิยมบันทึกข้อมูลสำคัญลงบนสื่อถาวร และจะสนทนาข้อมูลสำคัญกับบุคคลที่ไว้ใจได้เท่านั้น</a:t>
            </a:r>
          </a:p>
          <a:p>
            <a:r>
              <a:rPr lang="th-TH" dirty="0"/>
              <a:t>ซุนวู กล่าวว่า </a:t>
            </a:r>
            <a:r>
              <a:rPr lang="th-TH" b="1" i="1" dirty="0"/>
              <a:t>“ความลับที่รู้โดยคนมากกว่าหนึ่งคน               ย่อมไม่ถือว่าเป็นความลับอีกต่อไป”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10</a:t>
            </a:fld>
            <a:endParaRPr lang="th-TH" dirty="0"/>
          </a:p>
        </p:txBody>
      </p:sp>
      <p:pic>
        <p:nvPicPr>
          <p:cNvPr id="1030" name="Picture 6" descr="https://upload.wikimedia.org/wikipedia/commons/8/8c/Aigues_Mortes_-_City_Walls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02" y="-227426"/>
            <a:ext cx="4937024" cy="32885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ซุนว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9613"/>
            <a:ext cx="2611120" cy="381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24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การรักษาความปลอดภัยด้านการสื่อสาร </a:t>
            </a:r>
            <a:br>
              <a:rPr lang="en-US" dirty="0"/>
            </a:br>
            <a:r>
              <a:rPr lang="en-US" dirty="0"/>
              <a:t>(Communication Security)</a:t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9602788" cy="4721372"/>
          </a:xfrm>
        </p:spPr>
        <p:txBody>
          <a:bodyPr>
            <a:normAutofit/>
          </a:bodyPr>
          <a:lstStyle/>
          <a:p>
            <a:r>
              <a:rPr lang="th-TH" dirty="0"/>
              <a:t>ในยุค</a:t>
            </a:r>
            <a:r>
              <a:rPr lang="th-TH" b="1" dirty="0"/>
              <a:t>จู</a:t>
            </a:r>
            <a:r>
              <a:rPr lang="th-TH" b="1" dirty="0" err="1"/>
              <a:t>เลียส์</a:t>
            </a:r>
            <a:r>
              <a:rPr lang="th-TH" b="1" dirty="0"/>
              <a:t> ซี</a:t>
            </a:r>
            <a:r>
              <a:rPr lang="th-TH" b="1" dirty="0" err="1"/>
              <a:t>ซาส์</a:t>
            </a:r>
            <a:r>
              <a:rPr lang="th-TH" b="1" dirty="0"/>
              <a:t> </a:t>
            </a:r>
            <a:r>
              <a:rPr lang="th-TH" dirty="0"/>
              <a:t>ได้มีการคิดค้นวิธีการซ่อนข้อมูล โดยการเข้ารหัส </a:t>
            </a:r>
            <a:r>
              <a:rPr lang="en-US" dirty="0"/>
              <a:t>(Encryption) </a:t>
            </a:r>
            <a:r>
              <a:rPr lang="th-TH" dirty="0"/>
              <a:t>ถ้ามีการขโมยข้อมูลระหว่างทาง ผู้อ่านจะไม่เข้าใจถ้าไม่รู้วิธีถอดรหัส</a:t>
            </a:r>
          </a:p>
          <a:p>
            <a:r>
              <a:rPr lang="th-TH" dirty="0"/>
              <a:t>ในสงครามโลกครั้งที่สอง </a:t>
            </a:r>
            <a:r>
              <a:rPr lang="th-TH" b="1" dirty="0"/>
              <a:t>เยอรมันใช้เครื่องมือ </a:t>
            </a:r>
            <a:r>
              <a:rPr lang="en-US" b="1" dirty="0"/>
              <a:t>Enigma </a:t>
            </a:r>
            <a:r>
              <a:rPr lang="th-TH" dirty="0"/>
              <a:t>สำหรับเข้ารหัสข้อมูลทางการทหาร ซึ่งเยอรมันเชื่อว่าไม่มีใครสามารถถอดรหัสจากเครื่องนี้ได้ แต่ในที่สุดฝ่ายพันธมิตรก็สามารถถอดรหัสได้ โดย</a:t>
            </a:r>
            <a:r>
              <a:rPr lang="en-US" dirty="0"/>
              <a:t> </a:t>
            </a:r>
            <a:r>
              <a:rPr lang="en-US" b="1" dirty="0"/>
              <a:t>Alan Turing </a:t>
            </a:r>
            <a:r>
              <a:rPr lang="th-TH" dirty="0"/>
              <a:t>ซึ่งได้ถูกสร้างเป็นภาพยนตร์</a:t>
            </a:r>
            <a:r>
              <a:rPr lang="th-TH" dirty="0" err="1"/>
              <a:t>ฮอล</a:t>
            </a:r>
            <a:r>
              <a:rPr lang="th-TH" dirty="0"/>
              <a:t>ลี</a:t>
            </a:r>
            <a:r>
              <a:rPr lang="th-TH" dirty="0" err="1"/>
              <a:t>วู้ด</a:t>
            </a:r>
            <a:r>
              <a:rPr lang="th-TH" dirty="0"/>
              <a:t> ชื่อว่า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Imitation Game </a:t>
            </a:r>
            <a:r>
              <a:rPr lang="th-TH" dirty="0"/>
              <a:t>ในปี </a:t>
            </a:r>
            <a:r>
              <a:rPr lang="en-US" dirty="0"/>
              <a:t>2014</a:t>
            </a:r>
          </a:p>
          <a:p>
            <a:endParaRPr lang="th-TH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11</a:t>
            </a:fld>
            <a:endParaRPr lang="th-TH" dirty="0"/>
          </a:p>
        </p:txBody>
      </p:sp>
      <p:pic>
        <p:nvPicPr>
          <p:cNvPr id="2050" name="Picture 2" descr="http://users.telenet.be/d.rijmenants/pics/hires-wehr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" y="3442328"/>
            <a:ext cx="2457450" cy="3412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 result for caes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0" y="-57150"/>
            <a:ext cx="21907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alan tur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80" y="0"/>
            <a:ext cx="2610492" cy="353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78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313" y="6367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th-TH" dirty="0"/>
              <a:t>การรักษาความปลอดภัยคอมพิวเตอร์ </a:t>
            </a:r>
            <a:r>
              <a:rPr lang="en-US" dirty="0"/>
              <a:t>(Computer Security)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287257"/>
            <a:ext cx="8915400" cy="3909590"/>
          </a:xfrm>
        </p:spPr>
        <p:txBody>
          <a:bodyPr>
            <a:normAutofit lnSpcReduction="10000"/>
          </a:bodyPr>
          <a:lstStyle/>
          <a:p>
            <a:r>
              <a:rPr lang="th-TH" dirty="0"/>
              <a:t>ข้อมูลส่วนใหญ่ถูกจัดเก็บเอาไว้ในคอมพิวเตอร์ด้วยระบบดิจิตอล จึงมีความพยายามที่จะโจมตีความปลอดภัยบนเครื่องคอมพิวเตอร์</a:t>
            </a:r>
          </a:p>
          <a:p>
            <a:r>
              <a:rPr lang="th-TH" dirty="0"/>
              <a:t>ทศวรรษ </a:t>
            </a:r>
            <a:r>
              <a:rPr lang="en-US" dirty="0"/>
              <a:t>1970 </a:t>
            </a:r>
            <a:r>
              <a:rPr lang="th-TH" dirty="0"/>
              <a:t>มีการพัฒนาแม่แบบสำหรับการรักษาความปลอดภัยของคอมพิวเตอร์ โดยแบ่งระดับความปลอดภัยเป็น </a:t>
            </a:r>
            <a:r>
              <a:rPr lang="en-US" dirty="0"/>
              <a:t>4 </a:t>
            </a:r>
            <a:r>
              <a:rPr lang="th-TH" dirty="0"/>
              <a:t>ระดับ ผู้ที่สามารถเข้าถึงข้อมูลในระดับใดระดับหนึ่ง จะต้องมีสิทธิ์เท่ากับหรือสูงกว่าชั้นความลับของข้อมูลนั้น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12</a:t>
            </a:fld>
            <a:endParaRPr lang="th-TH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94790657"/>
              </p:ext>
            </p:extLst>
          </p:nvPr>
        </p:nvGraphicFramePr>
        <p:xfrm>
          <a:off x="-95250" y="3505200"/>
          <a:ext cx="4738370" cy="3330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6589712" y="5196847"/>
            <a:ext cx="5602288" cy="1661153"/>
          </a:xfrm>
          <a:prstGeom prst="rect">
            <a:avLst/>
          </a:prstGeom>
          <a:gradFill flip="none" rotWithShape="1">
            <a:gsLst>
              <a:gs pos="1000">
                <a:schemeClr val="accent3">
                  <a:lumMod val="89000"/>
                  <a:alpha val="85000"/>
                </a:schemeClr>
              </a:gs>
              <a:gs pos="23000">
                <a:schemeClr val="accent3">
                  <a:lumMod val="60000"/>
                  <a:lumOff val="40000"/>
                  <a:alpha val="85000"/>
                </a:schemeClr>
              </a:gs>
              <a:gs pos="69000">
                <a:schemeClr val="accent3">
                  <a:lumMod val="75000"/>
                  <a:alpha val="85000"/>
                </a:schemeClr>
              </a:gs>
              <a:gs pos="97000">
                <a:schemeClr val="accent3">
                  <a:lumMod val="70000"/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>
            <a:normAutofit/>
          </a:bodyPr>
          <a:lstStyle>
            <a:lvl1pPr marL="342900" indent="-3429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3200">
                <a:solidFill>
                  <a:schemeClr val="accent6">
                    <a:lumMod val="75000"/>
                  </a:schemeClr>
                </a:solidFill>
              </a:defRPr>
            </a:lvl1pPr>
            <a:lvl2pPr marL="742950" indent="-28575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 marL="11430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 marL="16002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>
                <a:solidFill>
                  <a:schemeClr val="accent6">
                    <a:lumMod val="75000"/>
                  </a:schemeClr>
                </a:solidFill>
              </a:defRPr>
            </a:lvl4pPr>
            <a:lvl5pPr marL="20574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>
                <a:solidFill>
                  <a:schemeClr val="accent6">
                    <a:lumMod val="75000"/>
                  </a:schemeClr>
                </a:solidFill>
              </a:defRPr>
            </a:lvl5pPr>
            <a:lvl6pPr marL="25146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th-TH" dirty="0">
                <a:solidFill>
                  <a:schemeClr val="bg2">
                    <a:lumMod val="25000"/>
                  </a:schemeClr>
                </a:solidFill>
              </a:rPr>
              <a:t>ต่อมาพัฒนาเป็นมาตรฐาน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TCSEC </a:t>
            </a:r>
            <a:r>
              <a:rPr lang="th-TH" dirty="0">
                <a:solidFill>
                  <a:schemeClr val="bg2">
                    <a:lumMod val="25000"/>
                  </a:schemeClr>
                </a:solidFill>
              </a:rPr>
              <a:t>หรือรู้จักทั่วไปว่า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Orange book</a:t>
            </a:r>
            <a:endParaRPr lang="th-TH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4" name="Picture 2" descr="http://2.bp.blogspot.com/_wgqJ4KQQva8/SWJnfopP6TI/AAAAAAAAAJk/bdS9JzNQzHk/s400/orangebook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-93661"/>
            <a:ext cx="2398712" cy="31955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20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313" y="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th-TH" dirty="0"/>
              <a:t>การรักษาความปลอดภัยเครือข่าย </a:t>
            </a:r>
            <a:br>
              <a:rPr lang="en-US" dirty="0"/>
            </a:br>
            <a:r>
              <a:rPr lang="en-US" dirty="0"/>
              <a:t>(Network Security)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0313" y="1280890"/>
            <a:ext cx="8915400" cy="3777622"/>
          </a:xfrm>
        </p:spPr>
        <p:txBody>
          <a:bodyPr/>
          <a:lstStyle/>
          <a:p>
            <a:r>
              <a:rPr lang="th-TH" dirty="0"/>
              <a:t>เมื่อคอมพิวเตอร์ถูกเชื่อมต่อกันเป็นเครือข่ายก็เกิดปัญหาใหม่ขึ้น เช่น อาจมีหลายเครื่องที่เชื่อมต่อเข้ากับสื่อเดียวกัน ทำให้การเข้ารหัสโดยใช้เครื่องเข้ารหัสเดี่ยวๆอาจไม่ได้ผล </a:t>
            </a:r>
          </a:p>
          <a:p>
            <a:r>
              <a:rPr lang="th-TH" dirty="0"/>
              <a:t>ในปี </a:t>
            </a:r>
            <a:r>
              <a:rPr lang="en-US" dirty="0"/>
              <a:t>1987 </a:t>
            </a:r>
            <a:r>
              <a:rPr lang="th-TH" dirty="0"/>
              <a:t>มีการพัฒนามาตรฐานเกี่ยวกับเครือข่าย โดยพัฒนาต่อมาจาก </a:t>
            </a:r>
            <a:r>
              <a:rPr lang="en-US" dirty="0"/>
              <a:t>Orange Book </a:t>
            </a:r>
            <a:r>
              <a:rPr lang="th-TH" dirty="0"/>
              <a:t>ซึ่งรู้จักกันในชื่อ </a:t>
            </a:r>
            <a:r>
              <a:rPr lang="en-US" dirty="0"/>
              <a:t>Red Book </a:t>
            </a:r>
            <a:r>
              <a:rPr lang="th-TH" dirty="0"/>
              <a:t>ซึ่งได้เพิ่มส่วนเกี่ยวข้องกับเครือข่ายเข้าไป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13</a:t>
            </a:fld>
            <a:endParaRPr lang="th-TH" dirty="0"/>
          </a:p>
        </p:txBody>
      </p:sp>
      <p:pic>
        <p:nvPicPr>
          <p:cNvPr id="8194" name="Picture 2" descr="Image result for network secur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9920"/>
            <a:ext cx="3285659" cy="246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red book network secur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4" y="0"/>
            <a:ext cx="2671986" cy="404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26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19923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th-TH" dirty="0"/>
              <a:t>การรักษาความปลอดภัยสารสนเทศ </a:t>
            </a:r>
            <a:r>
              <a:rPr lang="en-US" dirty="0"/>
              <a:t>(Information Security)</a:t>
            </a:r>
            <a:br>
              <a:rPr lang="th-TH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00813"/>
            <a:ext cx="8915400" cy="2758628"/>
          </a:xfrm>
        </p:spPr>
        <p:txBody>
          <a:bodyPr/>
          <a:lstStyle/>
          <a:p>
            <a:r>
              <a:rPr lang="th-TH" dirty="0"/>
              <a:t>สรุปได้ว่าไม่มีวิธีการใดที่สามารถแก้ปัญหาได้อย่างเบ็ดเสร็จ</a:t>
            </a:r>
          </a:p>
          <a:p>
            <a:r>
              <a:rPr lang="th-TH" dirty="0"/>
              <a:t>การรักษาความปลอดภัยที่ดี</a:t>
            </a:r>
            <a:r>
              <a:rPr lang="th-TH" sz="3600" b="1" dirty="0"/>
              <a:t>ต้องใช้ทุกวิธีการ</a:t>
            </a:r>
            <a:r>
              <a:rPr lang="th-TH" dirty="0"/>
              <a:t>มารวมกันจึงจะสามารถรักษาความปลอดภัยสารสนเทศได้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14</a:t>
            </a:fld>
            <a:endParaRPr lang="th-TH" dirty="0"/>
          </a:p>
        </p:txBody>
      </p:sp>
      <p:pic>
        <p:nvPicPr>
          <p:cNvPr id="9218" name="Picture 2" descr="Image result for crypt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716" y="4099373"/>
            <a:ext cx="4543425" cy="275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great w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9372"/>
            <a:ext cx="4119716" cy="275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e result for network secur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099372"/>
            <a:ext cx="3810000" cy="285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49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B2342-1CC7-437A-9715-CDE686A9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20FC-01E0-4DA9-B12B-F64F20A6E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หลักการรักษาความปลอดภัย</a:t>
            </a:r>
          </a:p>
          <a:p>
            <a:r>
              <a:rPr lang="th-TH" dirty="0"/>
              <a:t>การรักษาความปลอดภัยข้อมูล</a:t>
            </a:r>
          </a:p>
          <a:p>
            <a:r>
              <a:rPr lang="th-TH" dirty="0"/>
              <a:t>การรักษาความปลอดภัยสารสนเทศ</a:t>
            </a:r>
          </a:p>
          <a:p>
            <a:r>
              <a:rPr lang="th-TH" dirty="0"/>
              <a:t>ประวัติการรักษาความปลอดภัย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137B3-4908-495A-ABFB-02E3EC9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8297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52EB0-CA13-49F7-89D6-6B9098436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991950"/>
            <a:ext cx="8915399" cy="1468800"/>
          </a:xfrm>
        </p:spPr>
        <p:txBody>
          <a:bodyPr anchor="ctr"/>
          <a:lstStyle/>
          <a:p>
            <a:pPr algn="ctr"/>
            <a:r>
              <a:rPr lang="th-TH" dirty="0"/>
              <a:t>หลักการรักษาความปลอดภัย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EC105-D855-49F2-8A02-A388C75E5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9212" y="2460750"/>
            <a:ext cx="8915399" cy="3970529"/>
          </a:xfrm>
        </p:spPr>
        <p:txBody>
          <a:bodyPr>
            <a:normAutofit lnSpcReduction="10000"/>
          </a:bodyPr>
          <a:lstStyle/>
          <a:p>
            <a:pPr algn="ctr"/>
            <a:r>
              <a:rPr lang="th-TH" sz="3600" dirty="0">
                <a:solidFill>
                  <a:schemeClr val="accent5">
                    <a:lumMod val="75000"/>
                  </a:schemeClr>
                </a:solidFill>
              </a:rPr>
              <a:t>การรักษาคุณลักษณะ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3 </a:t>
            </a:r>
            <a:r>
              <a:rPr lang="th-TH" sz="3600" dirty="0">
                <a:solidFill>
                  <a:schemeClr val="accent5">
                    <a:lumMod val="75000"/>
                  </a:schemeClr>
                </a:solidFill>
              </a:rPr>
              <a:t>ประการเอาไว้ ได้แก่ </a:t>
            </a:r>
            <a:r>
              <a:rPr lang="th-TH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ความลับ</a:t>
            </a:r>
            <a:r>
              <a:rPr lang="th-TH" sz="3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(Confidentiality), </a:t>
            </a:r>
            <a:r>
              <a:rPr lang="th-TH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ความถูกต้อง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(Integrity) </a:t>
            </a:r>
            <a:r>
              <a:rPr lang="th-TH" sz="3600" dirty="0">
                <a:solidFill>
                  <a:schemeClr val="accent5">
                    <a:lumMod val="75000"/>
                  </a:schemeClr>
                </a:solidFill>
              </a:rPr>
              <a:t>และ</a:t>
            </a:r>
            <a:r>
              <a:rPr lang="th-TH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ความพร้อมใช้งาน</a:t>
            </a:r>
            <a:r>
              <a:rPr lang="th-TH" sz="4000" b="1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(Availability) 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[CIA]</a:t>
            </a:r>
          </a:p>
          <a:p>
            <a:pPr algn="ctr"/>
            <a:r>
              <a:rPr lang="th-TH" sz="3600" dirty="0">
                <a:solidFill>
                  <a:schemeClr val="bg2">
                    <a:lumMod val="25000"/>
                  </a:schemeClr>
                </a:solidFill>
              </a:rPr>
              <a:t>โดยต้องทำทั้ง 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3 </a:t>
            </a:r>
            <a:r>
              <a:rPr lang="th-TH" sz="3600" dirty="0">
                <a:solidFill>
                  <a:schemeClr val="bg2">
                    <a:lumMod val="25000"/>
                  </a:schemeClr>
                </a:solidFill>
              </a:rPr>
              <a:t>ส่วนควบคู่กัน ได้แก่ </a:t>
            </a:r>
            <a:r>
              <a:rPr lang="th-TH" sz="4000" b="1" dirty="0">
                <a:solidFill>
                  <a:schemeClr val="bg1"/>
                </a:solidFill>
              </a:rPr>
              <a:t>คน</a:t>
            </a:r>
            <a:r>
              <a:rPr lang="th-TH" sz="3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(People), </a:t>
            </a:r>
            <a:r>
              <a:rPr lang="th-TH" sz="4000" b="1" dirty="0">
                <a:solidFill>
                  <a:schemeClr val="bg1"/>
                </a:solidFill>
              </a:rPr>
              <a:t>กระบวนการ</a:t>
            </a:r>
            <a:r>
              <a:rPr lang="th-TH" sz="3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(Process) </a:t>
            </a:r>
            <a:r>
              <a:rPr lang="th-TH" sz="3600" dirty="0">
                <a:solidFill>
                  <a:schemeClr val="bg2">
                    <a:lumMod val="25000"/>
                  </a:schemeClr>
                </a:solidFill>
              </a:rPr>
              <a:t>และ</a:t>
            </a:r>
            <a:r>
              <a:rPr lang="th-TH" sz="4000" b="1" dirty="0">
                <a:solidFill>
                  <a:schemeClr val="bg1"/>
                </a:solidFill>
              </a:rPr>
              <a:t>เทคโนโลยี</a:t>
            </a:r>
            <a:r>
              <a:rPr lang="th-TH" sz="3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(Technology)</a:t>
            </a:r>
          </a:p>
          <a:p>
            <a:endParaRPr lang="th-TH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1AA6CF-96D2-41EB-9881-16C50FA71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4639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425" y="624110"/>
            <a:ext cx="9247187" cy="1047527"/>
          </a:xfrm>
        </p:spPr>
        <p:txBody>
          <a:bodyPr/>
          <a:lstStyle/>
          <a:p>
            <a:r>
              <a:rPr lang="th-TH" dirty="0"/>
              <a:t>การรักษาความปลอดภัยข้อมูล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7425" y="1671637"/>
            <a:ext cx="9247187" cy="4929187"/>
          </a:xfrm>
        </p:spPr>
        <p:txBody>
          <a:bodyPr>
            <a:normAutofit lnSpcReduction="10000"/>
          </a:bodyPr>
          <a:lstStyle/>
          <a:p>
            <a:r>
              <a:rPr lang="th-TH" sz="3600" dirty="0"/>
              <a:t>สิ่งหนึ่งที่มีค่ามากที่สุดขององค์กรคือ </a:t>
            </a:r>
            <a:r>
              <a:rPr lang="th-TH" sz="3600" b="1" dirty="0"/>
              <a:t>ข้อมูล หรือสารสนเทศ</a:t>
            </a:r>
          </a:p>
          <a:p>
            <a:r>
              <a:rPr lang="th-TH" sz="3600" dirty="0"/>
              <a:t>การปกป้องรักษาข้อมูลเป็นสิ่งสำคัญในยุคแห่งข้อมูลข่าวสาร </a:t>
            </a:r>
          </a:p>
          <a:p>
            <a:r>
              <a:rPr lang="th-TH" sz="3600" b="1" i="1" dirty="0"/>
              <a:t>“ยุคที่ผู้ครอบครองสารสนเทศมากกว่าย่อมเป็นผู้ได้เปรียบ</a:t>
            </a:r>
            <a:r>
              <a:rPr lang="en-US" sz="3600" b="1" i="1" dirty="0"/>
              <a:t>”</a:t>
            </a:r>
            <a:endParaRPr lang="th-TH" sz="3600" b="1" i="1" dirty="0"/>
          </a:p>
          <a:p>
            <a:r>
              <a:rPr lang="th-TH" sz="3600" dirty="0"/>
              <a:t>ข้อมูลมีความเสี่ยงที่จะถูกโจมตีจากหลายทาง</a:t>
            </a:r>
          </a:p>
          <a:p>
            <a:r>
              <a:rPr lang="th-TH" sz="3600" dirty="0"/>
              <a:t>จำเป็นต้องมีระบบรักษาความปลอดภัยที่แข็งแกร่ง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4</a:t>
            </a:fld>
            <a:endParaRPr lang="th-TH" dirty="0"/>
          </a:p>
        </p:txBody>
      </p:sp>
      <p:pic>
        <p:nvPicPr>
          <p:cNvPr id="7" name="Picture 2" descr="Image result for k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0924"/>
            <a:ext cx="2351542" cy="329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1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7948" y="333598"/>
            <a:ext cx="8911687" cy="1280890"/>
          </a:xfrm>
        </p:spPr>
        <p:txBody>
          <a:bodyPr/>
          <a:lstStyle/>
          <a:p>
            <a:r>
              <a:rPr lang="th-TH" dirty="0"/>
              <a:t>การรักษาความปลอดภัยข้อมูล </a:t>
            </a:r>
            <a:r>
              <a:rPr lang="en-US" dirty="0"/>
              <a:t>[</a:t>
            </a:r>
            <a:r>
              <a:rPr lang="th-TH" dirty="0"/>
              <a:t>ต่อ</a:t>
            </a:r>
            <a:r>
              <a:rPr lang="en-US" dirty="0"/>
              <a:t>]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614488"/>
            <a:ext cx="8915400" cy="3780472"/>
          </a:xfrm>
        </p:spPr>
        <p:txBody>
          <a:bodyPr/>
          <a:lstStyle/>
          <a:p>
            <a:r>
              <a:rPr lang="th-TH" dirty="0"/>
              <a:t>เกือบทุกองค์กรจำเป็นต้องเชื่อมต่อกับอินเทอร์เน็ต</a:t>
            </a:r>
          </a:p>
          <a:p>
            <a:r>
              <a:rPr lang="en-US" b="1" dirty="0"/>
              <a:t>“</a:t>
            </a:r>
            <a:r>
              <a:rPr lang="th-TH" b="1" dirty="0"/>
              <a:t>อินเทอร์เน็ตเป็นดาบสองคม</a:t>
            </a:r>
            <a:r>
              <a:rPr lang="en-US" b="1" dirty="0"/>
              <a:t>”</a:t>
            </a:r>
            <a:r>
              <a:rPr lang="th-TH" b="1" dirty="0"/>
              <a:t> </a:t>
            </a:r>
          </a:p>
          <a:p>
            <a:r>
              <a:rPr lang="th-TH" dirty="0"/>
              <a:t>ข้อมูลและเครื่องมือที่ใช้สำหรับเจาะระบบ หาได้อย่างง่ายดายจากอินเทอร์เน็ต</a:t>
            </a:r>
          </a:p>
          <a:p>
            <a:r>
              <a:rPr lang="th-TH" dirty="0"/>
              <a:t>คนที่ไม่มีความรู้ทางคอมพิวเตอร์มากนักก็สามารถใช้เครื่องมือโจมตีเครือข่ายได้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5</a:t>
            </a:fld>
            <a:endParaRPr lang="th-TH" dirty="0"/>
          </a:p>
        </p:txBody>
      </p:sp>
      <p:pic>
        <p:nvPicPr>
          <p:cNvPr id="2050" name="Picture 2" descr="Image result for kali linux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9" r="13363"/>
          <a:stretch/>
        </p:blipFill>
        <p:spPr bwMode="auto">
          <a:xfrm>
            <a:off x="0" y="4014050"/>
            <a:ext cx="3276600" cy="284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00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312" y="0"/>
            <a:ext cx="8911687" cy="1280890"/>
          </a:xfrm>
        </p:spPr>
        <p:txBody>
          <a:bodyPr/>
          <a:lstStyle/>
          <a:p>
            <a:r>
              <a:rPr lang="th-TH" dirty="0"/>
              <a:t>การรักษาความปลอดภัยข้อมูล </a:t>
            </a:r>
            <a:r>
              <a:rPr lang="en-US" dirty="0"/>
              <a:t>[</a:t>
            </a:r>
            <a:r>
              <a:rPr lang="th-TH" dirty="0"/>
              <a:t>ต่อ</a:t>
            </a:r>
            <a:r>
              <a:rPr lang="en-US" dirty="0"/>
              <a:t>]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1360" y="1280890"/>
            <a:ext cx="8915400" cy="3717687"/>
          </a:xfrm>
        </p:spPr>
        <p:txBody>
          <a:bodyPr>
            <a:normAutofit/>
          </a:bodyPr>
          <a:lstStyle/>
          <a:p>
            <a:r>
              <a:rPr lang="th-TH" b="1" i="1" dirty="0"/>
              <a:t>“ไม่มีระบบใดที่ปลอดภัยอย่างสมบูรณ์” </a:t>
            </a:r>
            <a:r>
              <a:rPr lang="en-US" b="1" i="1" dirty="0"/>
              <a:t>= </a:t>
            </a:r>
            <a:r>
              <a:rPr lang="th-TH" b="1" i="1" dirty="0"/>
              <a:t>“ไม่มีระบบใด ที่ไม่มีช่องโหว่”</a:t>
            </a:r>
          </a:p>
          <a:p>
            <a:r>
              <a:rPr lang="th-TH" dirty="0"/>
              <a:t>การมีระบบรักษาความปลอดภัยที่ดีที่สุดไม่ได้หมายความว่าข้อมูลจะปลอดภัย</a:t>
            </a:r>
          </a:p>
          <a:p>
            <a:r>
              <a:rPr lang="th-TH" dirty="0"/>
              <a:t>การรักษาความปลอดภัยเป็นการบริหารความเสี่ยงให้อยู่ใน</a:t>
            </a:r>
            <a:r>
              <a:rPr lang="th-TH" b="1" dirty="0"/>
              <a:t>ระดับที่ยอมรับได้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6</a:t>
            </a:fld>
            <a:endParaRPr lang="th-TH" dirty="0"/>
          </a:p>
        </p:txBody>
      </p:sp>
      <p:pic>
        <p:nvPicPr>
          <p:cNvPr id="4098" name="Picture 2" descr="Image result for risk manag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" y="1226693"/>
            <a:ext cx="3261360" cy="326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risk manage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1" y="4561840"/>
            <a:ext cx="4080852" cy="229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14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0"/>
            <a:ext cx="8911687" cy="1280890"/>
          </a:xfrm>
        </p:spPr>
        <p:txBody>
          <a:bodyPr/>
          <a:lstStyle/>
          <a:p>
            <a:r>
              <a:rPr lang="th-TH" dirty="0"/>
              <a:t>การรักษาความปลอดภัยข้อมูล </a:t>
            </a:r>
            <a:r>
              <a:rPr lang="en-US" dirty="0"/>
              <a:t>[</a:t>
            </a:r>
            <a:r>
              <a:rPr lang="th-TH" dirty="0"/>
              <a:t>ต่อ</a:t>
            </a:r>
            <a:r>
              <a:rPr lang="en-US" dirty="0"/>
              <a:t>]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262062"/>
            <a:ext cx="8915400" cy="4333875"/>
          </a:xfrm>
        </p:spPr>
        <p:txBody>
          <a:bodyPr/>
          <a:lstStyle/>
          <a:p>
            <a:r>
              <a:rPr lang="th-TH" sz="3600" dirty="0"/>
              <a:t>ไม่ใช่เพียงแค่การติดตั้งระบบรักษาความปลอดภัย แต่รวมถึง </a:t>
            </a:r>
          </a:p>
          <a:p>
            <a:pPr lvl="1"/>
            <a:r>
              <a:rPr lang="th-TH" sz="3200" i="1" dirty="0"/>
              <a:t>การวิเคราะห์และบริหารความเสี่ยง </a:t>
            </a:r>
            <a:r>
              <a:rPr lang="en-US" sz="3200" i="1" dirty="0"/>
              <a:t>(Risk) </a:t>
            </a:r>
            <a:endParaRPr lang="th-TH" sz="3200" i="1" dirty="0"/>
          </a:p>
          <a:p>
            <a:pPr lvl="1"/>
            <a:r>
              <a:rPr lang="th-TH" sz="3200" i="1" dirty="0"/>
              <a:t>ภัยคุกคาม </a:t>
            </a:r>
            <a:r>
              <a:rPr lang="en-US" sz="3200" i="1" dirty="0"/>
              <a:t>(Threat) </a:t>
            </a:r>
            <a:endParaRPr lang="th-TH" sz="3200" i="1" dirty="0"/>
          </a:p>
          <a:p>
            <a:pPr lvl="1"/>
            <a:r>
              <a:rPr lang="th-TH" sz="3200" i="1" dirty="0"/>
              <a:t>ช่องโหว่หรือจุดอ่อน </a:t>
            </a:r>
            <a:r>
              <a:rPr lang="en-US" sz="3200" i="1" dirty="0"/>
              <a:t>(Vulnerability) </a:t>
            </a:r>
            <a:endParaRPr lang="th-TH" sz="3200" i="1" dirty="0"/>
          </a:p>
          <a:p>
            <a:pPr lvl="1"/>
            <a:r>
              <a:rPr lang="th-TH" sz="3200" i="1" dirty="0"/>
              <a:t>การกำหนดและบังคับใช้นโยบาย </a:t>
            </a:r>
            <a:r>
              <a:rPr lang="en-US" sz="3200" i="1" dirty="0"/>
              <a:t>(Policy) </a:t>
            </a:r>
            <a:endParaRPr lang="th-TH" sz="3200" i="1" dirty="0"/>
          </a:p>
          <a:p>
            <a:pPr lvl="1"/>
            <a:r>
              <a:rPr lang="th-TH" sz="3200" i="1" dirty="0"/>
              <a:t>การเฝ้าระวังเหตุการณ์อยู่ตลอดเวลา </a:t>
            </a:r>
            <a:r>
              <a:rPr lang="en-US" sz="3200" i="1" dirty="0"/>
              <a:t>(Monitoring)</a:t>
            </a:r>
            <a:endParaRPr lang="th-TH" sz="3200" i="1" dirty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7</a:t>
            </a:fld>
            <a:endParaRPr lang="th-TH" dirty="0"/>
          </a:p>
        </p:txBody>
      </p:sp>
      <p:pic>
        <p:nvPicPr>
          <p:cNvPr id="3074" name="Picture 2" descr="Image result for information secur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401" y="5595937"/>
            <a:ext cx="5707599" cy="156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31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365" y="1262285"/>
            <a:ext cx="8872635" cy="1280890"/>
          </a:xfrm>
        </p:spPr>
        <p:txBody>
          <a:bodyPr>
            <a:normAutofit fontScale="90000"/>
          </a:bodyPr>
          <a:lstStyle/>
          <a:p>
            <a:r>
              <a:rPr lang="th-TH" dirty="0"/>
              <a:t>การรักษาความปลอดภัยสารสนเทศ </a:t>
            </a:r>
            <a:r>
              <a:rPr lang="en-US" dirty="0"/>
              <a:t>(Information Security)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9365" y="2543175"/>
            <a:ext cx="8915400" cy="4314825"/>
          </a:xfrm>
        </p:spPr>
        <p:txBody>
          <a:bodyPr>
            <a:normAutofit fontScale="92500"/>
          </a:bodyPr>
          <a:lstStyle/>
          <a:p>
            <a:r>
              <a:rPr lang="th-TH" dirty="0"/>
              <a:t>สารสนเทศ </a:t>
            </a:r>
            <a:r>
              <a:rPr lang="en-US" dirty="0"/>
              <a:t>(Information) </a:t>
            </a:r>
            <a:r>
              <a:rPr lang="th-TH" dirty="0"/>
              <a:t>หมายถึง ความรู้ ความคิด ข่าวสาร ข้อเท็จจริง</a:t>
            </a:r>
          </a:p>
          <a:p>
            <a:r>
              <a:rPr lang="th-TH" dirty="0"/>
              <a:t>การรักษาความปลอดภัย </a:t>
            </a:r>
            <a:r>
              <a:rPr lang="en-US" dirty="0"/>
              <a:t>(Security) </a:t>
            </a:r>
            <a:r>
              <a:rPr lang="th-TH" dirty="0"/>
              <a:t>หมายถึง การทำให้รอดพ้นจากอันตราย ความกลัว ความทุกข์ใจ หรือความกังวล</a:t>
            </a:r>
          </a:p>
          <a:p>
            <a:r>
              <a:rPr lang="th-TH" dirty="0"/>
              <a:t>การรักษาความปลอดภัยสารสนเทศ ในความหมายด้านไอทีหมายถึง </a:t>
            </a:r>
            <a:r>
              <a:rPr lang="th-TH" i="1" dirty="0"/>
              <a:t>มาตรการที่ใช้สำหรับป้องกันผู้ที่ไม่ได้รับอนุญาตในการเข้าถึง ลบ แก้ไข หรือขัดขวางไม่ให้ผู้ที่ได้รับอนุญาตใช้งานความรู้ ความคิด ข่าวสาร และข้อเท็จจริง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8</a:t>
            </a:fld>
            <a:endParaRPr lang="th-TH" dirty="0"/>
          </a:p>
        </p:txBody>
      </p:sp>
      <p:pic>
        <p:nvPicPr>
          <p:cNvPr id="5122" name="Picture 2" descr="Image result for risk protec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292395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93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725" y="0"/>
            <a:ext cx="8911687" cy="1280890"/>
          </a:xfrm>
        </p:spPr>
        <p:txBody>
          <a:bodyPr/>
          <a:lstStyle/>
          <a:p>
            <a:r>
              <a:rPr lang="th-TH" dirty="0"/>
              <a:t>ประวัติของการรักษาความปลอดภัย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8012" y="1242998"/>
            <a:ext cx="8915400" cy="4610100"/>
          </a:xfrm>
        </p:spPr>
        <p:txBody>
          <a:bodyPr/>
          <a:lstStyle/>
          <a:p>
            <a:r>
              <a:rPr lang="th-TH" dirty="0"/>
              <a:t>ด้านกายภาพ </a:t>
            </a:r>
            <a:r>
              <a:rPr lang="en-US" dirty="0"/>
              <a:t>(Physical Security)</a:t>
            </a:r>
          </a:p>
          <a:p>
            <a:r>
              <a:rPr lang="th-TH" dirty="0"/>
              <a:t>ด้านการสื่อสาร </a:t>
            </a:r>
            <a:r>
              <a:rPr lang="en-US" dirty="0"/>
              <a:t>(Communication Security)</a:t>
            </a:r>
          </a:p>
          <a:p>
            <a:r>
              <a:rPr lang="th-TH" dirty="0"/>
              <a:t>คอมพิวเตอร์ </a:t>
            </a:r>
            <a:r>
              <a:rPr lang="en-US" dirty="0"/>
              <a:t>(Computer Security)</a:t>
            </a:r>
          </a:p>
          <a:p>
            <a:r>
              <a:rPr lang="th-TH" dirty="0"/>
              <a:t>เครือข่าย </a:t>
            </a:r>
            <a:r>
              <a:rPr lang="en-US" dirty="0"/>
              <a:t>(Network Security)</a:t>
            </a:r>
          </a:p>
          <a:p>
            <a:r>
              <a:rPr lang="th-TH" dirty="0"/>
              <a:t>สารสนเทศ </a:t>
            </a:r>
            <a:r>
              <a:rPr lang="en-US" dirty="0"/>
              <a:t>(Information Security)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9</a:t>
            </a:fld>
            <a:endParaRPr lang="th-TH" dirty="0"/>
          </a:p>
        </p:txBody>
      </p:sp>
      <p:pic>
        <p:nvPicPr>
          <p:cNvPr id="1026" name="Picture 2" descr="Evolution, Twilight, Caricature, Nature, Evening Sky">
            <a:extLst>
              <a:ext uri="{FF2B5EF4-FFF2-40B4-BE49-F238E27FC236}">
                <a16:creationId xmlns:a16="http://schemas.microsoft.com/office/drawing/2014/main" id="{05765E88-5D50-4B48-AEE8-228009E6F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4314825"/>
            <a:ext cx="45212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3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Cloud"/>
        <a:ea typeface=""/>
        <a:cs typeface="Cloud"/>
      </a:majorFont>
      <a:minorFont>
        <a:latin typeface="BoonJot"/>
        <a:ea typeface=""/>
        <a:cs typeface="BoonJot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845</Words>
  <Application>Microsoft Office PowerPoint</Application>
  <PresentationFormat>Widescreen</PresentationFormat>
  <Paragraphs>79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BoonJot</vt:lpstr>
      <vt:lpstr>Calibri</vt:lpstr>
      <vt:lpstr>Cloud</vt:lpstr>
      <vt:lpstr>Wingdings 3</vt:lpstr>
      <vt:lpstr>Wisp</vt:lpstr>
      <vt:lpstr>บทที่ 1 : การรักษาความปลอดภัยข้อมูล Part1 สธ412 ความมั่นคงของระบบสารสนเทศ</vt:lpstr>
      <vt:lpstr>Agenda</vt:lpstr>
      <vt:lpstr>หลักการรักษาความปลอดภัย</vt:lpstr>
      <vt:lpstr>การรักษาความปลอดภัยข้อมูล</vt:lpstr>
      <vt:lpstr>การรักษาความปลอดภัยข้อมูล [ต่อ]</vt:lpstr>
      <vt:lpstr>การรักษาความปลอดภัยข้อมูล [ต่อ]</vt:lpstr>
      <vt:lpstr>การรักษาความปลอดภัยข้อมูล [ต่อ]</vt:lpstr>
      <vt:lpstr>การรักษาความปลอดภัยสารสนเทศ (Information Security)</vt:lpstr>
      <vt:lpstr>ประวัติของการรักษาความปลอดภัย</vt:lpstr>
      <vt:lpstr>ความปลอดภัยด้านกายภาพ  (Physical Security)</vt:lpstr>
      <vt:lpstr>การรักษาความปลอดภัยด้านการสื่อสาร  (Communication Security) </vt:lpstr>
      <vt:lpstr>การรักษาความปลอดภัยคอมพิวเตอร์ (Computer Security)</vt:lpstr>
      <vt:lpstr>การรักษาความปลอดภัยเครือข่าย  (Network Security)</vt:lpstr>
      <vt:lpstr>การรักษาความปลอดภัยสารสนเทศ (Information Security)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Apipong Pingyod</dc:creator>
  <cp:lastModifiedBy>Apipong Pingyod</cp:lastModifiedBy>
  <cp:revision>75</cp:revision>
  <dcterms:created xsi:type="dcterms:W3CDTF">2015-08-08T14:30:10Z</dcterms:created>
  <dcterms:modified xsi:type="dcterms:W3CDTF">2019-07-04T14:31:58Z</dcterms:modified>
</cp:coreProperties>
</file>