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71" r:id="rId23"/>
    <p:sldId id="272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CF7"/>
    <a:srgbClr val="00B0F0"/>
    <a:srgbClr val="0A1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67443-5DAA-42E5-8CCE-820F211F6589}" type="datetimeFigureOut">
              <a:rPr lang="th-TH" smtClean="0"/>
              <a:t>09/09/58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0DDD7-DAD1-4C8D-8B64-C45D249F38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9485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08CF0-0903-4E4C-9193-7138CB83A7E4}" type="slidenum">
              <a:rPr lang="th-TH" smtClean="0">
                <a:solidFill>
                  <a:prstClr val="black"/>
                </a:solidFill>
              </a:rPr>
              <a:pPr/>
              <a:t>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01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1302-20C5-4699-AA37-5CC15D3E094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09/09/58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4481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7EDC-3BDD-4006-837D-5609400487F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09/09/58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0807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2BFB-2FED-4E87-8A81-E3BA000A272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09/09/58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404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08D00-6CD1-4EA2-ABC7-66B4919F13D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09/09/58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501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23F3-D2A4-4506-9B18-88E4C3C9AE9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09/09/58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761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8CC0-6C3E-403E-B2ED-48E583FE091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09/09/58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0102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B1D6-6229-4983-811A-6EA36B4FBE0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09/09/58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6741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9AEF-DF7E-4880-B90B-C5D02A46D0F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09/09/58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4234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8395-9DBD-4B37-B59B-D664D10E5A6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09/09/58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7970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593F-76D9-4439-9068-0F80B84EF56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09/09/58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311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8E04-C254-4E4D-8B22-209315DB785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09/09/58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2358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E09-5540-44C4-BA18-12D1E4F8340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09/09/58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4306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7715-CCA5-4731-A900-0BA53AA70A7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09/09/58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2659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7371-B77E-4041-B37D-3C11A255978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09/09/58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0149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9029764" cy="97631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5168" y="1680465"/>
            <a:ext cx="6083808" cy="4257039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65A5-6ED5-4B8B-B69A-36699514B60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09/09/58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589212" y="1680465"/>
            <a:ext cx="2836228" cy="4257039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5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488D-3CF2-4B85-BFB0-4B62ADEE7D7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09/09/58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6804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97CC3-C6CE-428B-AC25-296E897519E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09/09/58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8987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2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15.xml"/><Relationship Id="rId4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3138" y="2386013"/>
            <a:ext cx="9948862" cy="2686050"/>
          </a:xfrm>
        </p:spPr>
        <p:txBody>
          <a:bodyPr>
            <a:normAutofit/>
          </a:bodyPr>
          <a:lstStyle/>
          <a:p>
            <a:r>
              <a:rPr lang="th-TH" sz="4400" b="1" dirty="0" smtClean="0"/>
              <a:t>ปฏิบัติการที่ </a:t>
            </a:r>
            <a:r>
              <a:rPr lang="en-US" sz="4400" b="1" dirty="0"/>
              <a:t>1</a:t>
            </a:r>
            <a:r>
              <a:rPr lang="en-US" sz="4400" b="1" dirty="0" smtClean="0"/>
              <a:t> </a:t>
            </a:r>
            <a:r>
              <a:rPr lang="en-US" sz="4400" b="1" dirty="0" smtClean="0"/>
              <a:t>: </a:t>
            </a:r>
            <a:r>
              <a:rPr lang="th-TH" sz="4400" b="1" dirty="0" smtClean="0"/>
              <a:t>การสร้างการเชื่อมต่อบนอุปกรณ์</a:t>
            </a:r>
            <a:r>
              <a:rPr lang="th-TH" sz="4400" b="1" dirty="0" err="1" smtClean="0"/>
              <a:t>แอคเซสพอยต์</a:t>
            </a:r>
            <a:r>
              <a:rPr lang="th-TH" sz="4400" b="1" dirty="0" smtClean="0"/>
              <a:t>ไร้สาย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th-TH" sz="4000" dirty="0" err="1" smtClean="0"/>
              <a:t>สธ</a:t>
            </a:r>
            <a:r>
              <a:rPr lang="en-US" sz="4000" dirty="0" smtClean="0"/>
              <a:t>313 </a:t>
            </a:r>
            <a:r>
              <a:rPr lang="th-TH" sz="4000" dirty="0"/>
              <a:t>การสื่อสารข้อมูลและเครือข่ายคอมพิวเตอร์ทางธุรกิจ</a:t>
            </a:r>
            <a:endParaRPr lang="th-TH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4539" y="5320304"/>
            <a:ext cx="8915399" cy="1266234"/>
          </a:xfrm>
        </p:spPr>
        <p:txBody>
          <a:bodyPr>
            <a:noAutofit/>
          </a:bodyPr>
          <a:lstStyle/>
          <a:p>
            <a:r>
              <a:rPr lang="th-TH" sz="3600" dirty="0"/>
              <a:t>อาจารย์อภิพงศ์  </a:t>
            </a:r>
            <a:r>
              <a:rPr lang="th-TH" sz="3600" dirty="0" err="1"/>
              <a:t>ปิง</a:t>
            </a:r>
            <a:r>
              <a:rPr lang="th-TH" sz="3600" dirty="0"/>
              <a:t>ยศ</a:t>
            </a:r>
          </a:p>
          <a:p>
            <a:r>
              <a:rPr lang="en-US" sz="3600" dirty="0"/>
              <a:t>apipong.ping@gmail.com</a:t>
            </a:r>
            <a:endParaRPr lang="th-TH" sz="3600" dirty="0"/>
          </a:p>
          <a:p>
            <a:endParaRPr lang="th-TH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211" y="128588"/>
            <a:ext cx="4429127" cy="2952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963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2) </a:t>
            </a:r>
            <a:r>
              <a:rPr lang="th-TH" dirty="0"/>
              <a:t>การสร้างการเชื่อมต่อบนอุปกรณ์ </a:t>
            </a:r>
            <a:r>
              <a:rPr lang="en-US" dirty="0"/>
              <a:t>(Configuration)</a:t>
            </a:r>
            <a:br>
              <a:rPr lang="en-US" dirty="0"/>
            </a:br>
            <a:r>
              <a:rPr lang="en-US" sz="4000" dirty="0">
                <a:solidFill>
                  <a:schemeClr val="accent1"/>
                </a:solidFill>
              </a:rPr>
              <a:t>: </a:t>
            </a:r>
            <a:r>
              <a:rPr lang="en-US" sz="4000" dirty="0" smtClean="0">
                <a:solidFill>
                  <a:schemeClr val="accent1"/>
                </a:solidFill>
              </a:rPr>
              <a:t>Access Point Mode [1]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8863" y="1904999"/>
            <a:ext cx="4791466" cy="4615721"/>
          </a:xfrm>
        </p:spPr>
        <p:txBody>
          <a:bodyPr/>
          <a:lstStyle/>
          <a:p>
            <a:r>
              <a:rPr lang="th-TH" dirty="0" smtClean="0"/>
              <a:t>ในโหมดนี้จะเป็นการตั้งค่าให้อุปกรณ์ทำหน้าที่เป็นเหมือน</a:t>
            </a:r>
            <a:r>
              <a:rPr lang="th-TH" dirty="0" err="1" smtClean="0"/>
              <a:t>ฮับ</a:t>
            </a:r>
            <a:r>
              <a:rPr lang="th-TH" dirty="0" smtClean="0"/>
              <a:t>ไร้สาย เพื่อใช้ในการเชื่อมต่อเครือข่าย </a:t>
            </a:r>
            <a:r>
              <a:rPr lang="en-US" dirty="0" smtClean="0"/>
              <a:t>Wireless LAN </a:t>
            </a:r>
            <a:r>
              <a:rPr lang="th-TH" dirty="0" smtClean="0"/>
              <a:t>โดยเชื่อมต่อเพิ่มเติมจากสาย </a:t>
            </a:r>
            <a:r>
              <a:rPr lang="en-US" dirty="0" smtClean="0"/>
              <a:t>UTP </a:t>
            </a:r>
            <a:endParaRPr lang="th-TH" dirty="0" smtClean="0"/>
          </a:p>
          <a:p>
            <a:r>
              <a:rPr lang="th-TH" dirty="0" smtClean="0"/>
              <a:t>ทำการกำหนดค่าดังรูป</a:t>
            </a:r>
            <a:r>
              <a:rPr lang="en-US" dirty="0" smtClean="0"/>
              <a:t> </a:t>
            </a:r>
            <a:r>
              <a:rPr lang="th-TH" dirty="0" smtClean="0"/>
              <a:t>โดยกำหนด </a:t>
            </a:r>
            <a:r>
              <a:rPr lang="en-US" b="1" dirty="0" smtClean="0"/>
              <a:t>SSID: BIS_LAB_AP </a:t>
            </a:r>
            <a:r>
              <a:rPr lang="th-TH" dirty="0" smtClean="0"/>
              <a:t>และ </a:t>
            </a:r>
            <a:r>
              <a:rPr lang="en-US" dirty="0"/>
              <a:t> </a:t>
            </a:r>
            <a:r>
              <a:rPr lang="en-US" dirty="0" smtClean="0"/>
              <a:t>                 </a:t>
            </a:r>
            <a:r>
              <a:rPr lang="en-US" b="1" dirty="0" smtClean="0"/>
              <a:t>Password : </a:t>
            </a:r>
            <a:r>
              <a:rPr lang="en-US" b="1" dirty="0" err="1" smtClean="0"/>
              <a:t>welovebis</a:t>
            </a:r>
            <a:endParaRPr lang="th-TH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10</a:t>
            </a:fld>
            <a:endParaRPr lang="th-TH" dirty="0"/>
          </a:p>
        </p:txBody>
      </p:sp>
      <p:pic>
        <p:nvPicPr>
          <p:cNvPr id="5" name="Picture 4" descr="TL-WA701ND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8" t="20834" r="48928" b="50625"/>
          <a:stretch/>
        </p:blipFill>
        <p:spPr>
          <a:xfrm>
            <a:off x="6883878" y="2894632"/>
            <a:ext cx="5086395" cy="3266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10470086" y="5590745"/>
            <a:ext cx="1500187" cy="50006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59132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litter pattern="hexagon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2) </a:t>
            </a:r>
            <a:r>
              <a:rPr lang="th-TH" dirty="0"/>
              <a:t>การสร้างการเชื่อมต่อบนอุปกรณ์ </a:t>
            </a:r>
            <a:r>
              <a:rPr lang="en-US" dirty="0"/>
              <a:t>(Configuration)</a:t>
            </a:r>
            <a:br>
              <a:rPr lang="en-US" dirty="0"/>
            </a:br>
            <a:r>
              <a:rPr lang="en-US" sz="4000" dirty="0">
                <a:solidFill>
                  <a:schemeClr val="accent1"/>
                </a:solidFill>
              </a:rPr>
              <a:t>: Access Point Mode </a:t>
            </a:r>
            <a:r>
              <a:rPr lang="en-US" sz="4000" dirty="0" smtClean="0">
                <a:solidFill>
                  <a:schemeClr val="accent1"/>
                </a:solidFill>
              </a:rPr>
              <a:t>[</a:t>
            </a:r>
            <a:r>
              <a:rPr lang="en-US" sz="4000" dirty="0">
                <a:solidFill>
                  <a:schemeClr val="accent1"/>
                </a:solidFill>
              </a:rPr>
              <a:t>2</a:t>
            </a:r>
            <a:r>
              <a:rPr lang="en-US" sz="4000" dirty="0" smtClean="0">
                <a:solidFill>
                  <a:schemeClr val="accent1"/>
                </a:solidFill>
              </a:rPr>
              <a:t>]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3777622"/>
          </a:xfrm>
        </p:spPr>
        <p:txBody>
          <a:bodyPr/>
          <a:lstStyle/>
          <a:p>
            <a:r>
              <a:rPr lang="th-TH" dirty="0" smtClean="0"/>
              <a:t>กำหนดค่าดังรูป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11</a:t>
            </a:fld>
            <a:endParaRPr lang="th-TH" dirty="0"/>
          </a:p>
        </p:txBody>
      </p:sp>
      <p:pic>
        <p:nvPicPr>
          <p:cNvPr id="5" name="Picture 4" descr="TL-WA701ND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2" t="22076" r="31391" b="37268"/>
          <a:stretch/>
        </p:blipFill>
        <p:spPr>
          <a:xfrm>
            <a:off x="2983042" y="2583355"/>
            <a:ext cx="6820525" cy="4118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6445431" y="6110946"/>
            <a:ext cx="1500187" cy="50006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54470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litter pattern="hexagon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2) </a:t>
            </a:r>
            <a:r>
              <a:rPr lang="th-TH" dirty="0"/>
              <a:t>การสร้างการเชื่อมต่อบนอุปกรณ์ </a:t>
            </a:r>
            <a:r>
              <a:rPr lang="en-US" dirty="0"/>
              <a:t>(Configuration)</a:t>
            </a:r>
            <a:br>
              <a:rPr lang="en-US" dirty="0"/>
            </a:br>
            <a:r>
              <a:rPr lang="en-US" sz="4000" dirty="0">
                <a:solidFill>
                  <a:schemeClr val="accent1"/>
                </a:solidFill>
              </a:rPr>
              <a:t>: Access Point Mode </a:t>
            </a:r>
            <a:r>
              <a:rPr lang="en-US" sz="4000" dirty="0" smtClean="0">
                <a:solidFill>
                  <a:schemeClr val="accent1"/>
                </a:solidFill>
              </a:rPr>
              <a:t>[</a:t>
            </a:r>
            <a:r>
              <a:rPr lang="en-US" sz="4000" dirty="0">
                <a:solidFill>
                  <a:schemeClr val="accent1"/>
                </a:solidFill>
              </a:rPr>
              <a:t>3</a:t>
            </a:r>
            <a:r>
              <a:rPr lang="en-US" sz="4000" dirty="0" smtClean="0">
                <a:solidFill>
                  <a:schemeClr val="accent1"/>
                </a:solidFill>
              </a:rPr>
              <a:t>]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4588" y="2133600"/>
            <a:ext cx="3300412" cy="3777622"/>
          </a:xfrm>
        </p:spPr>
        <p:txBody>
          <a:bodyPr/>
          <a:lstStyle/>
          <a:p>
            <a:r>
              <a:rPr lang="th-TH" dirty="0" smtClean="0"/>
              <a:t>เมื่อตั้งค่าเสร็จตามต้องการแล้ว ให้คลิก </a:t>
            </a:r>
            <a:r>
              <a:rPr lang="en-US" dirty="0" smtClean="0"/>
              <a:t>reboot </a:t>
            </a:r>
            <a:r>
              <a:rPr lang="th-TH" dirty="0" err="1" smtClean="0"/>
              <a:t>เพื่อบูต</a:t>
            </a:r>
            <a:r>
              <a:rPr lang="th-TH" dirty="0" smtClean="0"/>
              <a:t>อุปกรณ์ใหม่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12</a:t>
            </a:fld>
            <a:endParaRPr lang="th-TH" dirty="0"/>
          </a:p>
        </p:txBody>
      </p:sp>
      <p:pic>
        <p:nvPicPr>
          <p:cNvPr id="5" name="Picture 4" descr="TL-WA701ND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4" t="22500" r="32907" b="21875"/>
          <a:stretch/>
        </p:blipFill>
        <p:spPr>
          <a:xfrm>
            <a:off x="5715000" y="1790699"/>
            <a:ext cx="5789612" cy="4845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9183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litter pattern="hexagon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2) </a:t>
            </a:r>
            <a:r>
              <a:rPr lang="th-TH" dirty="0"/>
              <a:t>การสร้างการเชื่อมต่อบนอุปกรณ์ </a:t>
            </a:r>
            <a:r>
              <a:rPr lang="en-US" dirty="0"/>
              <a:t>(Configuration)</a:t>
            </a:r>
            <a:br>
              <a:rPr lang="en-US" dirty="0"/>
            </a:br>
            <a:r>
              <a:rPr lang="en-US" sz="4000" dirty="0">
                <a:solidFill>
                  <a:schemeClr val="accent1"/>
                </a:solidFill>
              </a:rPr>
              <a:t>: Access Point Mode </a:t>
            </a:r>
            <a:r>
              <a:rPr lang="en-US" sz="4000" dirty="0" smtClean="0">
                <a:solidFill>
                  <a:schemeClr val="accent1"/>
                </a:solidFill>
              </a:rPr>
              <a:t>[</a:t>
            </a:r>
            <a:r>
              <a:rPr lang="en-US" sz="4000" dirty="0">
                <a:solidFill>
                  <a:schemeClr val="accent1"/>
                </a:solidFill>
              </a:rPr>
              <a:t>4</a:t>
            </a:r>
            <a:r>
              <a:rPr lang="en-US" sz="4000" dirty="0" smtClean="0">
                <a:solidFill>
                  <a:schemeClr val="accent1"/>
                </a:solidFill>
              </a:rPr>
              <a:t>]</a:t>
            </a:r>
            <a:endParaRPr lang="th-TH" dirty="0"/>
          </a:p>
        </p:txBody>
      </p:sp>
      <p:pic>
        <p:nvPicPr>
          <p:cNvPr id="5" name="Content Placeholder 4" descr="TL-WA701ND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8" t="19916" r="32265" b="56261"/>
          <a:stretch/>
        </p:blipFill>
        <p:spPr>
          <a:xfrm>
            <a:off x="2750694" y="3128961"/>
            <a:ext cx="8076477" cy="285750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13</a:t>
            </a:fld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2592925" y="2143125"/>
            <a:ext cx="7934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/>
              <a:t>รอจนระบบ </a:t>
            </a:r>
            <a:r>
              <a:rPr lang="en-US" sz="3600" dirty="0" smtClean="0"/>
              <a:t>reboot </a:t>
            </a:r>
            <a:r>
              <a:rPr lang="th-TH" sz="3600" dirty="0" smtClean="0"/>
              <a:t>จนเสร็จ</a:t>
            </a:r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1216750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litter pattern="hexagon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2) </a:t>
            </a:r>
            <a:r>
              <a:rPr lang="th-TH" dirty="0"/>
              <a:t>การสร้างการเชื่อมต่อบนอุปกรณ์ </a:t>
            </a:r>
            <a:r>
              <a:rPr lang="en-US" dirty="0"/>
              <a:t>(Configuration)</a:t>
            </a:r>
            <a:br>
              <a:rPr lang="en-US" dirty="0"/>
            </a:br>
            <a:r>
              <a:rPr lang="en-US" sz="4000" dirty="0">
                <a:solidFill>
                  <a:schemeClr val="accent1"/>
                </a:solidFill>
              </a:rPr>
              <a:t>: Access Point Mode </a:t>
            </a:r>
            <a:r>
              <a:rPr lang="en-US" sz="4000" dirty="0" smtClean="0">
                <a:solidFill>
                  <a:schemeClr val="accent1"/>
                </a:solidFill>
              </a:rPr>
              <a:t>[</a:t>
            </a:r>
            <a:r>
              <a:rPr lang="en-US" sz="4000" dirty="0">
                <a:solidFill>
                  <a:schemeClr val="accent1"/>
                </a:solidFill>
              </a:rPr>
              <a:t>5</a:t>
            </a:r>
            <a:r>
              <a:rPr lang="en-US" sz="4000" dirty="0" smtClean="0">
                <a:solidFill>
                  <a:schemeClr val="accent1"/>
                </a:solidFill>
              </a:rPr>
              <a:t>]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7625" y="1904999"/>
            <a:ext cx="3744375" cy="4647135"/>
          </a:xfrm>
        </p:spPr>
        <p:txBody>
          <a:bodyPr>
            <a:normAutofit/>
          </a:bodyPr>
          <a:lstStyle/>
          <a:p>
            <a:r>
              <a:rPr lang="th-TH" dirty="0" smtClean="0"/>
              <a:t>เชื่อมต่อสาย </a:t>
            </a:r>
            <a:r>
              <a:rPr lang="en-US" dirty="0" smtClean="0"/>
              <a:t>UTP </a:t>
            </a:r>
            <a:r>
              <a:rPr lang="th-TH" dirty="0" smtClean="0"/>
              <a:t>ที่มีสัญญาณอินเทอร์เน็ต ที่เชื่อมต่อมาจาก </a:t>
            </a:r>
            <a:r>
              <a:rPr lang="en-US" dirty="0" smtClean="0"/>
              <a:t>Router </a:t>
            </a:r>
            <a:r>
              <a:rPr lang="th-TH" dirty="0" smtClean="0"/>
              <a:t>หรือ </a:t>
            </a:r>
            <a:r>
              <a:rPr lang="en-US" dirty="0" smtClean="0"/>
              <a:t>Switch </a:t>
            </a:r>
            <a:r>
              <a:rPr lang="th-TH" dirty="0" smtClean="0"/>
              <a:t>เข้ากับอุปกรณ์ เป็นอันเสร็จสิ้นกระบวนการตั้งค่า</a:t>
            </a:r>
          </a:p>
          <a:p>
            <a:r>
              <a:rPr lang="th-TH" dirty="0" smtClean="0"/>
              <a:t>ผู้ใช้สามารถค้นหาสัญญาณ </a:t>
            </a:r>
            <a:r>
              <a:rPr lang="en-US" dirty="0" err="1" smtClean="0"/>
              <a:t>WiFi</a:t>
            </a:r>
            <a:r>
              <a:rPr lang="en-US" dirty="0" smtClean="0"/>
              <a:t> </a:t>
            </a:r>
            <a:r>
              <a:rPr lang="th-TH" dirty="0" smtClean="0"/>
              <a:t>ได้จากอุปกรณ์สื่อสารทั่วไป และทำการเชื่อมต่อโดยใช้รหัสผ่านที่ตั้งค่าเอาไว้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14</a:t>
            </a:fld>
            <a:endParaRPr lang="th-TH" dirty="0"/>
          </a:p>
        </p:txBody>
      </p:sp>
      <p:pic>
        <p:nvPicPr>
          <p:cNvPr id="5" name="Content Placeholder 4" descr="TL-WA701ND User Guide.pdf - Adobe Reader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06" t="38446" r="21471" b="26764"/>
          <a:stretch/>
        </p:blipFill>
        <p:spPr>
          <a:xfrm>
            <a:off x="5842000" y="1904998"/>
            <a:ext cx="4303173" cy="3022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86203" t="21194" b="29098"/>
          <a:stretch/>
        </p:blipFill>
        <p:spPr>
          <a:xfrm>
            <a:off x="9395875" y="2863316"/>
            <a:ext cx="2645682" cy="3688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0255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litter pattern="hexagon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2) </a:t>
            </a:r>
            <a:r>
              <a:rPr lang="th-TH" dirty="0"/>
              <a:t>การสร้างการเชื่อมต่อบนอุปกรณ์ </a:t>
            </a:r>
            <a:r>
              <a:rPr lang="en-US" dirty="0"/>
              <a:t>(Configuration)</a:t>
            </a:r>
            <a:br>
              <a:rPr lang="en-US" dirty="0"/>
            </a:br>
            <a:r>
              <a:rPr lang="en-US" sz="4000" dirty="0">
                <a:solidFill>
                  <a:schemeClr val="accent1"/>
                </a:solidFill>
              </a:rPr>
              <a:t>: </a:t>
            </a:r>
            <a:r>
              <a:rPr lang="en-US" sz="4000" dirty="0" smtClean="0">
                <a:solidFill>
                  <a:schemeClr val="accent1"/>
                </a:solidFill>
              </a:rPr>
              <a:t>Repeater Mode [1]</a:t>
            </a:r>
            <a:endParaRPr lang="th-TH" dirty="0"/>
          </a:p>
        </p:txBody>
      </p:sp>
      <p:pic>
        <p:nvPicPr>
          <p:cNvPr id="5" name="Content Placeholder 4" descr="TL-WA701ND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1" t="19159" r="32850" b="41891"/>
          <a:stretch/>
        </p:blipFill>
        <p:spPr>
          <a:xfrm>
            <a:off x="6214162" y="1904999"/>
            <a:ext cx="5749198" cy="3381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15</a:t>
            </a:fld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2092862" y="2225546"/>
            <a:ext cx="39662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dirty="0" smtClean="0"/>
              <a:t>เป็นโหมดที่ให้อุปกรณ์ทำหน้าที่ทวนสัญญาณจากอุปกรณ์ </a:t>
            </a:r>
            <a:r>
              <a:rPr lang="en-US" sz="3200" dirty="0" smtClean="0"/>
              <a:t>Access Point </a:t>
            </a:r>
            <a:r>
              <a:rPr lang="th-TH" sz="3200" dirty="0" smtClean="0"/>
              <a:t>ตัวอื่น เพื่อให้มีพื้นที่สัญญาณครอบคลุมมากยิ่งขึ้น</a:t>
            </a:r>
            <a:endParaRPr lang="th-TH" sz="3200" dirty="0"/>
          </a:p>
        </p:txBody>
      </p:sp>
      <p:sp>
        <p:nvSpPr>
          <p:cNvPr id="7" name="Oval 6"/>
          <p:cNvSpPr/>
          <p:nvPr/>
        </p:nvSpPr>
        <p:spPr>
          <a:xfrm>
            <a:off x="6242738" y="3538534"/>
            <a:ext cx="5261874" cy="37147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Oval 7"/>
          <p:cNvSpPr/>
          <p:nvPr/>
        </p:nvSpPr>
        <p:spPr>
          <a:xfrm>
            <a:off x="8873675" y="4500563"/>
            <a:ext cx="1084713" cy="46526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75151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litter pattern="hexagon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2) </a:t>
            </a:r>
            <a:r>
              <a:rPr lang="th-TH" dirty="0"/>
              <a:t>การสร้างการเชื่อมต่อบนอุปกรณ์ </a:t>
            </a:r>
            <a:r>
              <a:rPr lang="en-US" dirty="0"/>
              <a:t>(Configuration)</a:t>
            </a:r>
            <a:br>
              <a:rPr lang="en-US" dirty="0"/>
            </a:br>
            <a:r>
              <a:rPr lang="en-US" sz="4000" dirty="0">
                <a:solidFill>
                  <a:schemeClr val="accent1"/>
                </a:solidFill>
              </a:rPr>
              <a:t>: Repeater Mode </a:t>
            </a:r>
            <a:r>
              <a:rPr lang="en-US" sz="4000" dirty="0" smtClean="0">
                <a:solidFill>
                  <a:schemeClr val="accent1"/>
                </a:solidFill>
              </a:rPr>
              <a:t>[</a:t>
            </a:r>
            <a:r>
              <a:rPr lang="en-US" sz="4000" dirty="0">
                <a:solidFill>
                  <a:schemeClr val="accent1"/>
                </a:solidFill>
              </a:rPr>
              <a:t>2</a:t>
            </a:r>
            <a:r>
              <a:rPr lang="en-US" sz="4000" dirty="0" smtClean="0">
                <a:solidFill>
                  <a:schemeClr val="accent1"/>
                </a:solidFill>
              </a:rPr>
              <a:t>]</a:t>
            </a:r>
            <a:endParaRPr lang="th-TH" dirty="0"/>
          </a:p>
        </p:txBody>
      </p:sp>
      <p:pic>
        <p:nvPicPr>
          <p:cNvPr id="5" name="Content Placeholder 4" descr="TL-WA701ND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6" t="22880" r="31099" b="31681"/>
          <a:stretch/>
        </p:blipFill>
        <p:spPr>
          <a:xfrm>
            <a:off x="2814637" y="1905000"/>
            <a:ext cx="7158037" cy="4725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16</a:t>
            </a:fld>
            <a:endParaRPr lang="th-TH" dirty="0"/>
          </a:p>
        </p:txBody>
      </p:sp>
      <p:sp>
        <p:nvSpPr>
          <p:cNvPr id="6" name="Rounded Rectangle 5"/>
          <p:cNvSpPr/>
          <p:nvPr/>
        </p:nvSpPr>
        <p:spPr>
          <a:xfrm>
            <a:off x="3554205" y="2600213"/>
            <a:ext cx="4403934" cy="37147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Line Callout 1 6"/>
          <p:cNvSpPr/>
          <p:nvPr/>
        </p:nvSpPr>
        <p:spPr>
          <a:xfrm>
            <a:off x="531812" y="2433797"/>
            <a:ext cx="2550063" cy="600300"/>
          </a:xfrm>
          <a:prstGeom prst="borderCallout1">
            <a:avLst>
              <a:gd name="adj1" fmla="val 54451"/>
              <a:gd name="adj2" fmla="val 101482"/>
              <a:gd name="adj3" fmla="val 60139"/>
              <a:gd name="adj4" fmla="val 11742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1) </a:t>
            </a:r>
            <a:r>
              <a:rPr lang="th-TH" dirty="0" smtClean="0"/>
              <a:t>เลือก</a:t>
            </a:r>
            <a:r>
              <a:rPr lang="en-US" dirty="0" smtClean="0"/>
              <a:t> Universal</a:t>
            </a:r>
            <a:r>
              <a:rPr lang="th-TH" dirty="0" smtClean="0"/>
              <a:t> </a:t>
            </a:r>
            <a:endParaRPr lang="th-TH" dirty="0"/>
          </a:p>
        </p:txBody>
      </p:sp>
      <p:sp>
        <p:nvSpPr>
          <p:cNvPr id="8" name="Line Callout 1 7"/>
          <p:cNvSpPr/>
          <p:nvPr/>
        </p:nvSpPr>
        <p:spPr>
          <a:xfrm>
            <a:off x="669926" y="3661394"/>
            <a:ext cx="1923000" cy="600300"/>
          </a:xfrm>
          <a:prstGeom prst="borderCallout1">
            <a:avLst>
              <a:gd name="adj1" fmla="val 54451"/>
              <a:gd name="adj2" fmla="val 101482"/>
              <a:gd name="adj3" fmla="val 5398"/>
              <a:gd name="adj4" fmla="val 22225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2</a:t>
            </a:r>
            <a:r>
              <a:rPr lang="en-US" dirty="0" smtClean="0"/>
              <a:t>) </a:t>
            </a:r>
            <a:r>
              <a:rPr lang="th-TH" dirty="0" smtClean="0"/>
              <a:t>คลิก </a:t>
            </a:r>
            <a:r>
              <a:rPr lang="en-US" dirty="0" smtClean="0"/>
              <a:t>Survey</a:t>
            </a:r>
            <a:r>
              <a:rPr lang="th-TH" dirty="0" smtClean="0"/>
              <a:t> </a:t>
            </a:r>
            <a:endParaRPr lang="th-TH" dirty="0"/>
          </a:p>
        </p:txBody>
      </p:sp>
      <p:sp>
        <p:nvSpPr>
          <p:cNvPr id="9" name="Rounded Rectangle 8"/>
          <p:cNvSpPr/>
          <p:nvPr/>
        </p:nvSpPr>
        <p:spPr>
          <a:xfrm>
            <a:off x="4875751" y="3454033"/>
            <a:ext cx="1024987" cy="37147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46660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litter pattern="hexagon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2) </a:t>
            </a:r>
            <a:r>
              <a:rPr lang="th-TH" dirty="0"/>
              <a:t>การสร้างการเชื่อมต่อบนอุปกรณ์ </a:t>
            </a:r>
            <a:r>
              <a:rPr lang="en-US" dirty="0"/>
              <a:t>(Configuration)</a:t>
            </a:r>
            <a:br>
              <a:rPr lang="en-US" dirty="0"/>
            </a:br>
            <a:r>
              <a:rPr lang="en-US" sz="4000" dirty="0">
                <a:solidFill>
                  <a:schemeClr val="accent1"/>
                </a:solidFill>
              </a:rPr>
              <a:t>: Repeater Mode </a:t>
            </a:r>
            <a:r>
              <a:rPr lang="en-US" sz="4000" dirty="0" smtClean="0">
                <a:solidFill>
                  <a:schemeClr val="accent1"/>
                </a:solidFill>
              </a:rPr>
              <a:t>[3]</a:t>
            </a:r>
            <a:endParaRPr lang="th-TH" dirty="0"/>
          </a:p>
        </p:txBody>
      </p:sp>
      <p:pic>
        <p:nvPicPr>
          <p:cNvPr id="5" name="Content Placeholder 4" descr="TL-WA701ND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8" t="19916" r="32266" b="32815"/>
          <a:stretch/>
        </p:blipFill>
        <p:spPr>
          <a:xfrm>
            <a:off x="2878674" y="1902031"/>
            <a:ext cx="6693951" cy="4727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17</a:t>
            </a:fld>
            <a:endParaRPr lang="th-TH" dirty="0"/>
          </a:p>
        </p:txBody>
      </p:sp>
      <p:sp>
        <p:nvSpPr>
          <p:cNvPr id="6" name="Line Callout 1 5"/>
          <p:cNvSpPr/>
          <p:nvPr/>
        </p:nvSpPr>
        <p:spPr>
          <a:xfrm>
            <a:off x="9858374" y="2414588"/>
            <a:ext cx="2197637" cy="2457450"/>
          </a:xfrm>
          <a:prstGeom prst="borderCallout1">
            <a:avLst>
              <a:gd name="adj1" fmla="val 50065"/>
              <a:gd name="adj2" fmla="val -588"/>
              <a:gd name="adj3" fmla="val 47969"/>
              <a:gd name="adj4" fmla="val -2283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dirty="0" smtClean="0"/>
              <a:t>เลือก </a:t>
            </a:r>
            <a:r>
              <a:rPr lang="en-US" dirty="0" smtClean="0"/>
              <a:t>SSID </a:t>
            </a:r>
            <a:r>
              <a:rPr lang="th-TH" dirty="0" smtClean="0"/>
              <a:t>ของ</a:t>
            </a:r>
            <a:r>
              <a:rPr lang="en-US" dirty="0" smtClean="0"/>
              <a:t> AP </a:t>
            </a:r>
            <a:r>
              <a:rPr lang="th-TH" dirty="0" smtClean="0"/>
              <a:t>ที่ต้องการทวนสัญญาณ ใน</a:t>
            </a:r>
            <a:r>
              <a:rPr lang="th-TH" dirty="0" err="1" smtClean="0"/>
              <a:t>แล็บ</a:t>
            </a:r>
            <a:r>
              <a:rPr lang="th-TH" dirty="0" smtClean="0"/>
              <a:t>นี้จะเลือก </a:t>
            </a:r>
            <a:r>
              <a:rPr lang="en-US" dirty="0" smtClean="0"/>
              <a:t>MJU_WiFi_F2.1</a:t>
            </a:r>
            <a:r>
              <a:rPr lang="th-TH" dirty="0" smtClean="0"/>
              <a:t> </a:t>
            </a:r>
            <a:endParaRPr lang="th-TH" dirty="0"/>
          </a:p>
        </p:txBody>
      </p:sp>
      <p:sp>
        <p:nvSpPr>
          <p:cNvPr id="7" name="Rounded Rectangle 6"/>
          <p:cNvSpPr/>
          <p:nvPr/>
        </p:nvSpPr>
        <p:spPr>
          <a:xfrm>
            <a:off x="8586788" y="3432800"/>
            <a:ext cx="771525" cy="25337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8894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litter pattern="hexagon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2) </a:t>
            </a:r>
            <a:r>
              <a:rPr lang="th-TH" dirty="0"/>
              <a:t>การสร้างการเชื่อมต่อบนอุปกรณ์ </a:t>
            </a:r>
            <a:r>
              <a:rPr lang="en-US" dirty="0"/>
              <a:t>(Configuration)</a:t>
            </a:r>
            <a:br>
              <a:rPr lang="en-US" dirty="0"/>
            </a:br>
            <a:r>
              <a:rPr lang="en-US" sz="4000" dirty="0">
                <a:solidFill>
                  <a:schemeClr val="accent1"/>
                </a:solidFill>
              </a:rPr>
              <a:t>: Repeater Mode </a:t>
            </a:r>
            <a:r>
              <a:rPr lang="en-US" sz="4000" dirty="0" smtClean="0">
                <a:solidFill>
                  <a:schemeClr val="accent1"/>
                </a:solidFill>
              </a:rPr>
              <a:t>[4]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18</a:t>
            </a:fld>
            <a:endParaRPr lang="th-TH" dirty="0"/>
          </a:p>
        </p:txBody>
      </p:sp>
      <p:pic>
        <p:nvPicPr>
          <p:cNvPr id="7" name="Content Placeholder 6" descr="TL-WA701ND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6" t="21807" r="31974" b="37731"/>
          <a:stretch/>
        </p:blipFill>
        <p:spPr>
          <a:xfrm>
            <a:off x="2935825" y="1905000"/>
            <a:ext cx="7408325" cy="4555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Line Callout 1 7"/>
          <p:cNvSpPr/>
          <p:nvPr/>
        </p:nvSpPr>
        <p:spPr>
          <a:xfrm>
            <a:off x="566738" y="3428999"/>
            <a:ext cx="2197637" cy="1328739"/>
          </a:xfrm>
          <a:prstGeom prst="borderCallout1">
            <a:avLst>
              <a:gd name="adj1" fmla="val 46577"/>
              <a:gd name="adj2" fmla="val 98882"/>
              <a:gd name="adj3" fmla="val 75664"/>
              <a:gd name="adj4" fmla="val 16309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1) </a:t>
            </a:r>
            <a:r>
              <a:rPr lang="th-TH" dirty="0" smtClean="0"/>
              <a:t>เลือก </a:t>
            </a:r>
            <a:r>
              <a:rPr lang="en-US" dirty="0" smtClean="0"/>
              <a:t>Region </a:t>
            </a:r>
            <a:r>
              <a:rPr lang="th-TH" dirty="0" smtClean="0"/>
              <a:t>เป็น </a:t>
            </a:r>
            <a:r>
              <a:rPr lang="en-US" dirty="0" smtClean="0"/>
              <a:t>Thailand</a:t>
            </a:r>
            <a:endParaRPr lang="th-TH" dirty="0"/>
          </a:p>
        </p:txBody>
      </p:sp>
      <p:sp>
        <p:nvSpPr>
          <p:cNvPr id="9" name="Rounded Rectangle 8"/>
          <p:cNvSpPr/>
          <p:nvPr/>
        </p:nvSpPr>
        <p:spPr>
          <a:xfrm>
            <a:off x="4100513" y="4358095"/>
            <a:ext cx="2757487" cy="299629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Line Callout 1 9"/>
          <p:cNvSpPr/>
          <p:nvPr/>
        </p:nvSpPr>
        <p:spPr>
          <a:xfrm>
            <a:off x="8708488" y="3129370"/>
            <a:ext cx="2992975" cy="2457450"/>
          </a:xfrm>
          <a:prstGeom prst="borderCallout1">
            <a:avLst>
              <a:gd name="adj1" fmla="val 50065"/>
              <a:gd name="adj2" fmla="val -588"/>
              <a:gd name="adj3" fmla="val 79946"/>
              <a:gd name="adj4" fmla="val -5274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2) </a:t>
            </a:r>
            <a:r>
              <a:rPr lang="th-TH" dirty="0" smtClean="0"/>
              <a:t>เลือกโหมดความปลอดภัยให้เหมือน </a:t>
            </a:r>
            <a:r>
              <a:rPr lang="en-US" dirty="0" smtClean="0"/>
              <a:t>AP </a:t>
            </a:r>
            <a:r>
              <a:rPr lang="th-TH" dirty="0" smtClean="0"/>
              <a:t>ที่ต้องการทวนสัญญาณ แต่ใน</a:t>
            </a:r>
            <a:r>
              <a:rPr lang="th-TH" dirty="0" err="1" smtClean="0"/>
              <a:t>แล็บ</a:t>
            </a:r>
            <a:r>
              <a:rPr lang="th-TH" dirty="0" smtClean="0"/>
              <a:t>นี้ไม่มีการกำหนดความปลอดภัย</a:t>
            </a:r>
            <a:endParaRPr lang="th-TH" dirty="0"/>
          </a:p>
        </p:txBody>
      </p:sp>
      <p:sp>
        <p:nvSpPr>
          <p:cNvPr id="11" name="Rounded Rectangle 10"/>
          <p:cNvSpPr/>
          <p:nvPr/>
        </p:nvSpPr>
        <p:spPr>
          <a:xfrm>
            <a:off x="3007265" y="5059674"/>
            <a:ext cx="4536535" cy="28385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Line Callout 1 11"/>
          <p:cNvSpPr/>
          <p:nvPr/>
        </p:nvSpPr>
        <p:spPr>
          <a:xfrm>
            <a:off x="9656225" y="5829708"/>
            <a:ext cx="1516600" cy="630985"/>
          </a:xfrm>
          <a:prstGeom prst="borderCallout1">
            <a:avLst>
              <a:gd name="adj1" fmla="val 50065"/>
              <a:gd name="adj2" fmla="val -588"/>
              <a:gd name="adj3" fmla="val 52774"/>
              <a:gd name="adj4" fmla="val -19724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3) </a:t>
            </a:r>
            <a:r>
              <a:rPr lang="th-TH" dirty="0" smtClean="0"/>
              <a:t>คลิก </a:t>
            </a:r>
            <a:r>
              <a:rPr lang="en-US" dirty="0" smtClean="0"/>
              <a:t>Next</a:t>
            </a:r>
            <a:endParaRPr lang="th-TH" dirty="0"/>
          </a:p>
        </p:txBody>
      </p:sp>
      <p:sp>
        <p:nvSpPr>
          <p:cNvPr id="13" name="Rounded Rectangle 12"/>
          <p:cNvSpPr/>
          <p:nvPr/>
        </p:nvSpPr>
        <p:spPr>
          <a:xfrm>
            <a:off x="6400801" y="5988986"/>
            <a:ext cx="1143000" cy="28322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0229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litter pattern="hexagon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2) </a:t>
            </a:r>
            <a:r>
              <a:rPr lang="th-TH" dirty="0"/>
              <a:t>การสร้างการเชื่อมต่อบนอุปกรณ์ </a:t>
            </a:r>
            <a:r>
              <a:rPr lang="en-US" dirty="0"/>
              <a:t>(Configuration)</a:t>
            </a:r>
            <a:br>
              <a:rPr lang="en-US" dirty="0"/>
            </a:br>
            <a:r>
              <a:rPr lang="en-US" sz="4000" dirty="0">
                <a:solidFill>
                  <a:schemeClr val="accent1"/>
                </a:solidFill>
              </a:rPr>
              <a:t>: Repeater Mode </a:t>
            </a:r>
            <a:r>
              <a:rPr lang="en-US" sz="4000" dirty="0" smtClean="0">
                <a:solidFill>
                  <a:schemeClr val="accent1"/>
                </a:solidFill>
              </a:rPr>
              <a:t>[5]</a:t>
            </a:r>
            <a:endParaRPr lang="th-TH" dirty="0"/>
          </a:p>
        </p:txBody>
      </p:sp>
      <p:pic>
        <p:nvPicPr>
          <p:cNvPr id="5" name="Content Placeholder 4" descr="TL-WA701ND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8" t="22185" r="31390" b="37731"/>
          <a:stretch/>
        </p:blipFill>
        <p:spPr>
          <a:xfrm>
            <a:off x="2592925" y="2271712"/>
            <a:ext cx="7302800" cy="4300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19</a:t>
            </a:fld>
            <a:endParaRPr lang="th-TH" dirty="0"/>
          </a:p>
        </p:txBody>
      </p:sp>
      <p:sp>
        <p:nvSpPr>
          <p:cNvPr id="6" name="Line Callout 1 5"/>
          <p:cNvSpPr/>
          <p:nvPr/>
        </p:nvSpPr>
        <p:spPr>
          <a:xfrm>
            <a:off x="9756237" y="5941265"/>
            <a:ext cx="1202276" cy="630985"/>
          </a:xfrm>
          <a:prstGeom prst="borderCallout1">
            <a:avLst>
              <a:gd name="adj1" fmla="val 50065"/>
              <a:gd name="adj2" fmla="val -588"/>
              <a:gd name="adj3" fmla="val 52774"/>
              <a:gd name="adj4" fmla="val -19724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dirty="0" smtClean="0"/>
              <a:t>คลิก </a:t>
            </a:r>
            <a:r>
              <a:rPr lang="en-US" dirty="0" smtClean="0"/>
              <a:t>Next</a:t>
            </a:r>
            <a:endParaRPr lang="th-TH" dirty="0"/>
          </a:p>
        </p:txBody>
      </p:sp>
      <p:sp>
        <p:nvSpPr>
          <p:cNvPr id="7" name="Rounded Rectangle 6"/>
          <p:cNvSpPr/>
          <p:nvPr/>
        </p:nvSpPr>
        <p:spPr>
          <a:xfrm>
            <a:off x="6500813" y="6100543"/>
            <a:ext cx="1143000" cy="28322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5595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litter pattern="hexagon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ขั้นตอนการสร้างการเชื่อมต่อ </a:t>
            </a:r>
            <a:r>
              <a:rPr lang="en-US" dirty="0" smtClean="0"/>
              <a:t>(Configuration)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7425" y="2028824"/>
            <a:ext cx="9247187" cy="4829175"/>
          </a:xfrm>
        </p:spPr>
        <p:txBody>
          <a:bodyPr>
            <a:normAutofit/>
          </a:bodyPr>
          <a:lstStyle/>
          <a:p>
            <a:r>
              <a:rPr lang="th-TH" sz="3600" b="1" dirty="0" smtClean="0">
                <a:hlinkClick r:id="rId2" action="ppaction://hlinksldjump"/>
              </a:rPr>
              <a:t>ทำความรู้จักกับอุปกรณ์ </a:t>
            </a:r>
            <a:r>
              <a:rPr lang="en-US" sz="3600" b="1" dirty="0" smtClean="0">
                <a:hlinkClick r:id="rId2" action="ppaction://hlinksldjump"/>
              </a:rPr>
              <a:t>Wireless Access Point</a:t>
            </a:r>
            <a:endParaRPr lang="th-TH" sz="3600" b="1" dirty="0" smtClean="0"/>
          </a:p>
          <a:p>
            <a:r>
              <a:rPr lang="en-US" sz="3600" b="1" dirty="0" smtClean="0"/>
              <a:t>1) </a:t>
            </a:r>
            <a:r>
              <a:rPr lang="th-TH" sz="3600" b="1" dirty="0" smtClean="0">
                <a:hlinkClick r:id="rId3" action="ppaction://hlinksldjump"/>
              </a:rPr>
              <a:t>การติดตั้งอุปกรณ์</a:t>
            </a:r>
            <a:endParaRPr lang="en-US" sz="3600" b="1" dirty="0" smtClean="0"/>
          </a:p>
          <a:p>
            <a:r>
              <a:rPr lang="en-US" sz="3600" b="1" dirty="0" smtClean="0"/>
              <a:t>2) </a:t>
            </a:r>
            <a:r>
              <a:rPr lang="th-TH" sz="3600" b="1" dirty="0" smtClean="0"/>
              <a:t>การสร้างการเชื่อมต่อบนอุปกรณ์ </a:t>
            </a:r>
            <a:r>
              <a:rPr lang="en-US" sz="3600" b="1" dirty="0" smtClean="0"/>
              <a:t>(Configuration)</a:t>
            </a:r>
            <a:endParaRPr lang="th-TH" sz="3600" b="1" dirty="0" smtClean="0"/>
          </a:p>
          <a:p>
            <a:pPr lvl="1"/>
            <a:r>
              <a:rPr lang="en-US" b="1" dirty="0" smtClean="0">
                <a:hlinkClick r:id="rId4" action="ppaction://hlinksldjump"/>
              </a:rPr>
              <a:t>Access Point Mode</a:t>
            </a:r>
            <a:endParaRPr lang="en-US" b="1" dirty="0" smtClean="0"/>
          </a:p>
          <a:p>
            <a:pPr lvl="1"/>
            <a:r>
              <a:rPr lang="en-US" b="1" dirty="0" smtClean="0">
                <a:hlinkClick r:id="rId5" action="ppaction://hlinksldjump"/>
              </a:rPr>
              <a:t>Repeater Mode</a:t>
            </a:r>
            <a:endParaRPr lang="en-US" b="1" dirty="0" smtClean="0"/>
          </a:p>
          <a:p>
            <a:r>
              <a:rPr lang="en-US" sz="3600" b="1" dirty="0" smtClean="0">
                <a:hlinkClick r:id="rId6" action="ppaction://hlinksldjump"/>
              </a:rPr>
              <a:t>3)</a:t>
            </a:r>
            <a:r>
              <a:rPr lang="en-US" sz="3600" dirty="0" smtClean="0">
                <a:hlinkClick r:id="rId6" action="ppaction://hlinksldjump"/>
              </a:rPr>
              <a:t> </a:t>
            </a:r>
            <a:r>
              <a:rPr lang="th-TH" sz="3600" b="1" dirty="0" smtClean="0">
                <a:hlinkClick r:id="rId6" action="ppaction://hlinksldjump"/>
              </a:rPr>
              <a:t>การ</a:t>
            </a:r>
            <a:r>
              <a:rPr lang="th-TH" sz="3600" b="1" dirty="0">
                <a:hlinkClick r:id="rId6" action="ppaction://hlinksldjump"/>
              </a:rPr>
              <a:t>รี</a:t>
            </a:r>
            <a:r>
              <a:rPr lang="th-TH" sz="3600" b="1" dirty="0" err="1">
                <a:hlinkClick r:id="rId6" action="ppaction://hlinksldjump"/>
              </a:rPr>
              <a:t>เซ็ต</a:t>
            </a:r>
            <a:r>
              <a:rPr lang="th-TH" sz="3600" b="1" dirty="0">
                <a:hlinkClick r:id="rId6" action="ppaction://hlinksldjump"/>
              </a:rPr>
              <a:t>อุปกรณ์ให้เป็นการตั้งค่าจากโรงงาน</a:t>
            </a:r>
            <a:endParaRPr lang="en-US" sz="3600" b="1" dirty="0" smtClean="0"/>
          </a:p>
          <a:p>
            <a:r>
              <a:rPr lang="en-US" sz="3600" b="1" dirty="0" smtClean="0">
                <a:hlinkClick r:id="rId7" action="ppaction://hlinksldjump"/>
              </a:rPr>
              <a:t>4) </a:t>
            </a:r>
            <a:r>
              <a:rPr lang="th-TH" sz="3600" b="1" dirty="0" smtClean="0">
                <a:hlinkClick r:id="rId7" action="ppaction://hlinksldjump"/>
              </a:rPr>
              <a:t>การแก้ไขปัญหาที่เกิดขึ้น</a:t>
            </a:r>
            <a:endParaRPr lang="th-TH" sz="3600" b="1" dirty="0" smtClean="0"/>
          </a:p>
          <a:p>
            <a:endParaRPr lang="en-US" sz="3600" b="1" dirty="0"/>
          </a:p>
          <a:p>
            <a:endParaRPr lang="th-TH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171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2) </a:t>
            </a:r>
            <a:r>
              <a:rPr lang="th-TH" dirty="0"/>
              <a:t>การสร้างการเชื่อมต่อบนอุปกรณ์ </a:t>
            </a:r>
            <a:r>
              <a:rPr lang="en-US" dirty="0"/>
              <a:t>(Configuration)</a:t>
            </a:r>
            <a:br>
              <a:rPr lang="en-US" dirty="0"/>
            </a:br>
            <a:r>
              <a:rPr lang="en-US" sz="4000" dirty="0">
                <a:solidFill>
                  <a:schemeClr val="accent1"/>
                </a:solidFill>
              </a:rPr>
              <a:t>: Repeater Mode </a:t>
            </a:r>
            <a:r>
              <a:rPr lang="en-US" sz="4000" dirty="0" smtClean="0">
                <a:solidFill>
                  <a:schemeClr val="accent1"/>
                </a:solidFill>
              </a:rPr>
              <a:t>[6]</a:t>
            </a:r>
            <a:endParaRPr lang="th-TH" dirty="0"/>
          </a:p>
        </p:txBody>
      </p:sp>
      <p:pic>
        <p:nvPicPr>
          <p:cNvPr id="5" name="Content Placeholder 4" descr="TL-WA701ND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2" t="22563" r="33142" b="20714"/>
          <a:stretch/>
        </p:blipFill>
        <p:spPr>
          <a:xfrm>
            <a:off x="3350161" y="1905000"/>
            <a:ext cx="5522375" cy="4816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20</a:t>
            </a:fld>
            <a:endParaRPr lang="th-TH" dirty="0"/>
          </a:p>
        </p:txBody>
      </p:sp>
      <p:sp>
        <p:nvSpPr>
          <p:cNvPr id="6" name="Line Callout 1 5"/>
          <p:cNvSpPr/>
          <p:nvPr/>
        </p:nvSpPr>
        <p:spPr>
          <a:xfrm>
            <a:off x="8872535" y="5869828"/>
            <a:ext cx="1743077" cy="630985"/>
          </a:xfrm>
          <a:prstGeom prst="borderCallout1">
            <a:avLst>
              <a:gd name="adj1" fmla="val 50065"/>
              <a:gd name="adj2" fmla="val -588"/>
              <a:gd name="adj3" fmla="val 89003"/>
              <a:gd name="adj4" fmla="val -10454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dirty="0" smtClean="0"/>
              <a:t>คลิก </a:t>
            </a:r>
            <a:r>
              <a:rPr lang="en-US" dirty="0" smtClean="0"/>
              <a:t>Reboot</a:t>
            </a:r>
            <a:endParaRPr lang="th-TH" dirty="0"/>
          </a:p>
        </p:txBody>
      </p:sp>
      <p:sp>
        <p:nvSpPr>
          <p:cNvPr id="7" name="Rounded Rectangle 6"/>
          <p:cNvSpPr/>
          <p:nvPr/>
        </p:nvSpPr>
        <p:spPr>
          <a:xfrm>
            <a:off x="5905768" y="6287760"/>
            <a:ext cx="1143000" cy="28322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7325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2) </a:t>
            </a:r>
            <a:r>
              <a:rPr lang="th-TH" dirty="0"/>
              <a:t>การสร้างการเชื่อมต่อบนอุปกรณ์ </a:t>
            </a:r>
            <a:r>
              <a:rPr lang="en-US" dirty="0"/>
              <a:t>(Configuration)</a:t>
            </a:r>
            <a:br>
              <a:rPr lang="en-US" dirty="0"/>
            </a:br>
            <a:r>
              <a:rPr lang="en-US" sz="4000" dirty="0">
                <a:solidFill>
                  <a:schemeClr val="accent1"/>
                </a:solidFill>
              </a:rPr>
              <a:t>: Repeater Mode </a:t>
            </a:r>
            <a:r>
              <a:rPr lang="en-US" sz="4000" dirty="0" smtClean="0">
                <a:solidFill>
                  <a:schemeClr val="accent1"/>
                </a:solidFill>
              </a:rPr>
              <a:t>[7]</a:t>
            </a:r>
            <a:endParaRPr lang="th-TH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6343" t="20957" r="4068" b="62835"/>
          <a:stretch/>
        </p:blipFill>
        <p:spPr>
          <a:xfrm>
            <a:off x="7048768" y="2106079"/>
            <a:ext cx="4863674" cy="3181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21</a:t>
            </a:fld>
            <a:endParaRPr lang="th-TH" dirty="0"/>
          </a:p>
        </p:txBody>
      </p:sp>
      <p:sp>
        <p:nvSpPr>
          <p:cNvPr id="6" name="Rounded Rectangle 5"/>
          <p:cNvSpPr/>
          <p:nvPr/>
        </p:nvSpPr>
        <p:spPr>
          <a:xfrm>
            <a:off x="7048768" y="2281238"/>
            <a:ext cx="4863674" cy="952500"/>
          </a:xfrm>
          <a:prstGeom prst="roundRect">
            <a:avLst/>
          </a:prstGeom>
          <a:noFill/>
          <a:ln w="3810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86478" t="21194" r="5003" b="62949"/>
          <a:stretch/>
        </p:blipFill>
        <p:spPr>
          <a:xfrm>
            <a:off x="2068643" y="2106079"/>
            <a:ext cx="4494078" cy="3237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2068643" y="2248956"/>
            <a:ext cx="4494078" cy="952500"/>
          </a:xfrm>
          <a:prstGeom prst="roundRect">
            <a:avLst/>
          </a:prstGeom>
          <a:noFill/>
          <a:ln w="3810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2592925" y="5614988"/>
            <a:ext cx="3236375" cy="10429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ก่อนทวนสัญญาณ</a:t>
            </a:r>
            <a:endParaRPr lang="th-TH" dirty="0"/>
          </a:p>
        </p:txBody>
      </p:sp>
      <p:sp>
        <p:nvSpPr>
          <p:cNvPr id="10" name="Rectangle 9"/>
          <p:cNvSpPr/>
          <p:nvPr/>
        </p:nvSpPr>
        <p:spPr>
          <a:xfrm>
            <a:off x="7731662" y="5614988"/>
            <a:ext cx="3236375" cy="10429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หลังทวนสัญญาณ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76652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4) </a:t>
            </a:r>
            <a:r>
              <a:rPr lang="th-TH" dirty="0" smtClean="0"/>
              <a:t>การรี</a:t>
            </a:r>
            <a:r>
              <a:rPr lang="th-TH" dirty="0" err="1" smtClean="0"/>
              <a:t>เซ็ต</a:t>
            </a:r>
            <a:r>
              <a:rPr lang="th-TH" dirty="0" smtClean="0"/>
              <a:t>อุปกรณ์ให้เป็นการตั้งค่าจากโรงงาน</a:t>
            </a:r>
            <a:r>
              <a:rPr lang="en-US" dirty="0" smtClean="0"/>
              <a:t> [1]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1) </a:t>
            </a:r>
            <a:r>
              <a:rPr lang="th-TH" dirty="0"/>
              <a:t>เปิด </a:t>
            </a:r>
            <a:r>
              <a:rPr lang="en-US" dirty="0"/>
              <a:t>Web Browser </a:t>
            </a:r>
            <a:r>
              <a:rPr lang="th-TH" dirty="0"/>
              <a:t>แล้วใส่ที่อยู่เป็น </a:t>
            </a:r>
            <a:r>
              <a:rPr lang="en-US" b="1" dirty="0"/>
              <a:t>192.168.0.254</a:t>
            </a:r>
          </a:p>
          <a:p>
            <a:r>
              <a:rPr lang="en-US" dirty="0" smtClean="0"/>
              <a:t>2) </a:t>
            </a:r>
            <a:r>
              <a:rPr lang="th-TH" dirty="0" smtClean="0"/>
              <a:t>กรอก </a:t>
            </a:r>
            <a:r>
              <a:rPr lang="en-US" dirty="0"/>
              <a:t>User name </a:t>
            </a:r>
            <a:r>
              <a:rPr lang="th-TH" dirty="0"/>
              <a:t>และ </a:t>
            </a:r>
            <a:r>
              <a:rPr lang="en-US" dirty="0"/>
              <a:t>Password </a:t>
            </a:r>
            <a:r>
              <a:rPr lang="th-TH" dirty="0"/>
              <a:t>เป็น </a:t>
            </a:r>
            <a:r>
              <a:rPr lang="en-US" b="1" dirty="0"/>
              <a:t>admin</a:t>
            </a:r>
            <a:r>
              <a:rPr lang="en-US" dirty="0"/>
              <a:t> </a:t>
            </a:r>
            <a:r>
              <a:rPr lang="th-TH" dirty="0"/>
              <a:t>ทั้งสองช่อง</a:t>
            </a:r>
            <a:r>
              <a:rPr lang="en-US" dirty="0"/>
              <a:t> </a:t>
            </a:r>
            <a:endParaRPr lang="th-TH" dirty="0" smtClean="0"/>
          </a:p>
          <a:p>
            <a:r>
              <a:rPr lang="en-US" dirty="0" smtClean="0"/>
              <a:t>3)</a:t>
            </a:r>
            <a:r>
              <a:rPr lang="th-TH" dirty="0"/>
              <a:t> </a:t>
            </a:r>
            <a:r>
              <a:rPr lang="th-TH" dirty="0" smtClean="0"/>
              <a:t>เลือก </a:t>
            </a:r>
            <a:r>
              <a:rPr lang="en-US" b="1" dirty="0" smtClean="0"/>
              <a:t>System Tools </a:t>
            </a:r>
            <a:r>
              <a:rPr lang="en-US" dirty="0" smtClean="0"/>
              <a:t>-&gt; </a:t>
            </a:r>
            <a:r>
              <a:rPr lang="en-US" b="1" dirty="0" smtClean="0"/>
              <a:t>Factory Defaults </a:t>
            </a:r>
            <a:r>
              <a:rPr lang="th-TH" dirty="0" smtClean="0"/>
              <a:t>แล้วคลิกที่ </a:t>
            </a:r>
            <a:r>
              <a:rPr lang="en-US" b="1" dirty="0" smtClean="0"/>
              <a:t>Restore</a:t>
            </a:r>
          </a:p>
          <a:p>
            <a:r>
              <a:rPr lang="en-US" dirty="0" smtClean="0"/>
              <a:t>4) </a:t>
            </a:r>
            <a:r>
              <a:rPr lang="th-TH" dirty="0" smtClean="0"/>
              <a:t>รอจนเสร็จสิ้นกระบวนการ </a:t>
            </a:r>
            <a:endParaRPr lang="th-TH" dirty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58051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4) </a:t>
            </a:r>
            <a:r>
              <a:rPr lang="th-TH" dirty="0"/>
              <a:t>การรี</a:t>
            </a:r>
            <a:r>
              <a:rPr lang="th-TH" dirty="0" err="1"/>
              <a:t>เซ็ต</a:t>
            </a:r>
            <a:r>
              <a:rPr lang="th-TH" dirty="0"/>
              <a:t>อุปกรณ์ให้เป็นการตั้งค่าจาก</a:t>
            </a:r>
            <a:r>
              <a:rPr lang="th-TH" dirty="0" smtClean="0"/>
              <a:t>โรงงาน</a:t>
            </a:r>
            <a:r>
              <a:rPr lang="en-US" dirty="0" smtClean="0"/>
              <a:t> [2]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23</a:t>
            </a:fld>
            <a:endParaRPr lang="th-TH" dirty="0"/>
          </a:p>
        </p:txBody>
      </p:sp>
      <p:pic>
        <p:nvPicPr>
          <p:cNvPr id="5" name="Content Placeholder 4" descr="TL-WA701ND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9" r="30817" b="31458"/>
          <a:stretch/>
        </p:blipFill>
        <p:spPr>
          <a:xfrm>
            <a:off x="2156563" y="1476374"/>
            <a:ext cx="9479717" cy="5110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2030593" y="3314700"/>
            <a:ext cx="2112782" cy="37147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Oval 6"/>
          <p:cNvSpPr/>
          <p:nvPr/>
        </p:nvSpPr>
        <p:spPr>
          <a:xfrm>
            <a:off x="2059169" y="4867273"/>
            <a:ext cx="2112782" cy="37147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Oval 7"/>
          <p:cNvSpPr/>
          <p:nvPr/>
        </p:nvSpPr>
        <p:spPr>
          <a:xfrm>
            <a:off x="6300788" y="2714400"/>
            <a:ext cx="1257301" cy="37147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ounded Rectangle 8"/>
          <p:cNvSpPr/>
          <p:nvPr/>
        </p:nvSpPr>
        <p:spPr>
          <a:xfrm>
            <a:off x="1143000" y="3085875"/>
            <a:ext cx="671513" cy="6003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th-TH" dirty="0"/>
          </a:p>
        </p:txBody>
      </p:sp>
      <p:sp>
        <p:nvSpPr>
          <p:cNvPr id="10" name="Rounded Rectangle 9"/>
          <p:cNvSpPr/>
          <p:nvPr/>
        </p:nvSpPr>
        <p:spPr>
          <a:xfrm>
            <a:off x="1416231" y="4838698"/>
            <a:ext cx="671513" cy="6003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th-TH" dirty="0"/>
          </a:p>
        </p:txBody>
      </p:sp>
      <p:sp>
        <p:nvSpPr>
          <p:cNvPr id="11" name="Rounded Rectangle 10"/>
          <p:cNvSpPr/>
          <p:nvPr/>
        </p:nvSpPr>
        <p:spPr>
          <a:xfrm>
            <a:off x="7525496" y="2757264"/>
            <a:ext cx="671513" cy="6003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13269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litter pattern="hexagon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4) </a:t>
            </a:r>
            <a:r>
              <a:rPr lang="th-TH" dirty="0"/>
              <a:t>การแก้ไขปัญหาที่</a:t>
            </a:r>
            <a:r>
              <a:rPr lang="th-TH" dirty="0" smtClean="0"/>
              <a:t>เกิดขึ้น </a:t>
            </a:r>
            <a:r>
              <a:rPr lang="en-US" dirty="0" smtClean="0"/>
              <a:t>: </a:t>
            </a:r>
            <a:r>
              <a:rPr lang="th-TH" sz="4000" dirty="0" smtClean="0">
                <a:solidFill>
                  <a:schemeClr val="accent1"/>
                </a:solidFill>
              </a:rPr>
              <a:t>เมื่อไม่สามารถเปิดหน้าเว็บการตั้งค่าการเชื่อมต่อได้</a:t>
            </a:r>
            <a:r>
              <a:rPr lang="en-US" sz="4000" dirty="0" smtClean="0">
                <a:solidFill>
                  <a:schemeClr val="accent1"/>
                </a:solidFill>
              </a:rPr>
              <a:t> [1]</a:t>
            </a:r>
            <a:endParaRPr lang="th-TH" sz="40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ตั้งค่า </a:t>
            </a:r>
            <a:r>
              <a:rPr lang="en-US" dirty="0" smtClean="0"/>
              <a:t>static IP </a:t>
            </a:r>
            <a:r>
              <a:rPr lang="th-TH" dirty="0" smtClean="0"/>
              <a:t>ของคอมพิวเตอร์เป็น </a:t>
            </a:r>
            <a:r>
              <a:rPr lang="en-US" dirty="0" smtClean="0"/>
              <a:t>192.168.0.100 </a:t>
            </a:r>
            <a:r>
              <a:rPr lang="th-TH" dirty="0" smtClean="0"/>
              <a:t>โดยวิธีการดังต่อไปนี้</a:t>
            </a:r>
            <a:endParaRPr lang="en-US" dirty="0" smtClean="0"/>
          </a:p>
          <a:p>
            <a:r>
              <a:rPr lang="en-US" dirty="0" smtClean="0"/>
              <a:t>1) </a:t>
            </a:r>
            <a:r>
              <a:rPr lang="th-TH" dirty="0" smtClean="0"/>
              <a:t>ไปที่ </a:t>
            </a:r>
            <a:r>
              <a:rPr lang="en-US" dirty="0" smtClean="0"/>
              <a:t>Control Panel -&gt; View network status and tasks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24</a:t>
            </a:fld>
            <a:endParaRPr lang="th-TH" dirty="0"/>
          </a:p>
        </p:txBody>
      </p:sp>
      <p:pic>
        <p:nvPicPr>
          <p:cNvPr id="5" name="Picture 4" descr="Control Pane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7" b="25753"/>
          <a:stretch/>
        </p:blipFill>
        <p:spPr>
          <a:xfrm>
            <a:off x="3000375" y="3358059"/>
            <a:ext cx="6701404" cy="3228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Flowchart: Process 5"/>
          <p:cNvSpPr/>
          <p:nvPr/>
        </p:nvSpPr>
        <p:spPr>
          <a:xfrm>
            <a:off x="3986213" y="5072063"/>
            <a:ext cx="1543050" cy="185737"/>
          </a:xfrm>
          <a:prstGeom prst="flowChartProcess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3009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litter pattern="hexagon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4) </a:t>
            </a:r>
            <a:r>
              <a:rPr lang="th-TH" dirty="0"/>
              <a:t>การแก้ไขปัญหาที่เกิดขึ้น </a:t>
            </a:r>
            <a:r>
              <a:rPr lang="en-US" dirty="0"/>
              <a:t>: </a:t>
            </a:r>
            <a:r>
              <a:rPr lang="th-TH" dirty="0">
                <a:solidFill>
                  <a:schemeClr val="accent1"/>
                </a:solidFill>
              </a:rPr>
              <a:t>เมื่อไม่สามารถเปิดหน้าเว็บการตั้งค่าการเชื่อมต่อได้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[2]</a:t>
            </a:r>
            <a:endParaRPr lang="th-TH" dirty="0"/>
          </a:p>
        </p:txBody>
      </p:sp>
      <p:pic>
        <p:nvPicPr>
          <p:cNvPr id="5" name="Content Placeholder 4" descr="Network and Sharing Cent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0" b="27143"/>
          <a:stretch/>
        </p:blipFill>
        <p:spPr>
          <a:xfrm>
            <a:off x="2975321" y="2062163"/>
            <a:ext cx="8268450" cy="4452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25</a:t>
            </a:fld>
            <a:endParaRPr lang="th-TH" dirty="0"/>
          </a:p>
        </p:txBody>
      </p:sp>
      <p:sp>
        <p:nvSpPr>
          <p:cNvPr id="6" name="Line Callout 1 5"/>
          <p:cNvSpPr/>
          <p:nvPr/>
        </p:nvSpPr>
        <p:spPr>
          <a:xfrm>
            <a:off x="800100" y="3170753"/>
            <a:ext cx="2071687" cy="1586985"/>
          </a:xfrm>
          <a:prstGeom prst="borderCallout1">
            <a:avLst>
              <a:gd name="adj1" fmla="val 43272"/>
              <a:gd name="adj2" fmla="val 99412"/>
              <a:gd name="adj3" fmla="val 18837"/>
              <a:gd name="adj4" fmla="val 11896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dirty="0" smtClean="0"/>
              <a:t>คลิก </a:t>
            </a:r>
            <a:r>
              <a:rPr lang="en-US" dirty="0" smtClean="0"/>
              <a:t>Change Adapter Setting</a:t>
            </a:r>
            <a:endParaRPr lang="th-TH" dirty="0"/>
          </a:p>
        </p:txBody>
      </p:sp>
      <p:sp>
        <p:nvSpPr>
          <p:cNvPr id="7" name="Rounded Rectangle 6"/>
          <p:cNvSpPr/>
          <p:nvPr/>
        </p:nvSpPr>
        <p:spPr>
          <a:xfrm>
            <a:off x="3162569" y="3170753"/>
            <a:ext cx="1609456" cy="28682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2983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litter pattern="hexagon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4) </a:t>
            </a:r>
            <a:r>
              <a:rPr lang="th-TH" dirty="0"/>
              <a:t>การแก้ไขปัญหาที่เกิดขึ้น </a:t>
            </a:r>
            <a:r>
              <a:rPr lang="en-US" dirty="0"/>
              <a:t>: </a:t>
            </a:r>
            <a:r>
              <a:rPr lang="th-TH" dirty="0">
                <a:solidFill>
                  <a:schemeClr val="accent1"/>
                </a:solidFill>
              </a:rPr>
              <a:t>เมื่อไม่สามารถเปิดหน้าเว็บการตั้งค่าการเชื่อมต่อได้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[</a:t>
            </a:r>
            <a:r>
              <a:rPr lang="en-US" dirty="0">
                <a:solidFill>
                  <a:schemeClr val="accent1"/>
                </a:solidFill>
              </a:rPr>
              <a:t>3</a:t>
            </a:r>
            <a:r>
              <a:rPr lang="en-US" dirty="0" smtClean="0">
                <a:solidFill>
                  <a:schemeClr val="accent1"/>
                </a:solidFill>
              </a:rPr>
              <a:t>]</a:t>
            </a:r>
            <a:endParaRPr lang="th-TH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529" t="23682" r="60072" b="50230"/>
          <a:stretch/>
        </p:blipFill>
        <p:spPr>
          <a:xfrm>
            <a:off x="4091257" y="1905000"/>
            <a:ext cx="5363670" cy="4367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26</a:t>
            </a:fld>
            <a:endParaRPr lang="th-TH" dirty="0"/>
          </a:p>
        </p:txBody>
      </p:sp>
      <p:sp>
        <p:nvSpPr>
          <p:cNvPr id="6" name="Line Callout 1 5"/>
          <p:cNvSpPr/>
          <p:nvPr/>
        </p:nvSpPr>
        <p:spPr>
          <a:xfrm>
            <a:off x="1728788" y="3257550"/>
            <a:ext cx="2071687" cy="2514601"/>
          </a:xfrm>
          <a:prstGeom prst="borderCallout1">
            <a:avLst>
              <a:gd name="adj1" fmla="val 43272"/>
              <a:gd name="adj2" fmla="val 99412"/>
              <a:gd name="adj3" fmla="val 89960"/>
              <a:gd name="adj4" fmla="val 19344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dirty="0" smtClean="0"/>
              <a:t>คลิกขวาที่ </a:t>
            </a:r>
            <a:r>
              <a:rPr lang="en-US" dirty="0" smtClean="0"/>
              <a:t>Ethernet </a:t>
            </a:r>
          </a:p>
          <a:p>
            <a:r>
              <a:rPr lang="th-TH" dirty="0" smtClean="0"/>
              <a:t>แล้วคลิก </a:t>
            </a:r>
            <a:r>
              <a:rPr lang="en-US" dirty="0" smtClean="0"/>
              <a:t>Properties</a:t>
            </a:r>
            <a:endParaRPr lang="th-TH" dirty="0"/>
          </a:p>
        </p:txBody>
      </p:sp>
      <p:sp>
        <p:nvSpPr>
          <p:cNvPr id="7" name="Rounded Rectangle 6"/>
          <p:cNvSpPr/>
          <p:nvPr/>
        </p:nvSpPr>
        <p:spPr>
          <a:xfrm>
            <a:off x="5748606" y="5485329"/>
            <a:ext cx="2209531" cy="42969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4883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litter pattern="hexagon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4) </a:t>
            </a:r>
            <a:r>
              <a:rPr lang="th-TH" dirty="0"/>
              <a:t>การแก้ไขปัญหาที่เกิดขึ้น </a:t>
            </a:r>
            <a:r>
              <a:rPr lang="en-US" dirty="0"/>
              <a:t>: </a:t>
            </a:r>
            <a:r>
              <a:rPr lang="th-TH" dirty="0">
                <a:solidFill>
                  <a:schemeClr val="accent1"/>
                </a:solidFill>
              </a:rPr>
              <a:t>เมื่อไม่สามารถเปิดหน้าเว็บการตั้งค่าการเชื่อมต่อได้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[4]</a:t>
            </a:r>
            <a:endParaRPr lang="th-TH" dirty="0"/>
          </a:p>
        </p:txBody>
      </p:sp>
      <p:pic>
        <p:nvPicPr>
          <p:cNvPr id="5" name="Content Placeholder 4" descr="TL-WA701ND User Guide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84" t="42090" r="28986" b="20455"/>
          <a:stretch/>
        </p:blipFill>
        <p:spPr>
          <a:xfrm>
            <a:off x="4186237" y="1905000"/>
            <a:ext cx="3729037" cy="4741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27</a:t>
            </a:fld>
            <a:endParaRPr lang="th-TH" dirty="0"/>
          </a:p>
        </p:txBody>
      </p:sp>
      <p:sp>
        <p:nvSpPr>
          <p:cNvPr id="6" name="Line Callout 1 5"/>
          <p:cNvSpPr/>
          <p:nvPr/>
        </p:nvSpPr>
        <p:spPr>
          <a:xfrm>
            <a:off x="1443038" y="2628900"/>
            <a:ext cx="2071687" cy="2514601"/>
          </a:xfrm>
          <a:prstGeom prst="borderCallout1">
            <a:avLst>
              <a:gd name="adj1" fmla="val 43272"/>
              <a:gd name="adj2" fmla="val 99412"/>
              <a:gd name="adj3" fmla="val 67801"/>
              <a:gd name="adj4" fmla="val 14723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dirty="0" smtClean="0"/>
              <a:t>ดับเบิลคลิกที่ </a:t>
            </a:r>
            <a:r>
              <a:rPr lang="en-US" dirty="0" smtClean="0"/>
              <a:t>Internet Protocol Version 4 (TCP/IPv4)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99396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litter pattern="hexagon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4) </a:t>
            </a:r>
            <a:r>
              <a:rPr lang="th-TH" dirty="0"/>
              <a:t>การแก้ไขปัญหาที่เกิดขึ้น </a:t>
            </a:r>
            <a:r>
              <a:rPr lang="en-US" dirty="0"/>
              <a:t>: </a:t>
            </a:r>
            <a:r>
              <a:rPr lang="th-TH" dirty="0">
                <a:solidFill>
                  <a:schemeClr val="accent1"/>
                </a:solidFill>
              </a:rPr>
              <a:t>เมื่อไม่สามารถเปิดหน้าเว็บการตั้งค่าการเชื่อมต่อได้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[5]</a:t>
            </a:r>
            <a:endParaRPr lang="th-TH" dirty="0"/>
          </a:p>
        </p:txBody>
      </p:sp>
      <p:pic>
        <p:nvPicPr>
          <p:cNvPr id="5" name="Content Placeholder 4" descr="TL-WA701ND User Guide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11" t="49790" r="29123" b="16795"/>
          <a:stretch/>
        </p:blipFill>
        <p:spPr>
          <a:xfrm>
            <a:off x="4302177" y="1904999"/>
            <a:ext cx="4141736" cy="4690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28</a:t>
            </a:fld>
            <a:endParaRPr lang="th-TH" dirty="0"/>
          </a:p>
        </p:txBody>
      </p:sp>
      <p:sp>
        <p:nvSpPr>
          <p:cNvPr id="6" name="Line Callout 1 5"/>
          <p:cNvSpPr/>
          <p:nvPr/>
        </p:nvSpPr>
        <p:spPr>
          <a:xfrm>
            <a:off x="916409" y="1905000"/>
            <a:ext cx="2071687" cy="1566864"/>
          </a:xfrm>
          <a:prstGeom prst="borderCallout1">
            <a:avLst>
              <a:gd name="adj1" fmla="val 43272"/>
              <a:gd name="adj2" fmla="val 99412"/>
              <a:gd name="adj3" fmla="val 102227"/>
              <a:gd name="adj4" fmla="val 17896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1) </a:t>
            </a:r>
            <a:r>
              <a:rPr lang="th-TH" dirty="0" smtClean="0"/>
              <a:t>เลือก </a:t>
            </a:r>
            <a:r>
              <a:rPr lang="en-US" dirty="0" smtClean="0"/>
              <a:t>Use the Following IP address</a:t>
            </a:r>
            <a:endParaRPr lang="th-TH" dirty="0"/>
          </a:p>
        </p:txBody>
      </p:sp>
      <p:sp>
        <p:nvSpPr>
          <p:cNvPr id="7" name="Line Callout 1 6"/>
          <p:cNvSpPr/>
          <p:nvPr/>
        </p:nvSpPr>
        <p:spPr>
          <a:xfrm>
            <a:off x="916409" y="4071937"/>
            <a:ext cx="2484016" cy="1971676"/>
          </a:xfrm>
          <a:prstGeom prst="borderCallout1">
            <a:avLst>
              <a:gd name="adj1" fmla="val 43272"/>
              <a:gd name="adj2" fmla="val 99412"/>
              <a:gd name="adj3" fmla="val 6483"/>
              <a:gd name="adj4" fmla="val 14893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2) </a:t>
            </a:r>
            <a:r>
              <a:rPr lang="th-TH" dirty="0" smtClean="0"/>
              <a:t>ตั้งค่า </a:t>
            </a:r>
            <a:r>
              <a:rPr lang="en-US" dirty="0" smtClean="0"/>
              <a:t>IP address : </a:t>
            </a:r>
            <a:r>
              <a:rPr lang="en-US" b="1" dirty="0" smtClean="0"/>
              <a:t>192.168.0.100</a:t>
            </a:r>
            <a:r>
              <a:rPr lang="en-US" dirty="0" smtClean="0"/>
              <a:t> </a:t>
            </a:r>
            <a:r>
              <a:rPr lang="th-TH" dirty="0" smtClean="0"/>
              <a:t>และ </a:t>
            </a:r>
            <a:r>
              <a:rPr lang="en-US" dirty="0" smtClean="0"/>
              <a:t>Subnet Mask </a:t>
            </a:r>
            <a:r>
              <a:rPr lang="th-TH" dirty="0" smtClean="0"/>
              <a:t>เป็น </a:t>
            </a:r>
            <a:r>
              <a:rPr lang="en-US" b="1" dirty="0" smtClean="0"/>
              <a:t>255.255.255.0</a:t>
            </a:r>
            <a:endParaRPr lang="th-TH" b="1" dirty="0"/>
          </a:p>
        </p:txBody>
      </p:sp>
      <p:sp>
        <p:nvSpPr>
          <p:cNvPr id="8" name="Rectangle 7"/>
          <p:cNvSpPr/>
          <p:nvPr/>
        </p:nvSpPr>
        <p:spPr>
          <a:xfrm>
            <a:off x="8886825" y="2257425"/>
            <a:ext cx="3043238" cy="37861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*Note : </a:t>
            </a:r>
            <a:r>
              <a:rPr lang="th-TH" dirty="0" smtClean="0"/>
              <a:t>เมื่อตั้งค่าการเชื่อมต่ออุปกรณ์เสร็จเรียบร้อยแล้ว จะต้องกลับมากำหนดเป็น </a:t>
            </a:r>
            <a:r>
              <a:rPr lang="en-US" dirty="0" smtClean="0"/>
              <a:t>Obtain an IP address automatically </a:t>
            </a:r>
            <a:r>
              <a:rPr lang="th-TH" dirty="0" smtClean="0"/>
              <a:t>ดังเดิม            มิเช่นนั้นจะไม่สามารถใช้งานอินเทอร์เน็ตได้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42430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litter pattern="hexagon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ทำความรู้จักกับอุปกรณ์ </a:t>
            </a:r>
            <a:r>
              <a:rPr lang="en-US" dirty="0"/>
              <a:t>Wireless Access Point</a:t>
            </a:r>
            <a:r>
              <a:rPr lang="th-TH" dirty="0"/>
              <a:t/>
            </a:r>
            <a:br>
              <a:rPr lang="th-TH" dirty="0"/>
            </a:br>
            <a:r>
              <a:rPr lang="en-US" dirty="0" smtClean="0"/>
              <a:t>(</a:t>
            </a:r>
            <a:r>
              <a:rPr lang="th-TH" dirty="0" smtClean="0"/>
              <a:t>ยี่ห้อ </a:t>
            </a:r>
            <a:r>
              <a:rPr lang="en-US" dirty="0" smtClean="0"/>
              <a:t>TP-Link</a:t>
            </a:r>
            <a:r>
              <a:rPr lang="th-TH" dirty="0" smtClean="0"/>
              <a:t>, </a:t>
            </a:r>
            <a:r>
              <a:rPr lang="en-US" dirty="0" smtClean="0"/>
              <a:t>Model TL-WA701ND)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3</a:t>
            </a:fld>
            <a:endParaRPr lang="th-TH" dirty="0"/>
          </a:p>
        </p:txBody>
      </p:sp>
      <p:pic>
        <p:nvPicPr>
          <p:cNvPr id="5" name="Picture 2" descr="http://www.tp-link.co.th/resources/images/products/gallery/TL-WA701ND_2.0-0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6" t="2725" r="24469" b="4649"/>
          <a:stretch/>
        </p:blipFill>
        <p:spPr bwMode="auto">
          <a:xfrm>
            <a:off x="531812" y="1996126"/>
            <a:ext cx="4326973" cy="45617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00737" y="2033588"/>
            <a:ext cx="59150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3200" dirty="0" smtClean="0"/>
              <a:t>เป็นอุปกรณ์รับส่งข้อมูลไร้สายขนาดเล็ก เหมาะสมกับการใช้งานตามอาคารบ้านเรือน หรือสำนักงานขนาดเล็กทั่วๆไป ที่มีพื้นที่ไม่มากนัก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3200" dirty="0" smtClean="0"/>
              <a:t>มีโหมดการทำงานทั้งสิ้น </a:t>
            </a:r>
            <a:r>
              <a:rPr lang="en-US" sz="3200" dirty="0" smtClean="0"/>
              <a:t>5 </a:t>
            </a:r>
            <a:r>
              <a:rPr lang="th-TH" sz="3200" dirty="0" smtClean="0"/>
              <a:t>โหมด คือ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1) Access Point *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2) Multi-SSID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3) Repeater (Range Extender) *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4) Bridge with AP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5) Client Mode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3010042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litter pattern="hexagon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1) </a:t>
            </a:r>
            <a:r>
              <a:rPr lang="th-TH" dirty="0"/>
              <a:t>การติดตั้ง</a:t>
            </a:r>
            <a:r>
              <a:rPr lang="th-TH" dirty="0" smtClean="0"/>
              <a:t>อุปกรณ์ </a:t>
            </a:r>
            <a:r>
              <a:rPr lang="en-US" dirty="0" smtClean="0"/>
              <a:t> : </a:t>
            </a:r>
            <a:r>
              <a:rPr lang="th-TH" sz="4000" dirty="0" smtClean="0">
                <a:solidFill>
                  <a:schemeClr val="accent1"/>
                </a:solidFill>
              </a:rPr>
              <a:t>ลักษณะการติดตั้งเพื่อใช้งาน</a:t>
            </a:r>
            <a:endParaRPr lang="th-TH" sz="4000" dirty="0">
              <a:solidFill>
                <a:schemeClr val="accent1"/>
              </a:solidFill>
            </a:endParaRPr>
          </a:p>
        </p:txBody>
      </p:sp>
      <p:pic>
        <p:nvPicPr>
          <p:cNvPr id="5" name="Content Placeholder 4" descr="TL-WA701ND User Guide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06" t="38446" r="21471" b="26764"/>
          <a:stretch/>
        </p:blipFill>
        <p:spPr>
          <a:xfrm>
            <a:off x="2957511" y="1528762"/>
            <a:ext cx="6972301" cy="489658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29327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litter pattern="hexagon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1) </a:t>
            </a:r>
            <a:r>
              <a:rPr lang="th-TH" dirty="0"/>
              <a:t>การติดตั้งอุปกรณ์ </a:t>
            </a:r>
            <a:r>
              <a:rPr lang="en-US" dirty="0" smtClean="0"/>
              <a:t>: </a:t>
            </a:r>
            <a:r>
              <a:rPr lang="th-TH" sz="4000" dirty="0" smtClean="0">
                <a:solidFill>
                  <a:schemeClr val="accent1"/>
                </a:solidFill>
              </a:rPr>
              <a:t>การติดตั้งสำหรับสร้างการเชื่อมต่อ</a:t>
            </a:r>
            <a:endParaRPr lang="th-TH" sz="40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1) </a:t>
            </a:r>
            <a:r>
              <a:rPr lang="th-TH" dirty="0" smtClean="0"/>
              <a:t>เชื่อมต่อ</a:t>
            </a:r>
            <a:r>
              <a:rPr lang="th-TH" dirty="0" err="1" smtClean="0"/>
              <a:t>แอคเซสพอยต์</a:t>
            </a:r>
            <a:r>
              <a:rPr lang="th-TH" dirty="0" smtClean="0"/>
              <a:t>เข้ากับคอมพิวเตอร์ด้วยสาย </a:t>
            </a:r>
            <a:r>
              <a:rPr lang="en-US" dirty="0" smtClean="0"/>
              <a:t>UTP</a:t>
            </a:r>
            <a:endParaRPr lang="th-TH" dirty="0" smtClean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5</a:t>
            </a:fld>
            <a:endParaRPr lang="th-TH" dirty="0"/>
          </a:p>
        </p:txBody>
      </p:sp>
      <p:pic>
        <p:nvPicPr>
          <p:cNvPr id="5" name="Picture 2" descr="http://www.tp-link.co.th/resources/images/products/gallery/TL-WA701ND_2.0-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6" t="2725" r="24469" b="4649"/>
          <a:stretch/>
        </p:blipFill>
        <p:spPr bwMode="auto">
          <a:xfrm>
            <a:off x="2173215" y="3443288"/>
            <a:ext cx="2114070" cy="22287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wiu.edu/academics/majors/business_and_technology/images/desktop_computer_5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663" y="3293527"/>
            <a:ext cx="2440062" cy="244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>
            <a:endCxn id="6" idx="1"/>
          </p:cNvCxnSpPr>
          <p:nvPr/>
        </p:nvCxnSpPr>
        <p:spPr>
          <a:xfrm flipV="1">
            <a:off x="4114800" y="4513559"/>
            <a:ext cx="2674863" cy="7156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43425" y="4157663"/>
            <a:ext cx="185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UTP Link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91893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litter pattern="hexagon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2) </a:t>
            </a:r>
            <a:r>
              <a:rPr lang="th-TH" dirty="0" smtClean="0"/>
              <a:t>นำอแดปเตอร์เสียบเข้ากับปลั๊กไฟ แล้วต่อเข้ากับ</a:t>
            </a:r>
            <a:r>
              <a:rPr lang="th-TH" dirty="0" err="1" smtClean="0"/>
              <a:t>แอคเซสพอยต์</a:t>
            </a:r>
            <a:r>
              <a:rPr lang="en-US" dirty="0" smtClean="0"/>
              <a:t> </a:t>
            </a:r>
            <a:r>
              <a:rPr lang="th-TH" dirty="0" smtClean="0"/>
              <a:t>จากนั้นกดปุ่มเปิดอุปกรณ์</a:t>
            </a:r>
            <a:endParaRPr lang="th-TH" dirty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6</a:t>
            </a:fld>
            <a:endParaRPr lang="th-TH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1) </a:t>
            </a:r>
            <a:r>
              <a:rPr lang="th-TH" dirty="0"/>
              <a:t>การติดตั้งอุปกรณ์ </a:t>
            </a:r>
            <a:r>
              <a:rPr lang="en-US" dirty="0" smtClean="0"/>
              <a:t>: </a:t>
            </a:r>
            <a:r>
              <a:rPr lang="th-TH" sz="4000" dirty="0" smtClean="0">
                <a:solidFill>
                  <a:schemeClr val="accent1"/>
                </a:solidFill>
              </a:rPr>
              <a:t>การติดตั้งสำหรับสร้างการเชื่อมต่อ</a:t>
            </a:r>
            <a:endParaRPr lang="th-TH" sz="4000" dirty="0">
              <a:solidFill>
                <a:schemeClr val="accent1"/>
              </a:solidFill>
            </a:endParaRPr>
          </a:p>
        </p:txBody>
      </p:sp>
      <p:pic>
        <p:nvPicPr>
          <p:cNvPr id="7" name="Picture 2" descr="http://www.tp-link.co.th/resources/images/products/gallery/TL-WA701ND_2.0-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6" t="2725" r="24469" b="4649"/>
          <a:stretch/>
        </p:blipFill>
        <p:spPr bwMode="auto">
          <a:xfrm>
            <a:off x="4173465" y="3429001"/>
            <a:ext cx="2114070" cy="22287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wiu.edu/academics/majors/business_and_technology/images/desktop_computer_5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913" y="3279240"/>
            <a:ext cx="2440062" cy="244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>
            <a:endCxn id="8" idx="1"/>
          </p:cNvCxnSpPr>
          <p:nvPr/>
        </p:nvCxnSpPr>
        <p:spPr>
          <a:xfrm flipV="1">
            <a:off x="6115050" y="4499272"/>
            <a:ext cx="2674863" cy="7156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ightning Bolt 5"/>
          <p:cNvSpPr/>
          <p:nvPr/>
        </p:nvSpPr>
        <p:spPr>
          <a:xfrm>
            <a:off x="1571625" y="3600450"/>
            <a:ext cx="785813" cy="1443038"/>
          </a:xfrm>
          <a:prstGeom prst="lightningBol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1" name="Straight Connector 10"/>
          <p:cNvCxnSpPr>
            <a:stCxn id="6" idx="4"/>
          </p:cNvCxnSpPr>
          <p:nvPr/>
        </p:nvCxnSpPr>
        <p:spPr>
          <a:xfrm>
            <a:off x="2357438" y="5043488"/>
            <a:ext cx="1994693" cy="38318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64442" y="4123362"/>
            <a:ext cx="185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UTP Link</a:t>
            </a:r>
            <a:endParaRPr lang="th-TH" dirty="0"/>
          </a:p>
        </p:txBody>
      </p:sp>
      <p:sp>
        <p:nvSpPr>
          <p:cNvPr id="13" name="TextBox 12"/>
          <p:cNvSpPr txBox="1"/>
          <p:nvPr/>
        </p:nvSpPr>
        <p:spPr>
          <a:xfrm>
            <a:off x="2326084" y="5511740"/>
            <a:ext cx="185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 Line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15675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litter pattern="hexagon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2) </a:t>
            </a:r>
            <a:r>
              <a:rPr lang="th-TH" dirty="0"/>
              <a:t>การสร้างการเชื่อมต่อบนอุปกรณ์ </a:t>
            </a:r>
            <a:r>
              <a:rPr lang="en-US" dirty="0"/>
              <a:t>(Configuration)</a:t>
            </a:r>
            <a:br>
              <a:rPr lang="en-US" dirty="0"/>
            </a:br>
            <a:r>
              <a:rPr lang="en-US" dirty="0" smtClean="0"/>
              <a:t>: </a:t>
            </a:r>
            <a:r>
              <a:rPr lang="th-TH" sz="4000" dirty="0" smtClean="0">
                <a:solidFill>
                  <a:schemeClr val="accent1"/>
                </a:solidFill>
              </a:rPr>
              <a:t>การล็อกอิน</a:t>
            </a:r>
            <a:endParaRPr lang="th-TH" sz="40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5126038" cy="3777622"/>
          </a:xfrm>
        </p:spPr>
        <p:txBody>
          <a:bodyPr>
            <a:normAutofit fontScale="92500" lnSpcReduction="10000"/>
          </a:bodyPr>
          <a:lstStyle/>
          <a:p>
            <a:r>
              <a:rPr lang="th-TH" dirty="0" smtClean="0"/>
              <a:t>เปิด </a:t>
            </a:r>
            <a:r>
              <a:rPr lang="en-US" dirty="0" smtClean="0"/>
              <a:t>Web Browser </a:t>
            </a:r>
            <a:r>
              <a:rPr lang="th-TH" dirty="0" smtClean="0"/>
              <a:t>แล้วใส่ที่อยู่เป็น </a:t>
            </a:r>
            <a:r>
              <a:rPr lang="en-US" b="1" dirty="0" smtClean="0"/>
              <a:t>192.168.0.254</a:t>
            </a:r>
          </a:p>
          <a:p>
            <a:r>
              <a:rPr lang="th-TH" dirty="0" smtClean="0"/>
              <a:t>หากระบบไม่ตอบสนอง ให้ศึกษาวิธีการแก้ปัญหาที่ </a:t>
            </a:r>
            <a:r>
              <a:rPr lang="en-US" b="1" dirty="0" smtClean="0"/>
              <a:t>4) </a:t>
            </a:r>
            <a:r>
              <a:rPr lang="th-TH" b="1" dirty="0"/>
              <a:t>การแก้ไขปัญหาที่</a:t>
            </a:r>
            <a:r>
              <a:rPr lang="th-TH" b="1" dirty="0" smtClean="0"/>
              <a:t>เกิดขึ้น</a:t>
            </a:r>
          </a:p>
          <a:p>
            <a:r>
              <a:rPr lang="th-TH" dirty="0" smtClean="0"/>
              <a:t>เมื่อระบบมี </a:t>
            </a:r>
            <a:r>
              <a:rPr lang="en-US" dirty="0" smtClean="0"/>
              <a:t>Pop-up </a:t>
            </a:r>
            <a:r>
              <a:rPr lang="th-TH" dirty="0" smtClean="0"/>
              <a:t>แสดงขึ้นมา ให้กรอก </a:t>
            </a:r>
            <a:r>
              <a:rPr lang="en-US" dirty="0" smtClean="0"/>
              <a:t>User name </a:t>
            </a:r>
            <a:r>
              <a:rPr lang="th-TH" dirty="0" smtClean="0"/>
              <a:t>และ </a:t>
            </a:r>
            <a:r>
              <a:rPr lang="en-US" dirty="0" smtClean="0"/>
              <a:t>Password </a:t>
            </a:r>
            <a:r>
              <a:rPr lang="th-TH" dirty="0" smtClean="0"/>
              <a:t>เป็น </a:t>
            </a:r>
            <a:r>
              <a:rPr lang="en-US" b="1" dirty="0" smtClean="0"/>
              <a:t>admin</a:t>
            </a:r>
            <a:r>
              <a:rPr lang="en-US" dirty="0" smtClean="0"/>
              <a:t> </a:t>
            </a:r>
            <a:r>
              <a:rPr lang="th-TH" dirty="0" smtClean="0"/>
              <a:t>ทั้งสองช่อง</a:t>
            </a:r>
            <a:r>
              <a:rPr lang="en-US" dirty="0" smtClean="0"/>
              <a:t> </a:t>
            </a:r>
            <a:endParaRPr lang="th-TH" dirty="0" smtClean="0"/>
          </a:p>
          <a:p>
            <a:r>
              <a:rPr lang="th-TH" dirty="0" smtClean="0"/>
              <a:t>คลิก </a:t>
            </a:r>
            <a:r>
              <a:rPr lang="en-US" dirty="0" smtClean="0"/>
              <a:t>OK</a:t>
            </a:r>
            <a:endParaRPr lang="th-TH" dirty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7</a:t>
            </a:fld>
            <a:endParaRPr lang="th-TH" dirty="0"/>
          </a:p>
        </p:txBody>
      </p:sp>
      <p:pic>
        <p:nvPicPr>
          <p:cNvPr id="6" name="Picture 5" descr="TL-WA701ND User Guide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02" t="68958" r="29910" b="2500"/>
          <a:stretch/>
        </p:blipFill>
        <p:spPr>
          <a:xfrm>
            <a:off x="8109679" y="2314575"/>
            <a:ext cx="3672590" cy="359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99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litter pattern="hexagon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2) </a:t>
            </a:r>
            <a:r>
              <a:rPr lang="th-TH" dirty="0"/>
              <a:t>การสร้างการเชื่อมต่อบนอุปกรณ์ </a:t>
            </a:r>
            <a:r>
              <a:rPr lang="en-US" dirty="0"/>
              <a:t>(Configuration)</a:t>
            </a:r>
            <a:br>
              <a:rPr lang="en-US" dirty="0"/>
            </a:br>
            <a:r>
              <a:rPr lang="en-US" sz="4000" dirty="0" smtClean="0">
                <a:solidFill>
                  <a:schemeClr val="accent1"/>
                </a:solidFill>
              </a:rPr>
              <a:t>: </a:t>
            </a:r>
            <a:r>
              <a:rPr lang="th-TH" sz="4000" dirty="0" smtClean="0">
                <a:solidFill>
                  <a:schemeClr val="accent1"/>
                </a:solidFill>
              </a:rPr>
              <a:t>เริ่มต้นตั้งค่า </a:t>
            </a:r>
            <a:r>
              <a:rPr lang="en-US" sz="4000" dirty="0" smtClean="0">
                <a:solidFill>
                  <a:schemeClr val="accent1"/>
                </a:solidFill>
              </a:rPr>
              <a:t>(Setting) [1]</a:t>
            </a:r>
            <a:endParaRPr lang="th-TH" sz="40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8</a:t>
            </a:fld>
            <a:endParaRPr lang="th-TH" dirty="0"/>
          </a:p>
        </p:txBody>
      </p:sp>
      <p:pic>
        <p:nvPicPr>
          <p:cNvPr id="7" name="Content Placeholder 6" descr="TL-WA701ND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5" t="22185" r="32558" b="49832"/>
          <a:stretch/>
        </p:blipFill>
        <p:spPr>
          <a:xfrm>
            <a:off x="2486025" y="1905000"/>
            <a:ext cx="7704440" cy="3314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Oval 7"/>
          <p:cNvSpPr/>
          <p:nvPr/>
        </p:nvSpPr>
        <p:spPr>
          <a:xfrm>
            <a:off x="6057900" y="4314825"/>
            <a:ext cx="1500187" cy="50006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61713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litter pattern="hexagon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2) </a:t>
            </a:r>
            <a:r>
              <a:rPr lang="th-TH" dirty="0"/>
              <a:t>การสร้างการเชื่อมต่อบนอุปกรณ์ </a:t>
            </a:r>
            <a:r>
              <a:rPr lang="en-US" dirty="0"/>
              <a:t>(Configuration)</a:t>
            </a:r>
            <a:br>
              <a:rPr lang="en-US" dirty="0"/>
            </a:br>
            <a:r>
              <a:rPr lang="en-US" sz="4000" dirty="0" smtClean="0">
                <a:solidFill>
                  <a:schemeClr val="accent1"/>
                </a:solidFill>
              </a:rPr>
              <a:t>: </a:t>
            </a:r>
            <a:r>
              <a:rPr lang="th-TH" sz="4000" dirty="0" smtClean="0">
                <a:solidFill>
                  <a:schemeClr val="accent1"/>
                </a:solidFill>
              </a:rPr>
              <a:t>เริ่มต้นตั้งค่า </a:t>
            </a:r>
            <a:r>
              <a:rPr lang="en-US" sz="4000" dirty="0" smtClean="0">
                <a:solidFill>
                  <a:schemeClr val="accent1"/>
                </a:solidFill>
              </a:rPr>
              <a:t>(Setting) [2]</a:t>
            </a:r>
            <a:endParaRPr lang="th-TH" sz="40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9</a:t>
            </a:fld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เลือกโหมดที่ต้องการ เริ่มต้นในปฏิบัติการนี้ให้เลือกเป็นโหมด </a:t>
            </a:r>
            <a:r>
              <a:rPr lang="en-US" dirty="0" smtClean="0"/>
              <a:t>Access Point</a:t>
            </a:r>
            <a:endParaRPr lang="th-TH" dirty="0"/>
          </a:p>
        </p:txBody>
      </p:sp>
      <p:pic>
        <p:nvPicPr>
          <p:cNvPr id="5" name="Picture 4" descr="TL-WA701ND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6" t="20000" r="32746" b="45625"/>
          <a:stretch/>
        </p:blipFill>
        <p:spPr>
          <a:xfrm>
            <a:off x="2917825" y="2786542"/>
            <a:ext cx="7163349" cy="3728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val 8"/>
          <p:cNvSpPr/>
          <p:nvPr/>
        </p:nvSpPr>
        <p:spPr>
          <a:xfrm>
            <a:off x="6129338" y="5963130"/>
            <a:ext cx="1500187" cy="50006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ounded Rectangle 9"/>
          <p:cNvSpPr/>
          <p:nvPr/>
        </p:nvSpPr>
        <p:spPr>
          <a:xfrm>
            <a:off x="3046417" y="4143375"/>
            <a:ext cx="5311775" cy="40005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185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SarabunPSK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2146</TotalTime>
  <Words>954</Words>
  <Application>Microsoft Office PowerPoint</Application>
  <PresentationFormat>Widescreen</PresentationFormat>
  <Paragraphs>116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Cordia New</vt:lpstr>
      <vt:lpstr>TH SarabunPSK</vt:lpstr>
      <vt:lpstr>Wingdings</vt:lpstr>
      <vt:lpstr>Wingdings 3</vt:lpstr>
      <vt:lpstr>Wisp</vt:lpstr>
      <vt:lpstr>ปฏิบัติการที่ 1 : การสร้างการเชื่อมต่อบนอุปกรณ์แอคเซสพอยต์ไร้สาย สธ313 การสื่อสารข้อมูลและเครือข่ายคอมพิวเตอร์ทางธุรกิจ</vt:lpstr>
      <vt:lpstr>ขั้นตอนการสร้างการเชื่อมต่อ (Configuration)</vt:lpstr>
      <vt:lpstr>ทำความรู้จักกับอุปกรณ์ Wireless Access Point (ยี่ห้อ TP-Link, Model TL-WA701ND)</vt:lpstr>
      <vt:lpstr>1) การติดตั้งอุปกรณ์  : ลักษณะการติดตั้งเพื่อใช้งาน</vt:lpstr>
      <vt:lpstr>1) การติดตั้งอุปกรณ์ : การติดตั้งสำหรับสร้างการเชื่อมต่อ</vt:lpstr>
      <vt:lpstr>1) การติดตั้งอุปกรณ์ : การติดตั้งสำหรับสร้างการเชื่อมต่อ</vt:lpstr>
      <vt:lpstr>2) การสร้างการเชื่อมต่อบนอุปกรณ์ (Configuration) : การล็อกอิน</vt:lpstr>
      <vt:lpstr>2) การสร้างการเชื่อมต่อบนอุปกรณ์ (Configuration) : เริ่มต้นตั้งค่า (Setting) [1]</vt:lpstr>
      <vt:lpstr>2) การสร้างการเชื่อมต่อบนอุปกรณ์ (Configuration) : เริ่มต้นตั้งค่า (Setting) [2]</vt:lpstr>
      <vt:lpstr>2) การสร้างการเชื่อมต่อบนอุปกรณ์ (Configuration) : Access Point Mode [1]</vt:lpstr>
      <vt:lpstr>2) การสร้างการเชื่อมต่อบนอุปกรณ์ (Configuration) : Access Point Mode [2]</vt:lpstr>
      <vt:lpstr>2) การสร้างการเชื่อมต่อบนอุปกรณ์ (Configuration) : Access Point Mode [3]</vt:lpstr>
      <vt:lpstr>2) การสร้างการเชื่อมต่อบนอุปกรณ์ (Configuration) : Access Point Mode [4]</vt:lpstr>
      <vt:lpstr>2) การสร้างการเชื่อมต่อบนอุปกรณ์ (Configuration) : Access Point Mode [5]</vt:lpstr>
      <vt:lpstr>2) การสร้างการเชื่อมต่อบนอุปกรณ์ (Configuration) : Repeater Mode [1]</vt:lpstr>
      <vt:lpstr>2) การสร้างการเชื่อมต่อบนอุปกรณ์ (Configuration) : Repeater Mode [2]</vt:lpstr>
      <vt:lpstr>2) การสร้างการเชื่อมต่อบนอุปกรณ์ (Configuration) : Repeater Mode [3]</vt:lpstr>
      <vt:lpstr>2) การสร้างการเชื่อมต่อบนอุปกรณ์ (Configuration) : Repeater Mode [4]</vt:lpstr>
      <vt:lpstr>2) การสร้างการเชื่อมต่อบนอุปกรณ์ (Configuration) : Repeater Mode [5]</vt:lpstr>
      <vt:lpstr>2) การสร้างการเชื่อมต่อบนอุปกรณ์ (Configuration) : Repeater Mode [6]</vt:lpstr>
      <vt:lpstr>2) การสร้างการเชื่อมต่อบนอุปกรณ์ (Configuration) : Repeater Mode [7]</vt:lpstr>
      <vt:lpstr>4) การรีเซ็ตอุปกรณ์ให้เป็นการตั้งค่าจากโรงงาน [1]</vt:lpstr>
      <vt:lpstr>4) การรีเซ็ตอุปกรณ์ให้เป็นการตั้งค่าจากโรงงาน [2]</vt:lpstr>
      <vt:lpstr>4) การแก้ไขปัญหาที่เกิดขึ้น : เมื่อไม่สามารถเปิดหน้าเว็บการตั้งค่าการเชื่อมต่อได้ [1]</vt:lpstr>
      <vt:lpstr>4) การแก้ไขปัญหาที่เกิดขึ้น : เมื่อไม่สามารถเปิดหน้าเว็บการตั้งค่าการเชื่อมต่อได้ [2]</vt:lpstr>
      <vt:lpstr>4) การแก้ไขปัญหาที่เกิดขึ้น : เมื่อไม่สามารถเปิดหน้าเว็บการตั้งค่าการเชื่อมต่อได้ [3]</vt:lpstr>
      <vt:lpstr>4) การแก้ไขปัญหาที่เกิดขึ้น : เมื่อไม่สามารถเปิดหน้าเว็บการตั้งค่าการเชื่อมต่อได้ [4]</vt:lpstr>
      <vt:lpstr>4) การแก้ไขปัญหาที่เกิดขึ้น : เมื่อไม่สามารถเปิดหน้าเว็บการตั้งค่าการเชื่อมต่อได้ [5]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Apipong Pingyod</dc:creator>
  <cp:lastModifiedBy>Apipong Pingyod</cp:lastModifiedBy>
  <cp:revision>396</cp:revision>
  <dcterms:created xsi:type="dcterms:W3CDTF">2015-08-08T14:30:10Z</dcterms:created>
  <dcterms:modified xsi:type="dcterms:W3CDTF">2015-09-09T09:14:25Z</dcterms:modified>
</cp:coreProperties>
</file>