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0" r:id="rId4"/>
    <p:sldId id="271" r:id="rId5"/>
    <p:sldId id="272" r:id="rId6"/>
    <p:sldId id="273" r:id="rId7"/>
    <p:sldId id="275" r:id="rId8"/>
    <p:sldId id="261" r:id="rId9"/>
    <p:sldId id="262" r:id="rId10"/>
    <p:sldId id="264" r:id="rId11"/>
    <p:sldId id="270" r:id="rId12"/>
    <p:sldId id="27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D41"/>
    <a:srgbClr val="FFFFFF"/>
    <a:srgbClr val="F7F718"/>
    <a:srgbClr val="629DD1"/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01/10/61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D2F72-C74E-4737-A27A-21CBD2D7ADB6}" type="slidenum">
              <a:rPr lang="en-US" altLang="th-TH"/>
              <a:pPr/>
              <a:t>13</a:t>
            </a:fld>
            <a:endParaRPr lang="en-US" altLang="th-TH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6154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4783D-D51F-47C2-94ED-2ECCED34AB75}" type="slidenum">
              <a:rPr lang="en-US" altLang="th-TH"/>
              <a:pPr/>
              <a:t>14</a:t>
            </a:fld>
            <a:endParaRPr lang="en-US" altLang="th-TH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5260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D4B9C-6673-46D6-A410-BF35EAA79ECC}" type="slidenum">
              <a:rPr lang="en-US" altLang="th-TH"/>
              <a:pPr/>
              <a:t>15</a:t>
            </a:fld>
            <a:endParaRPr lang="en-US" altLang="th-TH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201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22D93-1FEC-42B4-8D5D-C3D63632853A}" type="slidenum">
              <a:rPr lang="en-US" altLang="th-TH"/>
              <a:pPr/>
              <a:t>16</a:t>
            </a:fld>
            <a:endParaRPr lang="en-US" altLang="th-TH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4622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30A75-903C-4084-9CE9-7D547D3C356A}" type="slidenum">
              <a:rPr lang="en-US" altLang="th-TH"/>
              <a:pPr/>
              <a:t>17</a:t>
            </a:fld>
            <a:endParaRPr lang="en-US" altLang="th-TH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1047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net-calculator.com/" TargetMode="External"/><Relationship Id="rId2" Type="http://schemas.openxmlformats.org/officeDocument/2006/relationships/hyperlink" Target="http://www.techexams.net/ip-subnet-calculator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8</a:t>
            </a:r>
            <a:r>
              <a:rPr lang="en-US" sz="4400" b="1" dirty="0" smtClean="0"/>
              <a:t> </a:t>
            </a:r>
            <a:r>
              <a:rPr lang="en-US" sz="4400" b="1" dirty="0" smtClean="0"/>
              <a:t>: TCP/IP </a:t>
            </a:r>
            <a:r>
              <a:rPr lang="th-TH" sz="4400" b="1" dirty="0" smtClean="0"/>
              <a:t>และอินเทอร์เน็ต </a:t>
            </a:r>
            <a:r>
              <a:rPr lang="en-US" sz="4400" b="1" dirty="0" smtClean="0"/>
              <a:t>Part</a:t>
            </a:r>
            <a:r>
              <a:rPr lang="en-US" sz="4400" b="1" dirty="0"/>
              <a:t>3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7337"/>
            <a:ext cx="8911687" cy="100557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28687"/>
            <a:ext cx="8915400" cy="5686425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บริษัทแห่งหนึ่งได้รับหมายเลขไอพี </a:t>
            </a:r>
            <a:r>
              <a:rPr lang="en-US" dirty="0" smtClean="0"/>
              <a:t>192.10.10.0 </a:t>
            </a:r>
            <a:r>
              <a:rPr lang="th-TH" dirty="0" smtClean="0"/>
              <a:t>ซึ่งเป็นไอพีคลาส </a:t>
            </a:r>
            <a:r>
              <a:rPr lang="en-US" dirty="0" smtClean="0"/>
              <a:t>C </a:t>
            </a:r>
            <a:r>
              <a:rPr lang="th-TH" dirty="0" smtClean="0"/>
              <a:t>โดย </a:t>
            </a:r>
            <a:r>
              <a:rPr lang="en-US" dirty="0" smtClean="0"/>
              <a:t>Admin</a:t>
            </a:r>
            <a:r>
              <a:rPr lang="th-TH" dirty="0" smtClean="0"/>
              <a:t> ต้องการนำไอพีมาจัดสรรแบ่งเป็น </a:t>
            </a:r>
            <a:r>
              <a:rPr lang="en-US" dirty="0" smtClean="0"/>
              <a:t>14 </a:t>
            </a:r>
            <a:r>
              <a:rPr lang="th-TH" dirty="0" smtClean="0"/>
              <a:t>เครือข่ายย่อย เพื่อกระจายไปยังแผนกต่างๆ โดยแต่ละแผนกสามารถเชื่อมต่อ</a:t>
            </a:r>
            <a:r>
              <a:rPr lang="th-TH" dirty="0" err="1" smtClean="0"/>
              <a:t>โฮสต์</a:t>
            </a:r>
            <a:r>
              <a:rPr lang="th-TH" dirty="0" smtClean="0"/>
              <a:t>ได้อย่างน้อย </a:t>
            </a:r>
            <a:r>
              <a:rPr lang="en-US" dirty="0" smtClean="0"/>
              <a:t>10 </a:t>
            </a:r>
            <a:r>
              <a:rPr lang="th-TH" dirty="0" err="1" smtClean="0"/>
              <a:t>โฮสต์</a:t>
            </a:r>
            <a:r>
              <a:rPr lang="th-TH" dirty="0" smtClean="0"/>
              <a:t> จงจัดสรรหมายเลขไอพีที่เหมาะสม</a:t>
            </a:r>
          </a:p>
          <a:p>
            <a:r>
              <a:rPr lang="en-US" b="1" dirty="0" smtClean="0"/>
              <a:t>Answer </a:t>
            </a:r>
            <a:r>
              <a:rPr lang="en-US" b="1" dirty="0"/>
              <a:t>(</a:t>
            </a:r>
            <a:r>
              <a:rPr lang="th-TH" b="1" dirty="0"/>
              <a:t>แสดงวิธีทำในห้องเรียน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Address class						: </a:t>
            </a:r>
            <a:r>
              <a:rPr lang="en-US" dirty="0"/>
              <a:t>C</a:t>
            </a:r>
            <a:endParaRPr lang="en-US" dirty="0" smtClean="0"/>
          </a:p>
          <a:p>
            <a:pPr lvl="1"/>
            <a:r>
              <a:rPr lang="en-US" dirty="0" smtClean="0"/>
              <a:t>Default subnet mask				: 255.255.255.0 </a:t>
            </a:r>
            <a:r>
              <a:rPr lang="th-TH" dirty="0" smtClean="0"/>
              <a:t>หรือ </a:t>
            </a:r>
            <a:r>
              <a:rPr lang="en-US" dirty="0" smtClean="0"/>
              <a:t>/24</a:t>
            </a:r>
          </a:p>
          <a:p>
            <a:pPr lvl="1"/>
            <a:r>
              <a:rPr lang="en-US" dirty="0" smtClean="0"/>
              <a:t>Custom subnet mask				: 255.255.255.240 </a:t>
            </a:r>
            <a:r>
              <a:rPr lang="th-TH" dirty="0" smtClean="0"/>
              <a:t>หรือ </a:t>
            </a:r>
            <a:r>
              <a:rPr lang="en-US" dirty="0" smtClean="0"/>
              <a:t>/28</a:t>
            </a:r>
          </a:p>
          <a:p>
            <a:pPr lvl="1"/>
            <a:r>
              <a:rPr lang="en-US" dirty="0" smtClean="0"/>
              <a:t>Total number of subnets			: 16</a:t>
            </a:r>
          </a:p>
          <a:p>
            <a:pPr lvl="1"/>
            <a:r>
              <a:rPr lang="en-US" dirty="0" smtClean="0"/>
              <a:t>Number of usable subnets			: 14</a:t>
            </a:r>
          </a:p>
          <a:p>
            <a:pPr lvl="1"/>
            <a:r>
              <a:rPr lang="en-US" dirty="0" smtClean="0"/>
              <a:t>Total number of host addresses 		: 16</a:t>
            </a:r>
          </a:p>
          <a:p>
            <a:pPr lvl="1"/>
            <a:r>
              <a:rPr lang="en-US" dirty="0" smtClean="0"/>
              <a:t>Number of usable host addresses 	: 14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87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การคำนวณหาแอดเดรส</a:t>
            </a:r>
            <a:r>
              <a:rPr lang="th-TH" dirty="0" err="1" smtClean="0"/>
              <a:t>ซับเน็ต</a:t>
            </a:r>
            <a:r>
              <a:rPr lang="th-TH" dirty="0" smtClean="0"/>
              <a:t>ด้วยโปรแกรม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นักศึกษาสามารถดาวน์โหลดซอฟต์แวร์ได้จาก </a:t>
            </a:r>
          </a:p>
          <a:p>
            <a:pPr lvl="1"/>
            <a:r>
              <a:rPr lang="en-US" dirty="0">
                <a:hlinkClick r:id="rId2"/>
              </a:rPr>
              <a:t>http://www.techexams.net/ip-subnet-calculators</a:t>
            </a:r>
            <a:r>
              <a:rPr lang="en-US" dirty="0" smtClean="0">
                <a:hlinkClick r:id="rId2"/>
              </a:rPr>
              <a:t>/</a:t>
            </a:r>
            <a:endParaRPr lang="th-TH" dirty="0" smtClean="0"/>
          </a:p>
          <a:p>
            <a:r>
              <a:rPr lang="th-TH" dirty="0" smtClean="0"/>
              <a:t>หรือสามารถใช้โปรแกรมออนไลน์ได้ที่</a:t>
            </a:r>
          </a:p>
          <a:p>
            <a:pPr lvl="1"/>
            <a:r>
              <a:rPr lang="en-US" dirty="0">
                <a:hlinkClick r:id="rId3"/>
              </a:rPr>
              <a:t>http://www.subnet-calculator.com/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40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1" y="624110"/>
            <a:ext cx="9504362" cy="1280890"/>
          </a:xfrm>
        </p:spPr>
        <p:txBody>
          <a:bodyPr>
            <a:normAutofit fontScale="90000"/>
          </a:bodyPr>
          <a:lstStyle/>
          <a:p>
            <a:r>
              <a:rPr lang="th-TH" sz="4000" b="0" dirty="0" smtClean="0"/>
              <a:t>การคำนวณหา</a:t>
            </a:r>
            <a:r>
              <a:rPr lang="th-TH" sz="4000" b="0" dirty="0" err="1" smtClean="0"/>
              <a:t>ซับเน็ต</a:t>
            </a:r>
            <a:r>
              <a:rPr lang="th-TH" sz="4000" b="0" dirty="0" smtClean="0"/>
              <a:t>ด้วยโปรแกรมที่อาศัยการติดตั้งและจากเว็บแอพพลิเคชั่น</a:t>
            </a:r>
            <a:endParaRPr lang="th-TH" sz="4000" b="0" dirty="0"/>
          </a:p>
        </p:txBody>
      </p:sp>
      <p:pic>
        <p:nvPicPr>
          <p:cNvPr id="5" name="Content Placeholder 4" descr="TechExams Subnet Calculato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6" y="2141108"/>
            <a:ext cx="5453327" cy="413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6" name="Picture 5" descr="Online IP Subnet Calculator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14300" r="23242" b="13647"/>
          <a:stretch/>
        </p:blipFill>
        <p:spPr>
          <a:xfrm>
            <a:off x="6128999" y="2141108"/>
            <a:ext cx="5789950" cy="413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3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ChangeArrowheads="1"/>
          </p:cNvSpPr>
          <p:nvPr/>
        </p:nvSpPr>
        <p:spPr bwMode="ltGray">
          <a:xfrm>
            <a:off x="1890713" y="107951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75" name="Rectangle 3"/>
          <p:cNvSpPr>
            <a:spLocks noChangeArrowheads="1"/>
          </p:cNvSpPr>
          <p:nvPr/>
        </p:nvSpPr>
        <p:spPr bwMode="ltGray">
          <a:xfrm>
            <a:off x="2273301" y="1079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76" name="Rectangle 4"/>
          <p:cNvSpPr>
            <a:spLocks noChangeArrowheads="1"/>
          </p:cNvSpPr>
          <p:nvPr/>
        </p:nvSpPr>
        <p:spPr bwMode="ltGray">
          <a:xfrm>
            <a:off x="2014539" y="530226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77" name="Rectangle 5"/>
          <p:cNvSpPr>
            <a:spLocks noChangeArrowheads="1"/>
          </p:cNvSpPr>
          <p:nvPr/>
        </p:nvSpPr>
        <p:spPr bwMode="ltGray">
          <a:xfrm>
            <a:off x="2384425" y="5302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78" name="Rectangle 6"/>
          <p:cNvSpPr>
            <a:spLocks noChangeArrowheads="1"/>
          </p:cNvSpPr>
          <p:nvPr/>
        </p:nvSpPr>
        <p:spPr bwMode="ltGray">
          <a:xfrm>
            <a:off x="1600200" y="4572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79" name="Rectangle 7"/>
          <p:cNvSpPr>
            <a:spLocks noChangeArrowheads="1"/>
          </p:cNvSpPr>
          <p:nvPr/>
        </p:nvSpPr>
        <p:spPr bwMode="gray">
          <a:xfrm>
            <a:off x="2235200" y="1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80" name="Rectangle 8"/>
          <p:cNvSpPr>
            <a:spLocks noChangeArrowheads="1"/>
          </p:cNvSpPr>
          <p:nvPr/>
        </p:nvSpPr>
        <p:spPr bwMode="gray">
          <a:xfrm>
            <a:off x="1966914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80681" name="Rectangle 9"/>
          <p:cNvSpPr>
            <a:spLocks noChangeArrowheads="1"/>
          </p:cNvSpPr>
          <p:nvPr/>
        </p:nvSpPr>
        <p:spPr bwMode="auto">
          <a:xfrm>
            <a:off x="1752600" y="1143001"/>
            <a:ext cx="10114280" cy="483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An ISP is granted a block of addresses starting with 190.100.0.0/16 (65,536 addresses). The ISP needs to distribute these addresses to three groups of customers as follows:</a:t>
            </a:r>
          </a:p>
          <a:p>
            <a:pPr algn="just"/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a.</a:t>
            </a:r>
            <a:r>
              <a:rPr lang="en-US" altLang="th-TH" i="1" dirty="0">
                <a:latin typeface="Times New Roman" panose="02020603050405020304" pitchFamily="18" charset="0"/>
              </a:rPr>
              <a:t> The first group has 64 customers; each needs 256</a:t>
            </a:r>
            <a:br>
              <a:rPr lang="en-US" altLang="th-TH" i="1" dirty="0">
                <a:latin typeface="Times New Roman" panose="02020603050405020304" pitchFamily="18" charset="0"/>
              </a:rPr>
            </a:br>
            <a:r>
              <a:rPr lang="en-US" altLang="th-TH" i="1" dirty="0">
                <a:latin typeface="Times New Roman" panose="02020603050405020304" pitchFamily="18" charset="0"/>
              </a:rPr>
              <a:t>     addresses.</a:t>
            </a:r>
          </a:p>
          <a:p>
            <a:pPr algn="just"/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b.</a:t>
            </a:r>
            <a:r>
              <a:rPr lang="en-US" altLang="th-TH" i="1" dirty="0">
                <a:latin typeface="Times New Roman" panose="02020603050405020304" pitchFamily="18" charset="0"/>
              </a:rPr>
              <a:t> The second group has 128 customers; each needs 128</a:t>
            </a:r>
            <a:br>
              <a:rPr lang="en-US" altLang="th-TH" i="1" dirty="0">
                <a:latin typeface="Times New Roman" panose="02020603050405020304" pitchFamily="18" charset="0"/>
              </a:rPr>
            </a:br>
            <a:r>
              <a:rPr lang="en-US" altLang="th-TH" i="1" dirty="0">
                <a:latin typeface="Times New Roman" panose="02020603050405020304" pitchFamily="18" charset="0"/>
              </a:rPr>
              <a:t>     addresses.</a:t>
            </a:r>
          </a:p>
          <a:p>
            <a:pPr algn="just"/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c.</a:t>
            </a:r>
            <a:r>
              <a:rPr lang="en-US" altLang="th-TH" i="1" dirty="0">
                <a:latin typeface="Times New Roman" panose="02020603050405020304" pitchFamily="18" charset="0"/>
              </a:rPr>
              <a:t> The third group has 128 customers; each needs 64</a:t>
            </a:r>
            <a:br>
              <a:rPr lang="en-US" altLang="th-TH" i="1" dirty="0">
                <a:latin typeface="Times New Roman" panose="02020603050405020304" pitchFamily="18" charset="0"/>
              </a:rPr>
            </a:br>
            <a:r>
              <a:rPr lang="en-US" altLang="th-TH" i="1" dirty="0">
                <a:latin typeface="Times New Roman" panose="02020603050405020304" pitchFamily="18" charset="0"/>
              </a:rPr>
              <a:t>     addresses.</a:t>
            </a:r>
          </a:p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Design the </a:t>
            </a:r>
            <a:r>
              <a:rPr lang="en-US" altLang="th-TH" i="1" dirty="0" err="1">
                <a:latin typeface="Times New Roman" panose="02020603050405020304" pitchFamily="18" charset="0"/>
              </a:rPr>
              <a:t>subblocks</a:t>
            </a:r>
            <a:r>
              <a:rPr lang="en-US" altLang="th-TH" i="1" dirty="0">
                <a:latin typeface="Times New Roman" panose="02020603050405020304" pitchFamily="18" charset="0"/>
              </a:rPr>
              <a:t> and find out how many addresses are still available after these allocations.</a:t>
            </a:r>
          </a:p>
        </p:txBody>
      </p:sp>
      <p:sp>
        <p:nvSpPr>
          <p:cNvPr id="1180682" name="Text Box 10"/>
          <p:cNvSpPr txBox="1">
            <a:spLocks noChangeArrowheads="1"/>
          </p:cNvSpPr>
          <p:nvPr/>
        </p:nvSpPr>
        <p:spPr bwMode="auto">
          <a:xfrm>
            <a:off x="2667001" y="0"/>
            <a:ext cx="17091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endParaRPr lang="en-US" altLang="th-TH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ChangeArrowheads="1"/>
          </p:cNvSpPr>
          <p:nvPr/>
        </p:nvSpPr>
        <p:spPr bwMode="ltGray">
          <a:xfrm>
            <a:off x="1890713" y="107951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1" name="Rectangle 3"/>
          <p:cNvSpPr>
            <a:spLocks noChangeArrowheads="1"/>
          </p:cNvSpPr>
          <p:nvPr/>
        </p:nvSpPr>
        <p:spPr bwMode="ltGray">
          <a:xfrm>
            <a:off x="2273301" y="1079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2" name="Rectangle 4"/>
          <p:cNvSpPr>
            <a:spLocks noChangeArrowheads="1"/>
          </p:cNvSpPr>
          <p:nvPr/>
        </p:nvSpPr>
        <p:spPr bwMode="ltGray">
          <a:xfrm>
            <a:off x="2014539" y="530226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3" name="Rectangle 5"/>
          <p:cNvSpPr>
            <a:spLocks noChangeArrowheads="1"/>
          </p:cNvSpPr>
          <p:nvPr/>
        </p:nvSpPr>
        <p:spPr bwMode="ltGray">
          <a:xfrm>
            <a:off x="2384425" y="5302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4" name="Rectangle 6"/>
          <p:cNvSpPr>
            <a:spLocks noChangeArrowheads="1"/>
          </p:cNvSpPr>
          <p:nvPr/>
        </p:nvSpPr>
        <p:spPr bwMode="ltGray">
          <a:xfrm>
            <a:off x="1600200" y="4572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5" name="Rectangle 7"/>
          <p:cNvSpPr>
            <a:spLocks noChangeArrowheads="1"/>
          </p:cNvSpPr>
          <p:nvPr/>
        </p:nvSpPr>
        <p:spPr bwMode="gray">
          <a:xfrm>
            <a:off x="2235200" y="1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6" name="Rectangle 8"/>
          <p:cNvSpPr>
            <a:spLocks noChangeArrowheads="1"/>
          </p:cNvSpPr>
          <p:nvPr/>
        </p:nvSpPr>
        <p:spPr bwMode="gray">
          <a:xfrm>
            <a:off x="1966914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5017" name="Rectangle 9"/>
          <p:cNvSpPr>
            <a:spLocks noChangeArrowheads="1"/>
          </p:cNvSpPr>
          <p:nvPr/>
        </p:nvSpPr>
        <p:spPr bwMode="auto">
          <a:xfrm>
            <a:off x="1752600" y="1143000"/>
            <a:ext cx="8686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  <a:endParaRPr lang="en-US" altLang="th-TH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5018" name="Text Box 10"/>
          <p:cNvSpPr txBox="1">
            <a:spLocks noChangeArrowheads="1"/>
          </p:cNvSpPr>
          <p:nvPr/>
        </p:nvSpPr>
        <p:spPr bwMode="auto">
          <a:xfrm>
            <a:off x="2667001" y="0"/>
            <a:ext cx="3453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4 </a:t>
            </a:r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(continued)</a:t>
            </a:r>
          </a:p>
        </p:txBody>
      </p:sp>
      <p:sp>
        <p:nvSpPr>
          <p:cNvPr id="1195020" name="Rectangle 12"/>
          <p:cNvSpPr>
            <a:spLocks noChangeArrowheads="1"/>
          </p:cNvSpPr>
          <p:nvPr/>
        </p:nvSpPr>
        <p:spPr bwMode="auto">
          <a:xfrm>
            <a:off x="1752600" y="1929744"/>
            <a:ext cx="89916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Group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1 (64 customers, 256 addresses/customer)</a:t>
            </a:r>
            <a:endParaRPr lang="en-US" altLang="th-TH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For this group, each customer needs 256 addresses. This means that 8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bits </a:t>
            </a:r>
            <a:r>
              <a:rPr lang="en-US" altLang="th-TH" i="1" dirty="0">
                <a:latin typeface="Times New Roman" panose="02020603050405020304" pitchFamily="18" charset="0"/>
              </a:rPr>
              <a:t>are needed to define each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customer. </a:t>
            </a:r>
            <a:r>
              <a:rPr lang="en-US" altLang="th-TH" i="1" dirty="0">
                <a:latin typeface="Times New Roman" panose="02020603050405020304" pitchFamily="18" charset="0"/>
              </a:rPr>
              <a:t>The prefix length is then 32 − 8 =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/24</a:t>
            </a:r>
            <a:r>
              <a:rPr lang="en-US" altLang="th-TH" i="1" dirty="0">
                <a:latin typeface="Times New Roman" panose="02020603050405020304" pitchFamily="18" charset="0"/>
              </a:rPr>
              <a:t>. The addresses are</a:t>
            </a:r>
          </a:p>
        </p:txBody>
      </p:sp>
      <p:pic>
        <p:nvPicPr>
          <p:cNvPr id="11950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59666"/>
            <a:ext cx="8823889" cy="2392679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ChangeArrowheads="1"/>
          </p:cNvSpPr>
          <p:nvPr/>
        </p:nvSpPr>
        <p:spPr bwMode="ltGray">
          <a:xfrm>
            <a:off x="1890713" y="107951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ltGray">
          <a:xfrm>
            <a:off x="2273301" y="1079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ltGray">
          <a:xfrm>
            <a:off x="2014539" y="530226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61" name="Rectangle 5"/>
          <p:cNvSpPr>
            <a:spLocks noChangeArrowheads="1"/>
          </p:cNvSpPr>
          <p:nvPr/>
        </p:nvSpPr>
        <p:spPr bwMode="ltGray">
          <a:xfrm>
            <a:off x="2384425" y="5302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62" name="Rectangle 6"/>
          <p:cNvSpPr>
            <a:spLocks noChangeArrowheads="1"/>
          </p:cNvSpPr>
          <p:nvPr/>
        </p:nvSpPr>
        <p:spPr bwMode="ltGray">
          <a:xfrm>
            <a:off x="1600200" y="4572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63" name="Rectangle 7"/>
          <p:cNvSpPr>
            <a:spLocks noChangeArrowheads="1"/>
          </p:cNvSpPr>
          <p:nvPr/>
        </p:nvSpPr>
        <p:spPr bwMode="gray">
          <a:xfrm>
            <a:off x="2235200" y="1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64" name="Rectangle 8"/>
          <p:cNvSpPr>
            <a:spLocks noChangeArrowheads="1"/>
          </p:cNvSpPr>
          <p:nvPr/>
        </p:nvSpPr>
        <p:spPr bwMode="gray">
          <a:xfrm>
            <a:off x="1966914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197066" name="Text Box 10"/>
          <p:cNvSpPr txBox="1">
            <a:spLocks noChangeArrowheads="1"/>
          </p:cNvSpPr>
          <p:nvPr/>
        </p:nvSpPr>
        <p:spPr bwMode="auto">
          <a:xfrm>
            <a:off x="2667001" y="0"/>
            <a:ext cx="3453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4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(continued)</a:t>
            </a:r>
          </a:p>
        </p:txBody>
      </p:sp>
      <p:sp>
        <p:nvSpPr>
          <p:cNvPr id="1197067" name="Rectangle 11"/>
          <p:cNvSpPr>
            <a:spLocks noChangeArrowheads="1"/>
          </p:cNvSpPr>
          <p:nvPr/>
        </p:nvSpPr>
        <p:spPr bwMode="auto">
          <a:xfrm>
            <a:off x="1676399" y="1295399"/>
            <a:ext cx="9349299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Group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 (128 customers, 128 addresses/customer)</a:t>
            </a:r>
            <a:endParaRPr lang="en-US" altLang="th-TH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For this group, each customer needs 128 addresses. This means that 7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bits </a:t>
            </a:r>
            <a:r>
              <a:rPr lang="en-US" altLang="th-TH" i="1" dirty="0">
                <a:latin typeface="Times New Roman" panose="02020603050405020304" pitchFamily="18" charset="0"/>
              </a:rPr>
              <a:t>are needed to define each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customer. </a:t>
            </a:r>
            <a:r>
              <a:rPr lang="en-US" altLang="th-TH" i="1" dirty="0">
                <a:latin typeface="Times New Roman" panose="02020603050405020304" pitchFamily="18" charset="0"/>
              </a:rPr>
              <a:t>The prefix length is then 32 − 7 =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/25</a:t>
            </a:r>
            <a:r>
              <a:rPr lang="en-US" altLang="th-TH" i="1" dirty="0">
                <a:latin typeface="Times New Roman" panose="02020603050405020304" pitchFamily="18" charset="0"/>
              </a:rPr>
              <a:t>. The addresses are</a:t>
            </a:r>
          </a:p>
        </p:txBody>
      </p:sp>
      <p:pic>
        <p:nvPicPr>
          <p:cNvPr id="11970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01793"/>
            <a:ext cx="9349299" cy="2653567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ChangeArrowheads="1"/>
          </p:cNvSpPr>
          <p:nvPr/>
        </p:nvSpPr>
        <p:spPr bwMode="ltGray">
          <a:xfrm>
            <a:off x="1890713" y="107951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55" name="Rectangle 3"/>
          <p:cNvSpPr>
            <a:spLocks noChangeArrowheads="1"/>
          </p:cNvSpPr>
          <p:nvPr/>
        </p:nvSpPr>
        <p:spPr bwMode="ltGray">
          <a:xfrm>
            <a:off x="2273301" y="1079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56" name="Rectangle 4"/>
          <p:cNvSpPr>
            <a:spLocks noChangeArrowheads="1"/>
          </p:cNvSpPr>
          <p:nvPr/>
        </p:nvSpPr>
        <p:spPr bwMode="ltGray">
          <a:xfrm>
            <a:off x="2014539" y="530226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57" name="Rectangle 5"/>
          <p:cNvSpPr>
            <a:spLocks noChangeArrowheads="1"/>
          </p:cNvSpPr>
          <p:nvPr/>
        </p:nvSpPr>
        <p:spPr bwMode="ltGray">
          <a:xfrm>
            <a:off x="2384425" y="530226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58" name="Rectangle 6"/>
          <p:cNvSpPr>
            <a:spLocks noChangeArrowheads="1"/>
          </p:cNvSpPr>
          <p:nvPr/>
        </p:nvSpPr>
        <p:spPr bwMode="ltGray">
          <a:xfrm>
            <a:off x="1600200" y="4572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59" name="Rectangle 7"/>
          <p:cNvSpPr>
            <a:spLocks noChangeArrowheads="1"/>
          </p:cNvSpPr>
          <p:nvPr/>
        </p:nvSpPr>
        <p:spPr bwMode="gray">
          <a:xfrm>
            <a:off x="2235200" y="1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60" name="Rectangle 8"/>
          <p:cNvSpPr>
            <a:spLocks noChangeArrowheads="1"/>
          </p:cNvSpPr>
          <p:nvPr/>
        </p:nvSpPr>
        <p:spPr bwMode="gray">
          <a:xfrm>
            <a:off x="1966914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th-TH" altLang="th-TH" sz="2400">
              <a:latin typeface="Tahoma" panose="020B0604030504040204" pitchFamily="34" charset="0"/>
            </a:endParaRP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2667001" y="0"/>
            <a:ext cx="3453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4 </a:t>
            </a:r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(continued)</a:t>
            </a:r>
          </a:p>
        </p:txBody>
      </p:sp>
      <p:sp>
        <p:nvSpPr>
          <p:cNvPr id="1201162" name="Rectangle 10"/>
          <p:cNvSpPr>
            <a:spLocks noChangeArrowheads="1"/>
          </p:cNvSpPr>
          <p:nvPr/>
        </p:nvSpPr>
        <p:spPr bwMode="auto">
          <a:xfrm>
            <a:off x="1676400" y="838201"/>
            <a:ext cx="936752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Group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3 </a:t>
            </a:r>
            <a:r>
              <a:rPr lang="en-US" altLang="th-TH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(128 </a:t>
            </a:r>
            <a:r>
              <a:rPr lang="en-US" altLang="th-TH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customers, 64 addresses/customer)</a:t>
            </a:r>
            <a:endParaRPr lang="en-US" altLang="th-TH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For this group, each customer needs 64 addresses. This means that 6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bits </a:t>
            </a:r>
            <a:r>
              <a:rPr lang="en-US" altLang="th-TH" i="1" dirty="0">
                <a:latin typeface="Times New Roman" panose="02020603050405020304" pitchFamily="18" charset="0"/>
              </a:rPr>
              <a:t>are needed to each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customer. </a:t>
            </a:r>
            <a:r>
              <a:rPr lang="en-US" altLang="th-TH" i="1" dirty="0">
                <a:latin typeface="Times New Roman" panose="02020603050405020304" pitchFamily="18" charset="0"/>
              </a:rPr>
              <a:t>The prefix length is then 32 − 6 =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/26</a:t>
            </a:r>
            <a:r>
              <a:rPr lang="en-US" altLang="th-TH" i="1" dirty="0">
                <a:latin typeface="Times New Roman" panose="02020603050405020304" pitchFamily="18" charset="0"/>
              </a:rPr>
              <a:t>. The addresses are</a:t>
            </a:r>
          </a:p>
        </p:txBody>
      </p:sp>
      <p:pic>
        <p:nvPicPr>
          <p:cNvPr id="12011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2734"/>
            <a:ext cx="8610600" cy="2371266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Line 2"/>
          <p:cNvSpPr>
            <a:spLocks noChangeShapeType="1"/>
          </p:cNvSpPr>
          <p:nvPr/>
        </p:nvSpPr>
        <p:spPr bwMode="auto">
          <a:xfrm>
            <a:off x="1676400" y="152400"/>
            <a:ext cx="876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94659" name="Line 3"/>
          <p:cNvSpPr>
            <a:spLocks noChangeShapeType="1"/>
          </p:cNvSpPr>
          <p:nvPr/>
        </p:nvSpPr>
        <p:spPr bwMode="auto">
          <a:xfrm>
            <a:off x="1676400" y="990600"/>
            <a:ext cx="8763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94660" name="Text Box 4"/>
          <p:cNvSpPr txBox="1">
            <a:spLocks noChangeArrowheads="1"/>
          </p:cNvSpPr>
          <p:nvPr/>
        </p:nvSpPr>
        <p:spPr bwMode="auto">
          <a:xfrm>
            <a:off x="1828801" y="381000"/>
            <a:ext cx="63707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sz="20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Example 4 (continued)</a:t>
            </a:r>
          </a:p>
          <a:p>
            <a:r>
              <a:rPr lang="en-US" altLang="th-TH" sz="2000" i="1" dirty="0" smtClean="0">
                <a:latin typeface="Times New Roman" panose="02020603050405020304" pitchFamily="18" charset="0"/>
              </a:rPr>
              <a:t>An </a:t>
            </a:r>
            <a:r>
              <a:rPr lang="en-US" altLang="th-TH" sz="2000" i="1" dirty="0">
                <a:latin typeface="Times New Roman" panose="02020603050405020304" pitchFamily="18" charset="0"/>
              </a:rPr>
              <a:t>example of address allocation and distribution by an ISP</a:t>
            </a:r>
          </a:p>
        </p:txBody>
      </p:sp>
      <p:pic>
        <p:nvPicPr>
          <p:cNvPr id="1094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88886"/>
            <a:ext cx="842803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76400" y="5342651"/>
            <a:ext cx="978408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Number of granted addresses to the ISP: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65,536 addresses</a:t>
            </a:r>
            <a:endParaRPr lang="en-US" altLang="th-TH" i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Number of allocated addresses by the ISP: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40,960 addresses</a:t>
            </a:r>
            <a:endParaRPr lang="en-US" altLang="th-TH" i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th-TH" i="1" dirty="0">
                <a:latin typeface="Times New Roman" panose="02020603050405020304" pitchFamily="18" charset="0"/>
              </a:rPr>
              <a:t>Number of available addresses: </a:t>
            </a:r>
            <a:r>
              <a:rPr lang="en-US" altLang="th-TH" i="1" dirty="0" smtClean="0">
                <a:latin typeface="Times New Roman" panose="02020603050405020304" pitchFamily="18" charset="0"/>
              </a:rPr>
              <a:t>24,576 addresses</a:t>
            </a:r>
            <a:endParaRPr lang="en-US" altLang="th-TH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068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Classless Inter-Domain Routing (CIDR)</a:t>
            </a:r>
          </a:p>
          <a:p>
            <a:r>
              <a:rPr lang="th-TH" dirty="0" smtClean="0"/>
              <a:t>การคำนวณหาแอดเดรส</a:t>
            </a:r>
            <a:r>
              <a:rPr lang="th-TH" dirty="0" err="1" smtClean="0"/>
              <a:t>ซับเน็ต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eccitsolutions.com/wp-content/uploads/2013/01/computer-network-secu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800475"/>
            <a:ext cx="7831553" cy="305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Classless Inter-Domain Routing (CIDR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9269413" cy="3777622"/>
          </a:xfrm>
        </p:spPr>
        <p:txBody>
          <a:bodyPr/>
          <a:lstStyle/>
          <a:p>
            <a:r>
              <a:rPr lang="th-TH" dirty="0" smtClean="0"/>
              <a:t>เป็นการแทนค่าที่ใช้</a:t>
            </a:r>
            <a:r>
              <a:rPr lang="th-TH" dirty="0"/>
              <a:t>แ</a:t>
            </a:r>
            <a:r>
              <a:rPr lang="th-TH" dirty="0" smtClean="0"/>
              <a:t>มสก์ ด้วยการเพิ่มสัญลักษณ์ </a:t>
            </a:r>
            <a:r>
              <a:rPr lang="en-US" dirty="0" smtClean="0"/>
              <a:t>‘/’ </a:t>
            </a:r>
            <a:r>
              <a:rPr lang="th-TH" dirty="0" smtClean="0"/>
              <a:t>แล้วตามด้วยขนาดของแมสก์</a:t>
            </a:r>
          </a:p>
          <a:p>
            <a:r>
              <a:rPr lang="th-TH" dirty="0" smtClean="0"/>
              <a:t>เช่น </a:t>
            </a:r>
            <a:r>
              <a:rPr lang="en-US" dirty="0" smtClean="0"/>
              <a:t>128.10.0.0/16 </a:t>
            </a:r>
            <a:r>
              <a:rPr lang="th-TH" dirty="0" smtClean="0"/>
              <a:t>จะมี </a:t>
            </a:r>
            <a:r>
              <a:rPr lang="en-US" dirty="0" err="1" smtClean="0"/>
              <a:t>NetID</a:t>
            </a:r>
            <a:r>
              <a:rPr lang="en-US" dirty="0" smtClean="0"/>
              <a:t> (Prefix) </a:t>
            </a:r>
            <a:r>
              <a:rPr lang="th-TH" dirty="0" smtClean="0"/>
              <a:t>คือ </a:t>
            </a:r>
            <a:r>
              <a:rPr lang="en-US" dirty="0" smtClean="0"/>
              <a:t>16 </a:t>
            </a:r>
            <a:r>
              <a:rPr lang="th-TH" dirty="0" smtClean="0"/>
              <a:t>บิตแรก และมี </a:t>
            </a:r>
            <a:r>
              <a:rPr lang="en-US" dirty="0" err="1" smtClean="0"/>
              <a:t>HostID</a:t>
            </a:r>
            <a:r>
              <a:rPr lang="en-US" dirty="0" smtClean="0"/>
              <a:t> (Suffix) </a:t>
            </a:r>
            <a:r>
              <a:rPr lang="th-TH" dirty="0" smtClean="0"/>
              <a:t>คือ </a:t>
            </a:r>
            <a:r>
              <a:rPr lang="en-US" dirty="0" smtClean="0"/>
              <a:t>16 </a:t>
            </a:r>
            <a:r>
              <a:rPr lang="th-TH" dirty="0" smtClean="0"/>
              <a:t>บิตหลัง</a:t>
            </a:r>
          </a:p>
          <a:p>
            <a:r>
              <a:rPr lang="th-TH" dirty="0" smtClean="0"/>
              <a:t>ข้อดีคือความยืดหยุ่นในการใช้แบ่ง</a:t>
            </a:r>
            <a:r>
              <a:rPr lang="th-TH" dirty="0" err="1" smtClean="0"/>
              <a:t>ซับเน็ต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24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การคำนวณหาแอดเดรส</a:t>
            </a:r>
            <a:r>
              <a:rPr lang="th-TH" dirty="0" err="1" smtClean="0"/>
              <a:t>ซับเน็ต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25" y="2133600"/>
            <a:ext cx="9358313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การคำนวณหาแอดเดรส</a:t>
            </a:r>
            <a:r>
              <a:rPr lang="th-TH" sz="3600" dirty="0" err="1" smtClean="0"/>
              <a:t>ซับเน็ต</a:t>
            </a:r>
            <a:r>
              <a:rPr lang="th-TH" sz="3600" dirty="0" smtClean="0"/>
              <a:t>จะมี </a:t>
            </a:r>
            <a:r>
              <a:rPr lang="en-US" sz="3600" dirty="0" smtClean="0"/>
              <a:t>2 </a:t>
            </a:r>
            <a:r>
              <a:rPr lang="th-TH" sz="3600" dirty="0" smtClean="0"/>
              <a:t>แบบคือ</a:t>
            </a:r>
          </a:p>
          <a:p>
            <a:pPr lvl="1"/>
            <a:r>
              <a:rPr lang="en-US" sz="3200" dirty="0" smtClean="0"/>
              <a:t>1) </a:t>
            </a:r>
            <a:r>
              <a:rPr lang="th-TH" sz="3200" dirty="0" smtClean="0"/>
              <a:t>คำนวณเป็นค่าดีฟอลต์ เรียกว่าการแมสก์แบบ </a:t>
            </a:r>
            <a:r>
              <a:rPr lang="en-US" sz="3200" b="1" dirty="0" smtClean="0"/>
              <a:t>Boundary-Level</a:t>
            </a:r>
          </a:p>
          <a:p>
            <a:pPr lvl="1"/>
            <a:r>
              <a:rPr lang="en-US" sz="3200" dirty="0" smtClean="0"/>
              <a:t>2) </a:t>
            </a:r>
            <a:r>
              <a:rPr lang="th-TH" sz="3200" dirty="0" smtClean="0"/>
              <a:t>คำนวณเป็นค่าที่กำหนดเอง </a:t>
            </a:r>
            <a:r>
              <a:rPr lang="th-TH" sz="3200" dirty="0"/>
              <a:t>เรียกว่า</a:t>
            </a:r>
            <a:r>
              <a:rPr lang="th-TH" sz="3200" dirty="0" smtClean="0"/>
              <a:t>การแมสก์</a:t>
            </a:r>
            <a:r>
              <a:rPr lang="th-TH" sz="3200" dirty="0"/>
              <a:t>แบบ </a:t>
            </a:r>
            <a:r>
              <a:rPr lang="en-US" sz="3200" b="1" dirty="0" err="1" smtClean="0"/>
              <a:t>Nonboundary</a:t>
            </a:r>
            <a:r>
              <a:rPr lang="en-US" sz="3200" b="1" dirty="0" smtClean="0"/>
              <a:t>-Level</a:t>
            </a:r>
          </a:p>
          <a:p>
            <a:r>
              <a:rPr lang="th-TH" sz="3600" dirty="0" smtClean="0"/>
              <a:t>สไลด์ต่อไปนี้เป็นตัวอย่างของการจัดสรรไอพีและคำนวณหาแอดเดรส</a:t>
            </a:r>
            <a:r>
              <a:rPr lang="th-TH" sz="3600" dirty="0" err="1" smtClean="0"/>
              <a:t>ซับเน็ต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75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ตัวอย่างการหาแอดเดรส</a:t>
            </a:r>
            <a:r>
              <a:rPr lang="th-TH" dirty="0" err="1" smtClean="0"/>
              <a:t>ซับเน็ต</a:t>
            </a:r>
            <a:r>
              <a:rPr lang="en-US" dirty="0" smtClean="0"/>
              <a:t> (1)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123145"/>
              </p:ext>
            </p:extLst>
          </p:nvPr>
        </p:nvGraphicFramePr>
        <p:xfrm>
          <a:off x="2387919" y="1905000"/>
          <a:ext cx="9612310" cy="25241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376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IP Address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45.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123.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21.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8</a:t>
                      </a:r>
                      <a:endParaRPr lang="th-TH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Mask (/10)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255.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192.</a:t>
                      </a:r>
                      <a:endParaRPr lang="th-TH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0.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</a:t>
                      </a:r>
                      <a:endParaRPr lang="th-TH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Subnet Address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45.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64.</a:t>
                      </a:r>
                      <a:endParaRPr lang="th-TH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0.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5446"/>
              </p:ext>
            </p:extLst>
          </p:nvPr>
        </p:nvGraphicFramePr>
        <p:xfrm>
          <a:off x="4875213" y="5057773"/>
          <a:ext cx="3382964" cy="16144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9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123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01111011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192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11000000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64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01000000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79661" y="1726408"/>
            <a:ext cx="2028825" cy="28813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>
          <a:xfrm flipH="1">
            <a:off x="6566695" y="4607720"/>
            <a:ext cx="482073" cy="450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ตัวอย่างการหาแอดเดรส</a:t>
            </a:r>
            <a:r>
              <a:rPr lang="th-TH" dirty="0" err="1" smtClean="0"/>
              <a:t>ซับเน็ต</a:t>
            </a:r>
            <a:r>
              <a:rPr lang="en-US" dirty="0" smtClean="0"/>
              <a:t> (2)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93683"/>
              </p:ext>
            </p:extLst>
          </p:nvPr>
        </p:nvGraphicFramePr>
        <p:xfrm>
          <a:off x="1189039" y="2147885"/>
          <a:ext cx="9612310" cy="25241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376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IP Address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213.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23.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47.</a:t>
                      </a:r>
                      <a:endParaRPr lang="th-TH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37</a:t>
                      </a:r>
                      <a:endParaRPr lang="th-TH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Mask (/28)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255.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255.</a:t>
                      </a:r>
                      <a:endParaRPr lang="th-TH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255.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240</a:t>
                      </a:r>
                      <a:endParaRPr lang="th-TH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Subnet Address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213.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23.</a:t>
                      </a:r>
                      <a:endParaRPr lang="th-TH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47.</a:t>
                      </a:r>
                      <a:endParaRPr lang="th-TH" sz="2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32</a:t>
                      </a:r>
                      <a:endParaRPr lang="th-TH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44242"/>
              </p:ext>
            </p:extLst>
          </p:nvPr>
        </p:nvGraphicFramePr>
        <p:xfrm>
          <a:off x="7818446" y="5057773"/>
          <a:ext cx="3382964" cy="16144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9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37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00100101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240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11110000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32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00100000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01112" y="1905000"/>
            <a:ext cx="2028825" cy="28813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>
          <a:xfrm>
            <a:off x="9415471" y="4786313"/>
            <a:ext cx="94457" cy="271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14" y="0"/>
            <a:ext cx="761197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58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0175"/>
            <a:ext cx="8915400" cy="5129213"/>
          </a:xfrm>
        </p:spPr>
        <p:txBody>
          <a:bodyPr/>
          <a:lstStyle/>
          <a:p>
            <a:r>
              <a:rPr lang="th-TH" dirty="0" smtClean="0"/>
              <a:t>บริษัท </a:t>
            </a:r>
            <a:r>
              <a:rPr lang="en-US" dirty="0" smtClean="0"/>
              <a:t>ISP </a:t>
            </a:r>
            <a:r>
              <a:rPr lang="th-TH" dirty="0" smtClean="0"/>
              <a:t>รายหนึ่ง มีไอพีคลาส </a:t>
            </a:r>
            <a:r>
              <a:rPr lang="en-US" dirty="0" smtClean="0"/>
              <a:t>B </a:t>
            </a:r>
            <a:r>
              <a:rPr lang="th-TH" dirty="0" smtClean="0"/>
              <a:t>คือ </a:t>
            </a:r>
            <a:r>
              <a:rPr lang="en-US" dirty="0" smtClean="0"/>
              <a:t>128.211.0.0 </a:t>
            </a:r>
            <a:r>
              <a:rPr lang="th-TH" dirty="0" smtClean="0"/>
              <a:t>ไว้คอยบริการลูกค้า สมมุติว่ามีลูกค้า </a:t>
            </a:r>
            <a:r>
              <a:rPr lang="en-US" dirty="0" smtClean="0"/>
              <a:t>2 </a:t>
            </a:r>
            <a:r>
              <a:rPr lang="th-TH" dirty="0" smtClean="0"/>
              <a:t>รายที่ต้องการ</a:t>
            </a:r>
            <a:r>
              <a:rPr lang="th-TH" dirty="0" err="1" smtClean="0"/>
              <a:t>โฮสต์</a:t>
            </a:r>
            <a:r>
              <a:rPr lang="th-TH" dirty="0" smtClean="0"/>
              <a:t>เชื่อมต่อเพียง </a:t>
            </a:r>
            <a:r>
              <a:rPr lang="en-US" dirty="0" smtClean="0"/>
              <a:t>12 </a:t>
            </a:r>
            <a:r>
              <a:rPr lang="th-TH" dirty="0" smtClean="0"/>
              <a:t>เครื่องเท่านั้น ทาง </a:t>
            </a:r>
            <a:r>
              <a:rPr lang="en-US" dirty="0" smtClean="0"/>
              <a:t>ISP </a:t>
            </a:r>
            <a:r>
              <a:rPr lang="th-TH" dirty="0" smtClean="0"/>
              <a:t>จะต้องแบ่ง</a:t>
            </a:r>
            <a:r>
              <a:rPr lang="th-TH" dirty="0" err="1" smtClean="0"/>
              <a:t>ซับเน็ต</a:t>
            </a:r>
            <a:r>
              <a:rPr lang="th-TH" dirty="0" smtClean="0"/>
              <a:t>อย่างไร</a:t>
            </a:r>
          </a:p>
          <a:p>
            <a:r>
              <a:rPr lang="en-US" b="1" dirty="0" smtClean="0"/>
              <a:t>Answer (</a:t>
            </a:r>
            <a:r>
              <a:rPr lang="th-TH" b="1" dirty="0" smtClean="0"/>
              <a:t>แสดงวิธีทำในห้องเรียน</a:t>
            </a:r>
            <a:r>
              <a:rPr lang="en-US" b="1" dirty="0" smtClean="0"/>
              <a:t>)</a:t>
            </a:r>
          </a:p>
          <a:p>
            <a:pPr lvl="1"/>
            <a:r>
              <a:rPr lang="th-TH" dirty="0" smtClean="0"/>
              <a:t>กำหนดให้ลูกค้ารายแรกได้ไอพี </a:t>
            </a:r>
            <a:r>
              <a:rPr lang="en-US" dirty="0" smtClean="0"/>
              <a:t>  128.211.0.</a:t>
            </a:r>
            <a:r>
              <a:rPr lang="en-US" dirty="0"/>
              <a:t>0</a:t>
            </a:r>
            <a:r>
              <a:rPr lang="en-US" dirty="0" smtClean="0"/>
              <a:t>/28 </a:t>
            </a:r>
            <a:r>
              <a:rPr lang="th-TH" dirty="0" smtClean="0"/>
              <a:t>มีจำนวน</a:t>
            </a:r>
            <a:r>
              <a:rPr lang="th-TH" dirty="0" err="1" smtClean="0"/>
              <a:t>โฮสต์</a:t>
            </a:r>
            <a:r>
              <a:rPr lang="th-TH" dirty="0" smtClean="0"/>
              <a:t>ได้สูงสุด </a:t>
            </a:r>
            <a:r>
              <a:rPr lang="en-US" dirty="0" smtClean="0"/>
              <a:t>14 </a:t>
            </a:r>
            <a:r>
              <a:rPr lang="th-TH" dirty="0" smtClean="0"/>
              <a:t>เครื่อง คือไอพีในช่วง </a:t>
            </a:r>
            <a:r>
              <a:rPr lang="en-US" dirty="0" smtClean="0"/>
              <a:t>(128.211.0.1 </a:t>
            </a:r>
            <a:r>
              <a:rPr lang="th-TH" dirty="0" smtClean="0"/>
              <a:t>ถึง </a:t>
            </a:r>
            <a:r>
              <a:rPr lang="en-US" dirty="0" smtClean="0"/>
              <a:t>128.211.0.14 ; broadcast IP 128.211.0.15)</a:t>
            </a:r>
          </a:p>
          <a:p>
            <a:pPr lvl="1"/>
            <a:r>
              <a:rPr lang="th-TH" dirty="0" smtClean="0"/>
              <a:t>กำหนดให้ลูกค้ารายที่สองได้ไอพี </a:t>
            </a:r>
            <a:r>
              <a:rPr lang="en-US" dirty="0" smtClean="0"/>
              <a:t>128.211.0.16/28</a:t>
            </a:r>
            <a:r>
              <a:rPr lang="th-TH" dirty="0" smtClean="0"/>
              <a:t> </a:t>
            </a:r>
            <a:r>
              <a:rPr lang="th-TH" dirty="0"/>
              <a:t>มีจำนวนโฮสต์ได้สูงสุด </a:t>
            </a:r>
            <a:r>
              <a:rPr lang="en-US" dirty="0"/>
              <a:t>14 </a:t>
            </a:r>
            <a:r>
              <a:rPr lang="th-TH" dirty="0"/>
              <a:t>เครื่อง คือไอพีในช่วง </a:t>
            </a:r>
            <a:r>
              <a:rPr lang="en-US" dirty="0" smtClean="0"/>
              <a:t>(128.211.0.17 </a:t>
            </a:r>
            <a:r>
              <a:rPr lang="th-TH" dirty="0"/>
              <a:t>ถึง </a:t>
            </a:r>
            <a:r>
              <a:rPr lang="en-US" dirty="0" smtClean="0"/>
              <a:t>128.211.0.30 </a:t>
            </a:r>
            <a:r>
              <a:rPr lang="en-US" dirty="0"/>
              <a:t>; broadcast IP </a:t>
            </a:r>
            <a:r>
              <a:rPr lang="en-US" dirty="0" smtClean="0"/>
              <a:t>128.211.0.31)</a:t>
            </a:r>
            <a:endParaRPr lang="en-US" dirty="0"/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7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7337"/>
            <a:ext cx="8911687" cy="100557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28687"/>
            <a:ext cx="8915400" cy="5686425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หน่วยงานราชการแห่งหนึ่งได้รับหมายเลขไอพี </a:t>
            </a:r>
            <a:r>
              <a:rPr lang="en-US" dirty="0" smtClean="0"/>
              <a:t>165.100.0.0 </a:t>
            </a:r>
            <a:r>
              <a:rPr lang="th-TH" dirty="0" smtClean="0"/>
              <a:t>ซึ่งเป็นไอพีคลาส </a:t>
            </a:r>
            <a:r>
              <a:rPr lang="en-US" dirty="0" smtClean="0"/>
              <a:t>B</a:t>
            </a:r>
            <a:r>
              <a:rPr lang="th-TH" dirty="0" smtClean="0"/>
              <a:t>ต้องการนำไอพีนี้มาจัดสรรเป็น </a:t>
            </a:r>
            <a:r>
              <a:rPr lang="en-US" dirty="0" smtClean="0"/>
              <a:t>1,000 </a:t>
            </a:r>
            <a:r>
              <a:rPr lang="th-TH" dirty="0" smtClean="0"/>
              <a:t>เครือข่ายย่อย โดยแต่ละเครือข่ายย่อยสามารถเชื่อมต่อ</a:t>
            </a:r>
            <a:r>
              <a:rPr lang="th-TH" dirty="0" err="1" smtClean="0"/>
              <a:t>โฮสต์</a:t>
            </a:r>
            <a:r>
              <a:rPr lang="th-TH" dirty="0" smtClean="0"/>
              <a:t>ได้สูงสุด </a:t>
            </a:r>
            <a:r>
              <a:rPr lang="en-US" dirty="0" smtClean="0"/>
              <a:t>60 </a:t>
            </a:r>
            <a:r>
              <a:rPr lang="th-TH" dirty="0" smtClean="0"/>
              <a:t>โฮสต์ จะต้องใช้ </a:t>
            </a:r>
            <a:r>
              <a:rPr lang="en-US" dirty="0" smtClean="0"/>
              <a:t>Subnet Mask </a:t>
            </a:r>
            <a:r>
              <a:rPr lang="th-TH" dirty="0" smtClean="0"/>
              <a:t>เท่าไร </a:t>
            </a:r>
          </a:p>
          <a:p>
            <a:r>
              <a:rPr lang="en-US" b="1" dirty="0" smtClean="0"/>
              <a:t>Answer (</a:t>
            </a:r>
            <a:r>
              <a:rPr lang="th-TH" b="1" dirty="0"/>
              <a:t>แสดงวิธีทำในห้องเรียน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Address class						: B</a:t>
            </a:r>
          </a:p>
          <a:p>
            <a:pPr lvl="1"/>
            <a:r>
              <a:rPr lang="en-US" dirty="0" smtClean="0"/>
              <a:t>Default subnet mask				: 255.255.0.0 </a:t>
            </a:r>
            <a:r>
              <a:rPr lang="th-TH" dirty="0" smtClean="0"/>
              <a:t>หรือ </a:t>
            </a:r>
            <a:r>
              <a:rPr lang="en-US" dirty="0" smtClean="0"/>
              <a:t>/16</a:t>
            </a:r>
          </a:p>
          <a:p>
            <a:pPr lvl="1"/>
            <a:r>
              <a:rPr lang="en-US" dirty="0" smtClean="0"/>
              <a:t>Custom subnet mask				: 255.255.255.192 </a:t>
            </a:r>
            <a:r>
              <a:rPr lang="th-TH" dirty="0" smtClean="0"/>
              <a:t>หรือ </a:t>
            </a:r>
            <a:r>
              <a:rPr lang="en-US" dirty="0" smtClean="0"/>
              <a:t>/26</a:t>
            </a:r>
          </a:p>
          <a:p>
            <a:pPr lvl="1"/>
            <a:r>
              <a:rPr lang="en-US" dirty="0" smtClean="0"/>
              <a:t>Total number of subnets			: 1024</a:t>
            </a:r>
          </a:p>
          <a:p>
            <a:pPr lvl="1"/>
            <a:r>
              <a:rPr lang="en-US" dirty="0" smtClean="0"/>
              <a:t>Number of usable subnets			: 1022</a:t>
            </a:r>
          </a:p>
          <a:p>
            <a:pPr lvl="1"/>
            <a:r>
              <a:rPr lang="en-US" dirty="0" smtClean="0"/>
              <a:t>Total number of host addresses 		: 64</a:t>
            </a:r>
          </a:p>
          <a:p>
            <a:pPr lvl="1"/>
            <a:r>
              <a:rPr lang="en-US" dirty="0" smtClean="0"/>
              <a:t>Number of usable host addresses 	: 62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85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732</Words>
  <Application>Microsoft Office PowerPoint</Application>
  <PresentationFormat>Widescreen</PresentationFormat>
  <Paragraphs>128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Cordia New</vt:lpstr>
      <vt:lpstr>Tahoma</vt:lpstr>
      <vt:lpstr>TH SarabunPSK</vt:lpstr>
      <vt:lpstr>Times New Roman</vt:lpstr>
      <vt:lpstr>Wingdings 3</vt:lpstr>
      <vt:lpstr>Wisp</vt:lpstr>
      <vt:lpstr>บทที่ 8 : TCP/IP และอินเทอร์เน็ต Part3 สธ313 การสื่อสารข้อมูลและเครือข่ายคอมพิวเตอร์ทางธุรกิจ</vt:lpstr>
      <vt:lpstr>Outline</vt:lpstr>
      <vt:lpstr>Classless Inter-Domain Routing (CIDR)</vt:lpstr>
      <vt:lpstr>การคำนวณหาแอดเดรสซับเน็ต</vt:lpstr>
      <vt:lpstr>ตัวอย่างการหาแอดเดรสซับเน็ต (1)</vt:lpstr>
      <vt:lpstr>ตัวอย่างการหาแอดเดรสซับเน็ต (2)</vt:lpstr>
      <vt:lpstr>PowerPoint Presentation</vt:lpstr>
      <vt:lpstr>Example 1</vt:lpstr>
      <vt:lpstr>Example 2</vt:lpstr>
      <vt:lpstr>Example 3</vt:lpstr>
      <vt:lpstr>การคำนวณหาแอดเดรสซับเน็ตด้วยโปรแกรม</vt:lpstr>
      <vt:lpstr>การคำนวณหาซับเน็ตด้วยโปรแกรมที่อาศัยการติดตั้งและจากเว็บแอพพลิเคชั่น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733</cp:revision>
  <dcterms:created xsi:type="dcterms:W3CDTF">2015-08-08T14:30:10Z</dcterms:created>
  <dcterms:modified xsi:type="dcterms:W3CDTF">2018-10-01T15:47:45Z</dcterms:modified>
</cp:coreProperties>
</file>