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68" r:id="rId14"/>
    <p:sldId id="271" r:id="rId15"/>
    <p:sldId id="272" r:id="rId1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9DD1"/>
    <a:srgbClr val="E8ECF7"/>
    <a:srgbClr val="00B0F0"/>
    <a:srgbClr val="0A1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20/09/61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48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0807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04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0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761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102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6741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23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97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31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35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430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265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0149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9029764" cy="97631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5"/>
            <a:ext cx="608380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2" y="1680465"/>
            <a:ext cx="283622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680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987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3138" y="2386013"/>
            <a:ext cx="9948862" cy="268605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บทที่ </a:t>
            </a:r>
            <a:r>
              <a:rPr lang="en-US" sz="4400" b="1" dirty="0"/>
              <a:t>8</a:t>
            </a:r>
            <a:r>
              <a:rPr lang="en-US" sz="4400" b="1" dirty="0" smtClean="0"/>
              <a:t> </a:t>
            </a:r>
            <a:r>
              <a:rPr lang="en-US" sz="4400" b="1" dirty="0" smtClean="0"/>
              <a:t>: TCP/IP </a:t>
            </a:r>
            <a:r>
              <a:rPr lang="th-TH" sz="4400" b="1" dirty="0" smtClean="0"/>
              <a:t>และอินเทอร์เน็ต </a:t>
            </a:r>
            <a:r>
              <a:rPr lang="en-US" sz="4400" b="1" dirty="0" smtClean="0"/>
              <a:t>Part1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th-TH" sz="4000" dirty="0" err="1" smtClean="0"/>
              <a:t>สธ</a:t>
            </a:r>
            <a:r>
              <a:rPr lang="en-US" sz="4000" dirty="0" smtClean="0"/>
              <a:t>313 </a:t>
            </a:r>
            <a:r>
              <a:rPr lang="th-TH" sz="4000" dirty="0"/>
              <a:t>การสื่อสารข้อมูลและเครือข่ายคอมพิวเตอร์ทางธุรกิจ</a:t>
            </a:r>
            <a:endParaRPr lang="th-TH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539" y="5320304"/>
            <a:ext cx="8915399" cy="1266234"/>
          </a:xfrm>
        </p:spPr>
        <p:txBody>
          <a:bodyPr>
            <a:noAutofit/>
          </a:bodyPr>
          <a:lstStyle/>
          <a:p>
            <a:r>
              <a:rPr lang="th-TH" sz="3600" dirty="0"/>
              <a:t>อาจารย์อภิพงศ์  </a:t>
            </a:r>
            <a:r>
              <a:rPr lang="th-TH" sz="3600" dirty="0" err="1"/>
              <a:t>ปิง</a:t>
            </a:r>
            <a:r>
              <a:rPr lang="th-TH" sz="3600" dirty="0"/>
              <a:t>ยศ</a:t>
            </a:r>
          </a:p>
          <a:p>
            <a:r>
              <a:rPr lang="en-US" sz="3600" dirty="0"/>
              <a:t>apipong.ping@gmail.com</a:t>
            </a:r>
            <a:endParaRPr lang="th-TH" sz="3600" dirty="0"/>
          </a:p>
          <a:p>
            <a:endParaRPr lang="th-TH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11" y="128587"/>
            <a:ext cx="4572573" cy="3048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ชั้นสื่อสารเน็ตเวิร์ค</a:t>
            </a:r>
            <a:r>
              <a:rPr lang="en-US" dirty="0"/>
              <a:t> (Network Layer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10</a:t>
            </a:fld>
            <a:endParaRPr lang="th-TH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1676400"/>
            <a:ext cx="919371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34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0" dirty="0">
                <a:solidFill>
                  <a:schemeClr val="accent1"/>
                </a:solidFill>
              </a:rPr>
              <a:t>การทำงานของ</a:t>
            </a:r>
            <a:r>
              <a:rPr lang="th-TH" sz="4000" b="0" dirty="0" smtClean="0">
                <a:solidFill>
                  <a:schemeClr val="accent1"/>
                </a:solidFill>
              </a:rPr>
              <a:t>ชั้นสื่อสารเน็ตเวิร์คที่ต้นทางและปลายทาง</a:t>
            </a:r>
            <a:endParaRPr lang="th-TH" sz="40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11</a:t>
            </a:fld>
            <a:endParaRPr lang="th-TH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447" y="1341121"/>
            <a:ext cx="10722553" cy="551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0" dirty="0" smtClean="0">
                <a:solidFill>
                  <a:schemeClr val="accent1"/>
                </a:solidFill>
              </a:rPr>
              <a:t>การทำงานของชั้น</a:t>
            </a:r>
            <a:r>
              <a:rPr lang="th-TH" sz="4000" b="0" dirty="0">
                <a:solidFill>
                  <a:schemeClr val="accent1"/>
                </a:solidFill>
              </a:rPr>
              <a:t>สื่อสารเน็ตเวิร์ค</a:t>
            </a:r>
            <a:r>
              <a:rPr lang="th-TH" sz="4000" b="0" dirty="0" smtClean="0">
                <a:solidFill>
                  <a:schemeClr val="accent1"/>
                </a:solidFill>
              </a:rPr>
              <a:t>ที่เรา</a:t>
            </a:r>
            <a:r>
              <a:rPr lang="th-TH" sz="4000" b="0" dirty="0" err="1" smtClean="0">
                <a:solidFill>
                  <a:schemeClr val="accent1"/>
                </a:solidFill>
              </a:rPr>
              <a:t>เตอร์</a:t>
            </a:r>
            <a:endParaRPr lang="th-TH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12</a:t>
            </a:fld>
            <a:endParaRPr lang="th-TH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264" y="1476374"/>
            <a:ext cx="5936173" cy="531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5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Internetwork Protocol (IP)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IP </a:t>
            </a:r>
            <a:r>
              <a:rPr lang="th-TH" dirty="0" smtClean="0"/>
              <a:t>เป็นกลไกการส่งข้อมูลในลักษณะ </a:t>
            </a:r>
            <a:r>
              <a:rPr lang="en-US" dirty="0" smtClean="0"/>
              <a:t>Connectionless </a:t>
            </a:r>
            <a:r>
              <a:rPr lang="th-TH" dirty="0" smtClean="0"/>
              <a:t>และปล่อยให้ชั้นสื่อสารที่อยู่เหนือกว่าทำหน้าที่ตรวจสอบความถูกต้องของข้อมูล</a:t>
            </a:r>
          </a:p>
          <a:p>
            <a:r>
              <a:rPr lang="en-US" dirty="0" smtClean="0"/>
              <a:t>IP </a:t>
            </a:r>
            <a:r>
              <a:rPr lang="th-TH" dirty="0" smtClean="0"/>
              <a:t>จะมีหน้าที่เพียงแค่ส่งข้อมูลไปยังปลายทางด้วย </a:t>
            </a:r>
            <a:r>
              <a:rPr lang="en-US" dirty="0" smtClean="0"/>
              <a:t>IP Address</a:t>
            </a:r>
          </a:p>
          <a:p>
            <a:r>
              <a:rPr lang="th-TH" dirty="0" smtClean="0"/>
              <a:t>โปรโตคอล </a:t>
            </a:r>
            <a:r>
              <a:rPr lang="en-US" dirty="0" smtClean="0"/>
              <a:t>IP </a:t>
            </a:r>
            <a:r>
              <a:rPr lang="th-TH" dirty="0" smtClean="0"/>
              <a:t>จึงต้องทำงานร่วมกับโปรโตคอล </a:t>
            </a:r>
            <a:r>
              <a:rPr lang="en-US" dirty="0" smtClean="0"/>
              <a:t>TCP </a:t>
            </a:r>
            <a:r>
              <a:rPr lang="th-TH" dirty="0" smtClean="0"/>
              <a:t>เพื่อรับประกันว่าข้อมูลจะส่งไปถึงปลายทางได้อย่างแน่นอน </a:t>
            </a:r>
          </a:p>
          <a:p>
            <a:r>
              <a:rPr lang="en-US" i="1" dirty="0" smtClean="0"/>
              <a:t>IP </a:t>
            </a:r>
            <a:r>
              <a:rPr lang="th-TH" i="1" dirty="0" smtClean="0"/>
              <a:t>เปรียบได้กับการส่งจดหมายธรรมดา</a:t>
            </a:r>
          </a:p>
          <a:p>
            <a:r>
              <a:rPr lang="en-US" i="1" dirty="0" smtClean="0"/>
              <a:t>TCP </a:t>
            </a:r>
            <a:r>
              <a:rPr lang="th-TH" i="1" dirty="0" smtClean="0"/>
              <a:t>เปรียบได้กับการส่งจดหมายแบบลงทะเบียน</a:t>
            </a:r>
            <a:endParaRPr lang="th-TH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13</a:t>
            </a:fld>
            <a:endParaRPr lang="th-TH" dirty="0"/>
          </a:p>
        </p:txBody>
      </p:sp>
      <p:pic>
        <p:nvPicPr>
          <p:cNvPr id="5122" name="Picture 2" descr="Image result for internetwork proto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760" y="4856480"/>
            <a:ext cx="3746240" cy="200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3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637" y="512462"/>
            <a:ext cx="8911687" cy="1280890"/>
          </a:xfrm>
        </p:spPr>
        <p:txBody>
          <a:bodyPr/>
          <a:lstStyle/>
          <a:p>
            <a:r>
              <a:rPr lang="en-US" dirty="0" smtClean="0"/>
              <a:t>IP Datagram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14</a:t>
            </a:fld>
            <a:endParaRPr lang="th-TH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37" y="1152907"/>
            <a:ext cx="8262083" cy="568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20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15</a:t>
            </a:fld>
            <a:endParaRPr lang="th-TH" dirty="0"/>
          </a:p>
        </p:txBody>
      </p:sp>
      <p:pic>
        <p:nvPicPr>
          <p:cNvPr id="4100" name="Picture 4" descr="http://static5.depositphotos.com/1030015/514/i/950/depositphotos_5143007-Global-Computer-Networ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57" y="-147639"/>
            <a:ext cx="12650402" cy="7117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2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ทำความรู้จักกับ </a:t>
            </a:r>
            <a:r>
              <a:rPr lang="en-US" dirty="0" smtClean="0"/>
              <a:t>TCP/IP </a:t>
            </a:r>
            <a:r>
              <a:rPr lang="th-TH" dirty="0" smtClean="0"/>
              <a:t>และ อินเทอร์เน็ต</a:t>
            </a:r>
          </a:p>
          <a:p>
            <a:r>
              <a:rPr lang="th-TH" dirty="0" smtClean="0"/>
              <a:t>ประวัติโดยย่อของเครือข่ายอินเทอร์เน็ต</a:t>
            </a:r>
          </a:p>
          <a:p>
            <a:r>
              <a:rPr lang="th-TH" dirty="0" smtClean="0"/>
              <a:t>เครือข่ายระดับสากล </a:t>
            </a:r>
            <a:r>
              <a:rPr lang="en-US" dirty="0" smtClean="0"/>
              <a:t>(Internetworking)</a:t>
            </a:r>
          </a:p>
          <a:p>
            <a:r>
              <a:rPr lang="th-TH" dirty="0" smtClean="0"/>
              <a:t>ชั้นสื่อสารเน็ตเวิร์ค</a:t>
            </a:r>
            <a:r>
              <a:rPr lang="en-US" dirty="0" smtClean="0"/>
              <a:t> (Network Layer)</a:t>
            </a:r>
          </a:p>
          <a:p>
            <a:pPr lvl="1"/>
            <a:r>
              <a:rPr lang="en-US" dirty="0" smtClean="0"/>
              <a:t>Internetwork Protocol (IP)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</a:t>
            </a:fld>
            <a:endParaRPr lang="th-TH" dirty="0"/>
          </a:p>
        </p:txBody>
      </p:sp>
      <p:pic>
        <p:nvPicPr>
          <p:cNvPr id="1026" name="Picture 2" descr="http://www.oecd.org/media/oecdorg/topics/internet/484052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3440337"/>
            <a:ext cx="4548187" cy="3417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87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ทำความรู้จักกับ </a:t>
            </a:r>
            <a:r>
              <a:rPr lang="en-US" dirty="0"/>
              <a:t>TCP/IP </a:t>
            </a:r>
            <a:r>
              <a:rPr lang="th-TH" dirty="0"/>
              <a:t>และ </a:t>
            </a:r>
            <a:r>
              <a:rPr lang="th-TH" dirty="0" smtClean="0"/>
              <a:t>อินเทอร์เน็ต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TCP/IP</a:t>
            </a:r>
            <a:r>
              <a:rPr lang="en-US" dirty="0" smtClean="0"/>
              <a:t> (Transmission Control Protocol/Internetworking Protocol) </a:t>
            </a:r>
            <a:r>
              <a:rPr lang="th-TH" dirty="0" smtClean="0"/>
              <a:t>คือชุดโปรโตคอล </a:t>
            </a:r>
            <a:r>
              <a:rPr lang="en-US" dirty="0" smtClean="0"/>
              <a:t>(Protocol Suite) </a:t>
            </a:r>
            <a:r>
              <a:rPr lang="th-TH" dirty="0" smtClean="0"/>
              <a:t>ที่พัฒนาขึ้นมาสำหรับแลกเปลี่ยนข้อมูลบนเครือข่าย</a:t>
            </a:r>
            <a:r>
              <a:rPr lang="th-TH" b="1" dirty="0" smtClean="0"/>
              <a:t>อินเทอร์เน็ต</a:t>
            </a:r>
          </a:p>
          <a:p>
            <a:r>
              <a:rPr lang="en-US" dirty="0" smtClean="0"/>
              <a:t>TCP/IP </a:t>
            </a:r>
            <a:r>
              <a:rPr lang="th-TH" dirty="0" smtClean="0"/>
              <a:t>เป็นโปรโตคอลที่ได้รับความนิยมสูง ประกอบไปด้วยชุดของโปรโตคอลหลายๆตัว ที่แบ่งความรับผิดชอบออกเป็นชั้นๆ เรียกว่า </a:t>
            </a:r>
            <a:r>
              <a:rPr lang="en-US" dirty="0" smtClean="0"/>
              <a:t>Protocol Stack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</a:t>
            </a:fld>
            <a:endParaRPr lang="th-TH" dirty="0"/>
          </a:p>
        </p:txBody>
      </p:sp>
      <p:pic>
        <p:nvPicPr>
          <p:cNvPr id="2050" name="Picture 2" descr="http://www.searchlake.com/wp-content/uploads/2015/04/searchlake-tcp_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25" y="0"/>
            <a:ext cx="2047875" cy="205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netwo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16178"/>
            <a:ext cx="4805680" cy="204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63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ทำความรู้จักกับ </a:t>
            </a:r>
            <a:r>
              <a:rPr lang="en-US" dirty="0"/>
              <a:t>TCP/IP </a:t>
            </a:r>
            <a:r>
              <a:rPr lang="th-TH" dirty="0"/>
              <a:t>และ </a:t>
            </a:r>
            <a:r>
              <a:rPr lang="th-TH" dirty="0" smtClean="0"/>
              <a:t>อินเทอร์เน็ต </a:t>
            </a:r>
            <a:r>
              <a:rPr lang="en-US" dirty="0" smtClean="0"/>
              <a:t>[2]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43075"/>
            <a:ext cx="8915400" cy="4786313"/>
          </a:xfrm>
        </p:spPr>
        <p:txBody>
          <a:bodyPr>
            <a:normAutofit/>
          </a:bodyPr>
          <a:lstStyle/>
          <a:p>
            <a:r>
              <a:rPr lang="th-TH" b="1" dirty="0" smtClean="0"/>
              <a:t>เครือข่ายอินเทอร์เน็ตเป็นเครือข่ายสาธารณะ</a:t>
            </a:r>
            <a:r>
              <a:rPr lang="th-TH" dirty="0" smtClean="0"/>
              <a:t>ที่ผู้คนทั่วไปสามารถใช้บริการได้</a:t>
            </a:r>
          </a:p>
          <a:p>
            <a:r>
              <a:rPr lang="th-TH" dirty="0" smtClean="0"/>
              <a:t>เครือข่ายอินเทอร์เน็ตเป็นเครือข่ายขนาดมหึมา มีจำนวนโฮสต์เชื่อมต่ออยู่มากมายหลายล้านโฮสต์ มีเครือข่ายหลายพันหลายหมื่นเครือข่ายเชื่อมโยงเข้าด้วยกัน ซึ่งมีคอมพิวเตอร์หลากหลายระดับ หลายประเภท และมีรูปแบบการเชื่อมต่อมากมาย</a:t>
            </a:r>
            <a:endParaRPr lang="en-US" dirty="0" smtClean="0"/>
          </a:p>
          <a:p>
            <a:r>
              <a:rPr lang="th-TH" dirty="0" smtClean="0"/>
              <a:t>การใช้ชุดโปรโตคอล </a:t>
            </a:r>
            <a:r>
              <a:rPr lang="en-US" dirty="0" smtClean="0"/>
              <a:t>TCP/IP </a:t>
            </a:r>
            <a:r>
              <a:rPr lang="th-TH" dirty="0" smtClean="0"/>
              <a:t>จะทำให้</a:t>
            </a:r>
            <a:r>
              <a:rPr lang="th-TH" dirty="0" err="1" smtClean="0"/>
              <a:t>โฮสต์</a:t>
            </a:r>
            <a:r>
              <a:rPr lang="th-TH" dirty="0" smtClean="0"/>
              <a:t>และเครือข่ายที่มีความหลากหลายสามารถเชื่อมต่อสื่อสารกันได้ โดยมุมมองของ </a:t>
            </a:r>
            <a:r>
              <a:rPr lang="en-US" dirty="0" smtClean="0"/>
              <a:t>TCP/IP </a:t>
            </a:r>
            <a:r>
              <a:rPr lang="th-TH" dirty="0" smtClean="0"/>
              <a:t>จะมองในรูปแบบ           ลอจิคัลเน็ตเวิร์ค </a:t>
            </a:r>
            <a:r>
              <a:rPr lang="en-US" dirty="0" smtClean="0"/>
              <a:t>(Logical Network) </a:t>
            </a:r>
            <a:r>
              <a:rPr lang="th-TH" dirty="0" smtClean="0"/>
              <a:t>เสมือนเป็นเครือข่ายเดียว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4</a:t>
            </a:fld>
            <a:endParaRPr lang="th-TH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2400"/>
            <a:ext cx="2889956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44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ประวัติโดยย่อของเครือข่าย</a:t>
            </a:r>
            <a:r>
              <a:rPr lang="th-TH" dirty="0" smtClean="0"/>
              <a:t>อินเทอร์เน็ต</a:t>
            </a:r>
            <a:r>
              <a:rPr lang="en-US" dirty="0" smtClean="0"/>
              <a:t> </a:t>
            </a:r>
            <a:r>
              <a:rPr lang="en-US" sz="4000" dirty="0" smtClean="0">
                <a:solidFill>
                  <a:schemeClr val="accent1"/>
                </a:solidFill>
              </a:rPr>
              <a:t>: ARPANET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635760"/>
            <a:ext cx="8915400" cy="4438650"/>
          </a:xfrm>
        </p:spPr>
        <p:txBody>
          <a:bodyPr/>
          <a:lstStyle/>
          <a:p>
            <a:r>
              <a:rPr lang="th-TH" dirty="0" smtClean="0"/>
              <a:t>เกิดขึ้นจากโครงการ</a:t>
            </a:r>
            <a:r>
              <a:rPr lang="en-US" dirty="0" smtClean="0"/>
              <a:t> Advanced Research Project Agency Network </a:t>
            </a:r>
            <a:r>
              <a:rPr lang="th-TH" dirty="0" smtClean="0"/>
              <a:t> </a:t>
            </a:r>
            <a:r>
              <a:rPr lang="en-US" dirty="0" smtClean="0"/>
              <a:t>(ARPANET) </a:t>
            </a:r>
            <a:r>
              <a:rPr lang="th-TH" dirty="0" smtClean="0"/>
              <a:t>ในปี </a:t>
            </a:r>
            <a:r>
              <a:rPr lang="en-US" dirty="0" smtClean="0"/>
              <a:t>1969 </a:t>
            </a:r>
            <a:r>
              <a:rPr lang="th-TH" dirty="0" smtClean="0"/>
              <a:t>โดยกระทรวงกลาโหมของสหรัฐอเมริกา ซึ่งเป็นเครือข่ายที่ใช้งานด้านความมั่นคงในการปกป้องประเทศ</a:t>
            </a:r>
          </a:p>
          <a:p>
            <a:r>
              <a:rPr lang="th-TH" dirty="0" smtClean="0"/>
              <a:t>โครงการ </a:t>
            </a:r>
            <a:r>
              <a:rPr lang="en-US" dirty="0" smtClean="0"/>
              <a:t>ARPANET </a:t>
            </a:r>
            <a:r>
              <a:rPr lang="th-TH" dirty="0" smtClean="0"/>
              <a:t>สร้างขึ้นเพื่อวัตถุประสงค์ ดังนี้</a:t>
            </a:r>
          </a:p>
          <a:p>
            <a:pPr lvl="1"/>
            <a:r>
              <a:rPr lang="en-US" dirty="0" smtClean="0"/>
              <a:t>1) </a:t>
            </a:r>
            <a:r>
              <a:rPr lang="th-TH" dirty="0" smtClean="0"/>
              <a:t>เพื่อให้นักวิทยาศาสตร์ที่วิจัยเทคโนโลยีด้านการทหารตามพื้นที่ต่างๆที่ห่างไกลกัน สามารถแลกเปลี่ยนข้อมูลระหว่างกันได้</a:t>
            </a:r>
          </a:p>
          <a:p>
            <a:pPr lvl="1"/>
            <a:r>
              <a:rPr lang="en-US" dirty="0" smtClean="0"/>
              <a:t>2) </a:t>
            </a:r>
            <a:r>
              <a:rPr lang="th-TH" dirty="0" smtClean="0"/>
              <a:t>เครือข่ายจะยังสามารถสื่อสารกันได้ แม้ว่าจะถูกโจมตีด้วยอาวุธนิวเคลียร์ก็ตาม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5</a:t>
            </a:fld>
            <a:endParaRPr lang="th-TH" dirty="0"/>
          </a:p>
        </p:txBody>
      </p:sp>
      <p:pic>
        <p:nvPicPr>
          <p:cNvPr id="3074" name="Picture 2" descr="Image result for arpa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93" y="5438947"/>
            <a:ext cx="535780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advanced research projects agency netwo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2972711" cy="260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09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ประวัติโดยย่อของเครือข่ายอินเทอร์เน็ต</a:t>
            </a:r>
            <a:r>
              <a:rPr lang="en-US" dirty="0"/>
              <a:t> </a:t>
            </a:r>
            <a:r>
              <a:rPr lang="en-US" sz="4000" dirty="0">
                <a:solidFill>
                  <a:schemeClr val="accent1"/>
                </a:solidFill>
              </a:rPr>
              <a:t>: </a:t>
            </a:r>
            <a:r>
              <a:rPr lang="en-US" sz="4000" dirty="0" smtClean="0">
                <a:solidFill>
                  <a:schemeClr val="accent1"/>
                </a:solidFill>
              </a:rPr>
              <a:t>ARPANET [2]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ARPANET </a:t>
            </a:r>
            <a:r>
              <a:rPr lang="th-TH" dirty="0" smtClean="0"/>
              <a:t>เป็นเครือข่ายระดับ </a:t>
            </a:r>
            <a:r>
              <a:rPr lang="en-US" dirty="0" smtClean="0"/>
              <a:t>WAN </a:t>
            </a:r>
            <a:r>
              <a:rPr lang="th-TH" dirty="0" smtClean="0"/>
              <a:t>ที่ประกอบไปด้วยคอมพิวเตอร์ที่เป็นศูนย์กลางอยู่ </a:t>
            </a:r>
            <a:r>
              <a:rPr lang="en-US" dirty="0" smtClean="0"/>
              <a:t>4 </a:t>
            </a:r>
            <a:r>
              <a:rPr lang="th-TH" dirty="0" smtClean="0"/>
              <a:t>เครื่องที่ตั้งอยู่ตามมหาวิทยาลัยต่างๆ คือ</a:t>
            </a:r>
          </a:p>
          <a:p>
            <a:pPr lvl="1"/>
            <a:r>
              <a:rPr lang="en-US" dirty="0" smtClean="0"/>
              <a:t>University of California, Los Angeles (UCLA)</a:t>
            </a:r>
          </a:p>
          <a:p>
            <a:pPr lvl="1"/>
            <a:r>
              <a:rPr lang="en-US" dirty="0"/>
              <a:t>University of California, </a:t>
            </a:r>
            <a:r>
              <a:rPr lang="en-US" dirty="0" smtClean="0"/>
              <a:t>Santa Barbara (UCSB)</a:t>
            </a:r>
          </a:p>
          <a:p>
            <a:pPr lvl="1"/>
            <a:r>
              <a:rPr lang="en-US" dirty="0" smtClean="0"/>
              <a:t>University of Utah (</a:t>
            </a:r>
            <a:r>
              <a:rPr lang="en-US" dirty="0"/>
              <a:t>UTAH)</a:t>
            </a:r>
            <a:endParaRPr lang="th-TH" dirty="0"/>
          </a:p>
          <a:p>
            <a:pPr lvl="1"/>
            <a:r>
              <a:rPr lang="en-US" dirty="0" smtClean="0"/>
              <a:t>Stanford Research Institute </a:t>
            </a:r>
            <a:r>
              <a:rPr lang="en-US" dirty="0"/>
              <a:t>(SRI</a:t>
            </a:r>
            <a:r>
              <a:rPr lang="en-US" dirty="0" smtClean="0"/>
              <a:t>)</a:t>
            </a:r>
          </a:p>
          <a:p>
            <a:r>
              <a:rPr lang="th-TH" dirty="0" smtClean="0"/>
              <a:t>ทำการเชื่อมต่อโดยใช้สายสื่อสารความเร็วสูง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6</a:t>
            </a:fld>
            <a:endParaRPr lang="th-TH" dirty="0"/>
          </a:p>
        </p:txBody>
      </p:sp>
      <p:pic>
        <p:nvPicPr>
          <p:cNvPr id="4098" name="Picture 2" descr="Image result for network lin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45" y="4134171"/>
            <a:ext cx="366135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68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>
                <a:solidFill>
                  <a:schemeClr val="accent1"/>
                </a:solidFill>
              </a:rPr>
              <a:t>ARPANET </a:t>
            </a:r>
            <a:r>
              <a:rPr lang="th-TH" sz="4000" b="0" dirty="0" smtClean="0">
                <a:solidFill>
                  <a:schemeClr val="accent1"/>
                </a:solidFill>
              </a:rPr>
              <a:t>ก้าวแรกของ </a:t>
            </a:r>
            <a:r>
              <a:rPr lang="en-US" sz="4000" b="0" dirty="0" smtClean="0">
                <a:solidFill>
                  <a:schemeClr val="accent1"/>
                </a:solidFill>
              </a:rPr>
              <a:t>Internet</a:t>
            </a:r>
            <a:endParaRPr lang="th-TH" sz="40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7</a:t>
            </a:fld>
            <a:endParaRPr lang="th-TH" dirty="0"/>
          </a:p>
        </p:txBody>
      </p:sp>
      <p:pic>
        <p:nvPicPr>
          <p:cNvPr id="3074" name="Picture 2" descr="http://som.csudh.edu/cis/lpress/history/arpamaps/pres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679" y="1264555"/>
            <a:ext cx="9084195" cy="5593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echblog.aasisvinayak.com/wp-content/uploads/2010/03/image_thumb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02" y="1264555"/>
            <a:ext cx="1695450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30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ประวัติโดยย่อของเครือข่าย</a:t>
            </a:r>
            <a:r>
              <a:rPr lang="th-TH" dirty="0" smtClean="0"/>
              <a:t>อินเทอร์เน็ต </a:t>
            </a:r>
            <a:r>
              <a:rPr lang="en-US" sz="4000" dirty="0" smtClean="0">
                <a:solidFill>
                  <a:schemeClr val="accent1"/>
                </a:solidFill>
              </a:rPr>
              <a:t>: Internet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495800"/>
          </a:xfrm>
        </p:spPr>
        <p:txBody>
          <a:bodyPr>
            <a:normAutofit/>
          </a:bodyPr>
          <a:lstStyle/>
          <a:p>
            <a:r>
              <a:rPr lang="th-TH" dirty="0" smtClean="0"/>
              <a:t>หลังจากเครือข่าย </a:t>
            </a:r>
            <a:r>
              <a:rPr lang="en-US" dirty="0" smtClean="0"/>
              <a:t>ARPANET </a:t>
            </a:r>
            <a:r>
              <a:rPr lang="th-TH" dirty="0" smtClean="0"/>
              <a:t>เริ่มได้รับความนิยม หน่วยงานต่างๆได้มีการพัฒนาเครือข่ายเพื่อใช้ในหน่วยงานของตน </a:t>
            </a:r>
          </a:p>
          <a:p>
            <a:r>
              <a:rPr lang="th-TH" dirty="0" smtClean="0"/>
              <a:t>เริ่มมีการเชื่อมโยงเครือข่ายด้วยโปรโตคอล </a:t>
            </a:r>
            <a:r>
              <a:rPr lang="en-US" dirty="0" smtClean="0"/>
              <a:t>TCP/IP </a:t>
            </a:r>
            <a:endParaRPr lang="th-TH" dirty="0" smtClean="0"/>
          </a:p>
          <a:p>
            <a:r>
              <a:rPr lang="th-TH" dirty="0" smtClean="0"/>
              <a:t>เปลี่ยนแปลงจากเครือข่ายเฉพาะกลุ่มมาเป็น</a:t>
            </a:r>
            <a:r>
              <a:rPr lang="th-TH" b="1" dirty="0" smtClean="0"/>
              <a:t>เครือข่ายสาธารณะที่เรียกว่า </a:t>
            </a:r>
            <a:r>
              <a:rPr lang="en-US" b="1" dirty="0" smtClean="0"/>
              <a:t>Internet</a:t>
            </a:r>
          </a:p>
          <a:p>
            <a:r>
              <a:rPr lang="th-TH" dirty="0" smtClean="0"/>
              <a:t>ประเทศไทยได้ริเริ่มใช้อินเทอร์เน็ตในปี พ.ศ.</a:t>
            </a:r>
            <a:r>
              <a:rPr lang="en-US" dirty="0" smtClean="0"/>
              <a:t>2530 </a:t>
            </a:r>
            <a:r>
              <a:rPr lang="th-TH" dirty="0" smtClean="0"/>
              <a:t>และสามารถเชื่อมต่ออย่างสมบูรณ์</a:t>
            </a:r>
            <a:r>
              <a:rPr lang="th-TH" dirty="0"/>
              <a:t>ในปี</a:t>
            </a:r>
            <a:r>
              <a:rPr lang="en-US" dirty="0"/>
              <a:t> </a:t>
            </a:r>
            <a:r>
              <a:rPr lang="th-TH" dirty="0" smtClean="0"/>
              <a:t>พ.ศ. </a:t>
            </a:r>
            <a:r>
              <a:rPr lang="en-US" dirty="0"/>
              <a:t>2535</a:t>
            </a:r>
            <a:r>
              <a:rPr lang="th-TH" dirty="0"/>
              <a:t> </a:t>
            </a:r>
            <a:r>
              <a:rPr lang="th-TH" dirty="0" smtClean="0"/>
              <a:t>ด้วยการเชื่อมต่อระหว่างสถาบันอุดมศึกษาในประเทศไทยกับสหรัฐอเมริกา จากนั้นมีการพัฒนาเครือข่ายมาอย่างต่อเนื่อง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380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29899"/>
            <a:ext cx="8911687" cy="1280890"/>
          </a:xfrm>
        </p:spPr>
        <p:txBody>
          <a:bodyPr>
            <a:normAutofit/>
          </a:bodyPr>
          <a:lstStyle/>
          <a:p>
            <a:r>
              <a:rPr lang="th-TH" dirty="0"/>
              <a:t>เครือข่ายระดับสากล </a:t>
            </a:r>
            <a:r>
              <a:rPr lang="en-US" dirty="0"/>
              <a:t>(Internetworking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9</a:t>
            </a:fld>
            <a:endParaRPr lang="th-TH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101" y="1224027"/>
            <a:ext cx="9506766" cy="563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75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SarabunPSK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4160</TotalTime>
  <Words>577</Words>
  <Application>Microsoft Office PowerPoint</Application>
  <PresentationFormat>Widescreen</PresentationFormat>
  <Paragraphs>60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Cordia New</vt:lpstr>
      <vt:lpstr>TH SarabunPSK</vt:lpstr>
      <vt:lpstr>Wingdings 3</vt:lpstr>
      <vt:lpstr>Wisp</vt:lpstr>
      <vt:lpstr>บทที่ 8 : TCP/IP และอินเทอร์เน็ต Part1 สธ313 การสื่อสารข้อมูลและเครือข่ายคอมพิวเตอร์ทางธุรกิจ</vt:lpstr>
      <vt:lpstr>Outline</vt:lpstr>
      <vt:lpstr>ทำความรู้จักกับ TCP/IP และ อินเทอร์เน็ต</vt:lpstr>
      <vt:lpstr>ทำความรู้จักกับ TCP/IP และ อินเทอร์เน็ต [2]</vt:lpstr>
      <vt:lpstr>ประวัติโดยย่อของเครือข่ายอินเทอร์เน็ต : ARPANET</vt:lpstr>
      <vt:lpstr>ประวัติโดยย่อของเครือข่ายอินเทอร์เน็ต : ARPANET [2]</vt:lpstr>
      <vt:lpstr>ARPANET ก้าวแรกของ Internet</vt:lpstr>
      <vt:lpstr>ประวัติโดยย่อของเครือข่ายอินเทอร์เน็ต : Internet</vt:lpstr>
      <vt:lpstr>เครือข่ายระดับสากล (Internetworking)</vt:lpstr>
      <vt:lpstr>ชั้นสื่อสารเน็ตเวิร์ค (Network Layer)</vt:lpstr>
      <vt:lpstr>การทำงานของชั้นสื่อสารเน็ตเวิร์คที่ต้นทางและปลายทาง</vt:lpstr>
      <vt:lpstr>การทำงานของชั้นสื่อสารเน็ตเวิร์คที่เราเตอร์</vt:lpstr>
      <vt:lpstr>Internetwork Protocol (IP)</vt:lpstr>
      <vt:lpstr>IP Datagram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678</cp:revision>
  <dcterms:created xsi:type="dcterms:W3CDTF">2015-08-08T14:30:10Z</dcterms:created>
  <dcterms:modified xsi:type="dcterms:W3CDTF">2018-09-20T13:54:30Z</dcterms:modified>
</cp:coreProperties>
</file>