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63" r:id="rId9"/>
    <p:sldId id="264" r:id="rId10"/>
    <p:sldId id="265" r:id="rId11"/>
    <p:sldId id="276" r:id="rId12"/>
    <p:sldId id="277" r:id="rId13"/>
    <p:sldId id="279" r:id="rId14"/>
    <p:sldId id="275" r:id="rId15"/>
    <p:sldId id="280" r:id="rId16"/>
    <p:sldId id="278" r:id="rId17"/>
    <p:sldId id="285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D1"/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06/09/61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.th/url?sa=i&amp;rct=j&amp;q=&amp;esrc=s&amp;source=images&amp;cd=&amp;cad=rja&amp;uact=8&amp;ved=0ahUKEwiPwdPoxoLQAhWILY8KHTraAuUQjRwIBw&amp;url=http://www.cisco.com/c/en/us/td/docs/wireless/technology/apdeploy/8-0/Cisco_Aironet_3700AP.html&amp;bvm=bv.136811127,d.c2I&amp;psig=AFQjCNHFGUjGut_XXhzyXBhGrNr0k_gqXA&amp;ust=147791739249934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etstumble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7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เครือข่ายแลนไร้สาย</a:t>
            </a:r>
            <a:r>
              <a:rPr lang="en-US" sz="4400" b="1" dirty="0"/>
              <a:t> </a:t>
            </a:r>
            <a:r>
              <a:rPr lang="en-US" sz="4400" b="1" dirty="0" smtClean="0"/>
              <a:t>(Wireless LANs) Part1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</a:rPr>
              <a:t>Extended Service Sets (ESSs)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52" y="1463040"/>
            <a:ext cx="7526864" cy="534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2"/>
                </a:solidFill>
              </a:rPr>
              <a:t>การเลือกโหมดการคอนฟิก </a:t>
            </a:r>
            <a:r>
              <a:rPr lang="en-US" sz="4000" b="0" dirty="0" smtClean="0">
                <a:solidFill>
                  <a:schemeClr val="accent2"/>
                </a:solidFill>
              </a:rPr>
              <a:t>AP</a:t>
            </a:r>
            <a:endParaRPr lang="th-TH" sz="4000" b="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0000" r="32746" b="45625"/>
          <a:stretch/>
        </p:blipFill>
        <p:spPr>
          <a:xfrm>
            <a:off x="1852988" y="1519754"/>
            <a:ext cx="9869399" cy="513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1311579" y="4312024"/>
            <a:ext cx="741339" cy="439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1311578" y="4831977"/>
            <a:ext cx="741339" cy="4392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7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2"/>
                </a:solidFill>
              </a:rPr>
              <a:t>ตัวอย่างการเชื่อมต่อแบบ </a:t>
            </a:r>
            <a:r>
              <a:rPr lang="en-US" sz="4000" b="0" dirty="0" smtClean="0">
                <a:solidFill>
                  <a:schemeClr val="accent2"/>
                </a:solidFill>
              </a:rPr>
              <a:t>Bridge AP</a:t>
            </a:r>
            <a:endParaRPr lang="th-TH" sz="4000" b="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4098" name="Picture 2" descr="http://cache-www.linksys.com/support/images/245-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1" y="1588008"/>
            <a:ext cx="8854504" cy="472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7467600" y="2560320"/>
            <a:ext cx="722553" cy="426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74" y="66171"/>
            <a:ext cx="8911687" cy="1280890"/>
          </a:xfrm>
        </p:spPr>
        <p:txBody>
          <a:bodyPr/>
          <a:lstStyle/>
          <a:p>
            <a:r>
              <a:rPr lang="th-TH" b="0" dirty="0">
                <a:solidFill>
                  <a:schemeClr val="accent2"/>
                </a:solidFill>
              </a:rPr>
              <a:t>ตัวอย่างการเชื่อมต่อแบบ </a:t>
            </a:r>
            <a:r>
              <a:rPr lang="en-US" b="0" dirty="0" smtClean="0">
                <a:solidFill>
                  <a:schemeClr val="accent2"/>
                </a:solidFill>
              </a:rPr>
              <a:t>Repeater AP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2560320"/>
            <a:ext cx="3677920" cy="1381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access poin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83" y="1905000"/>
            <a:ext cx="1906905" cy="1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68560" y="2773680"/>
            <a:ext cx="217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Wired LAN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50664" y="3380750"/>
            <a:ext cx="217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Root AP</a:t>
            </a:r>
            <a:endParaRPr lang="en-US" b="1" dirty="0"/>
          </a:p>
        </p:txBody>
      </p:sp>
      <p:pic>
        <p:nvPicPr>
          <p:cNvPr id="15" name="Picture 14" descr="Image result for access poin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51" y="3510280"/>
            <a:ext cx="1906905" cy="1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82" y="2054460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8" y="4224337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83" y="3477348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70151" y="5320776"/>
            <a:ext cx="217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Repeater AP</a:t>
            </a:r>
            <a:endParaRPr lang="en-US" b="1" dirty="0"/>
          </a:p>
        </p:txBody>
      </p:sp>
      <p:pic>
        <p:nvPicPr>
          <p:cNvPr id="22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47" y="5582386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61" y="3676117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4165600" y="466628"/>
            <a:ext cx="6401282" cy="5961291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64688" y="1402987"/>
            <a:ext cx="6443998" cy="600107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49" y="2380909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notebook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75" y="1250218"/>
            <a:ext cx="1459865" cy="1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ขอบเขตรัศมีของเครือข่ายไร้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ขอบเขตรัศมีของสัญญาณไร้สายเป็นสิ่งที่กำหนดชัดเจนได้ยาก เพราะมีปัจจัยที่เกี่ยวข้องด้วยมากมาย เช่น สิ่งกีดขวาง อาจเป็นตึก ผนังอาคาร จะส่งผลให้สัญญาณลดทอนลงไป</a:t>
            </a:r>
          </a:p>
          <a:p>
            <a:r>
              <a:rPr lang="th-TH" dirty="0" smtClean="0"/>
              <a:t>เราสามารถใช้อุปกรณ์</a:t>
            </a:r>
            <a:r>
              <a:rPr lang="en-US" dirty="0" smtClean="0"/>
              <a:t> Bridge Access Points </a:t>
            </a:r>
            <a:r>
              <a:rPr lang="th-TH" dirty="0" smtClean="0"/>
              <a:t>เพื่อนำมาเชื่อมโยงเครือข่าย </a:t>
            </a:r>
            <a:r>
              <a:rPr lang="en-US" dirty="0" smtClean="0"/>
              <a:t>2 </a:t>
            </a:r>
            <a:r>
              <a:rPr lang="th-TH" dirty="0" smtClean="0"/>
              <a:t>เครือข่ายขึ้นไปได้</a:t>
            </a:r>
          </a:p>
          <a:p>
            <a:r>
              <a:rPr lang="th-TH" dirty="0" smtClean="0"/>
              <a:t>สามารถใช้ </a:t>
            </a:r>
            <a:r>
              <a:rPr lang="en-US" dirty="0" smtClean="0"/>
              <a:t>Repeater</a:t>
            </a:r>
            <a:r>
              <a:rPr lang="th-TH" dirty="0" smtClean="0"/>
              <a:t> </a:t>
            </a:r>
            <a:r>
              <a:rPr lang="en-US" dirty="0" smtClean="0"/>
              <a:t>Access Point </a:t>
            </a:r>
            <a:r>
              <a:rPr lang="th-TH" dirty="0" smtClean="0"/>
              <a:t>มาเพิ่มขอบเขตของเครือข่ายได้</a:t>
            </a:r>
          </a:p>
          <a:p>
            <a:r>
              <a:rPr lang="th-TH" dirty="0" smtClean="0"/>
              <a:t>การตรวจสอบความแรงของสัญญาณสามารถใช้ซอฟต์แวร์มาช่วยตรวจสอบได้ เช่น โปรแกรม </a:t>
            </a:r>
            <a:r>
              <a:rPr lang="en-US" dirty="0" smtClean="0"/>
              <a:t>Network </a:t>
            </a:r>
            <a:r>
              <a:rPr lang="en-US" dirty="0" err="1" smtClean="0"/>
              <a:t>Stumbler</a:t>
            </a:r>
            <a:r>
              <a:rPr lang="en-US" dirty="0" smtClean="0"/>
              <a:t> </a:t>
            </a:r>
            <a:r>
              <a:rPr lang="th-TH" dirty="0" smtClean="0"/>
              <a:t>หรือ </a:t>
            </a:r>
            <a:r>
              <a:rPr lang="en-US" dirty="0" smtClean="0"/>
              <a:t>Network Manager </a:t>
            </a:r>
            <a:r>
              <a:rPr lang="th-TH" dirty="0" smtClean="0"/>
              <a:t>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15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034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ลักษณะการปล่อยสัญญาณ </a:t>
            </a:r>
            <a:r>
              <a:rPr lang="en-US" dirty="0" smtClean="0"/>
              <a:t>Wi-Fi </a:t>
            </a:r>
            <a:r>
              <a:rPr lang="th-TH" dirty="0" smtClean="0"/>
              <a:t>ทั้งแนวราบและแนวตั้ง</a:t>
            </a:r>
            <a:br>
              <a:rPr lang="th-TH" dirty="0" smtClean="0"/>
            </a:br>
            <a:r>
              <a:rPr lang="th-TH" dirty="0" smtClean="0"/>
              <a:t>ในอุปกรณ์ </a:t>
            </a:r>
            <a:r>
              <a:rPr lang="en-US" dirty="0" smtClean="0"/>
              <a:t>Cisco </a:t>
            </a:r>
            <a:r>
              <a:rPr lang="en-US" dirty="0" err="1" smtClean="0"/>
              <a:t>Aironet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2050" name="Picture 2" descr="Image result for access point antenna radiu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84323"/>
            <a:ext cx="8766394" cy="49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277" y="32989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โปรแกรมวัดความแรงของสัญญาณ </a:t>
            </a:r>
            <a:r>
              <a:rPr lang="en-US" dirty="0" smtClean="0"/>
              <a:t>Network </a:t>
            </a:r>
            <a:r>
              <a:rPr lang="en-US" dirty="0" err="1" smtClean="0"/>
              <a:t>Stumbler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http://www.netstumbler.com/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124" name="Picture 4" descr="http://dist.alternativeto.net/s/0ce5f7fe-323b-df11-b12b-0022190f5762_4_full.jpg?format=jpg&amp;width=19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03" y="1610789"/>
            <a:ext cx="6847057" cy="51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ชั้นสื่อสารย่อย </a:t>
            </a:r>
            <a:r>
              <a:rPr lang="en-US" dirty="0" smtClean="0"/>
              <a:t>MAC </a:t>
            </a:r>
            <a:r>
              <a:rPr lang="th-TH" dirty="0" smtClean="0"/>
              <a:t>บน </a:t>
            </a:r>
            <a:r>
              <a:rPr lang="en-US" dirty="0" smtClean="0"/>
              <a:t>WLAN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ชั้น</a:t>
            </a:r>
            <a:r>
              <a:rPr lang="th-TH" dirty="0" err="1" smtClean="0"/>
              <a:t>สื่อสารฟิ</a:t>
            </a:r>
            <a:r>
              <a:rPr lang="th-TH" dirty="0" smtClean="0"/>
              <a:t>สิคัลในมาตรฐาน </a:t>
            </a:r>
            <a:r>
              <a:rPr lang="en-US" dirty="0" smtClean="0"/>
              <a:t>802.11 </a:t>
            </a:r>
            <a:r>
              <a:rPr lang="th-TH" dirty="0" smtClean="0"/>
              <a:t>สามารถรับส่งข้อมูลด้วยความเร็วแตกต่างกันได้ เช่น </a:t>
            </a:r>
            <a:r>
              <a:rPr lang="en-US" dirty="0" smtClean="0"/>
              <a:t>11 Mbps </a:t>
            </a:r>
            <a:r>
              <a:rPr lang="th-TH" dirty="0" smtClean="0"/>
              <a:t>และ </a:t>
            </a:r>
            <a:r>
              <a:rPr lang="en-US" dirty="0" smtClean="0"/>
              <a:t>54 Mbps </a:t>
            </a:r>
            <a:r>
              <a:rPr lang="th-TH" dirty="0" smtClean="0"/>
              <a:t>โดยใช้สื่อกลางส่งข้อมูลเป็นคลื่นวิทยุความถี่ </a:t>
            </a:r>
            <a:r>
              <a:rPr lang="en-US" dirty="0" smtClean="0"/>
              <a:t>2.4 GHz </a:t>
            </a:r>
            <a:r>
              <a:rPr lang="th-TH" dirty="0" smtClean="0"/>
              <a:t>และ </a:t>
            </a:r>
            <a:r>
              <a:rPr lang="en-US" dirty="0" smtClean="0"/>
              <a:t>5 GHz</a:t>
            </a:r>
          </a:p>
          <a:p>
            <a:r>
              <a:rPr lang="th-TH" dirty="0" smtClean="0"/>
              <a:t>ชั้นสื่อสารย่อย </a:t>
            </a:r>
            <a:r>
              <a:rPr lang="en-US" dirty="0" smtClean="0"/>
              <a:t>MAC </a:t>
            </a:r>
            <a:r>
              <a:rPr lang="th-TH" dirty="0" smtClean="0"/>
              <a:t>เป็นส่วนหนึ่งของชั้นสื่อสาร</a:t>
            </a:r>
            <a:r>
              <a:rPr lang="th-TH" dirty="0" err="1" smtClean="0"/>
              <a:t>ดาต้าลิงก์</a:t>
            </a:r>
            <a:r>
              <a:rPr lang="th-TH" dirty="0" smtClean="0"/>
              <a:t> มาตรฐาน </a:t>
            </a:r>
            <a:r>
              <a:rPr lang="en-US" dirty="0" smtClean="0"/>
              <a:t>802.11 </a:t>
            </a:r>
            <a:r>
              <a:rPr lang="th-TH" dirty="0" smtClean="0"/>
              <a:t>ได้กำหนดออกเป็น </a:t>
            </a:r>
            <a:r>
              <a:rPr lang="en-US" dirty="0" smtClean="0"/>
              <a:t>2 </a:t>
            </a:r>
            <a:r>
              <a:rPr lang="th-TH" dirty="0" smtClean="0"/>
              <a:t>ชั้นย่อย คือ </a:t>
            </a:r>
            <a:r>
              <a:rPr lang="en-US" dirty="0" smtClean="0"/>
              <a:t>DCF (Distributed Coordination Function) </a:t>
            </a:r>
            <a:r>
              <a:rPr lang="th-TH" dirty="0" smtClean="0"/>
              <a:t>และ </a:t>
            </a:r>
            <a:r>
              <a:rPr lang="en-US" dirty="0" smtClean="0"/>
              <a:t>PCF (Point Coordination Function)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66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ชั้นสื่อสารย่อย </a:t>
            </a:r>
            <a:r>
              <a:rPr lang="en-US" dirty="0" smtClean="0"/>
              <a:t>MAC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DCF</a:t>
            </a:r>
            <a:r>
              <a:rPr lang="en-US" dirty="0" smtClean="0"/>
              <a:t> </a:t>
            </a:r>
            <a:r>
              <a:rPr lang="th-TH" dirty="0" smtClean="0"/>
              <a:t>จะใช้วิธีการเข้าถึงสื่อกลางแบบ </a:t>
            </a:r>
            <a:r>
              <a:rPr lang="en-US" b="1" dirty="0" smtClean="0"/>
              <a:t>CSMA/CA</a:t>
            </a:r>
            <a:r>
              <a:rPr lang="en-US" dirty="0" smtClean="0"/>
              <a:t> (Carrier Sense Multiple Access with Collision Avoidance) </a:t>
            </a:r>
            <a:r>
              <a:rPr lang="th-TH" dirty="0" smtClean="0"/>
              <a:t>ซึ่งแตกต่างกับ </a:t>
            </a:r>
            <a:r>
              <a:rPr lang="en-US" dirty="0" smtClean="0"/>
              <a:t>CSMA/CD </a:t>
            </a:r>
            <a:r>
              <a:rPr lang="th-TH" dirty="0" smtClean="0"/>
              <a:t>ที่ใช้ใน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แบบมีสาย</a:t>
            </a:r>
            <a:endParaRPr lang="en-US" dirty="0" smtClean="0"/>
          </a:p>
          <a:p>
            <a:r>
              <a:rPr lang="en-US" b="1" dirty="0" smtClean="0"/>
              <a:t>PCF</a:t>
            </a:r>
            <a:r>
              <a:rPr lang="en-US" dirty="0" smtClean="0"/>
              <a:t> </a:t>
            </a:r>
            <a:r>
              <a:rPr lang="th-TH" dirty="0" smtClean="0"/>
              <a:t>จะส่งเสริมการทำงานของ </a:t>
            </a:r>
            <a:r>
              <a:rPr lang="en-US" dirty="0" smtClean="0"/>
              <a:t>MAC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</a:rPr>
              <a:t>CSMA/CA Flow Chart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5122" name="Picture 2" descr="https://upload.wikimedia.org/wikipedia/commons/thumb/1/1d/Csma_ca.svg/340px-Csma_ca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49" y="134111"/>
            <a:ext cx="5176231" cy="66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4235" y="5549153"/>
            <a:ext cx="3039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RTS : Request to Send</a:t>
            </a:r>
          </a:p>
          <a:p>
            <a:r>
              <a:rPr lang="en-US" dirty="0" smtClean="0"/>
              <a:t>CTS : Clear to Send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85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760600"/>
            <a:ext cx="9247187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u="sng" dirty="0" smtClean="0"/>
              <a:t>พื้นฐานเครือข่ายแลนไร้สาย</a:t>
            </a:r>
            <a:endParaRPr lang="en-US" sz="3600" u="sng" dirty="0" smtClean="0"/>
          </a:p>
          <a:p>
            <a:r>
              <a:rPr lang="th-TH" dirty="0" smtClean="0"/>
              <a:t>อุปกรณ์ฮาร์ดแวร์ของเครือข่ายไร้สาย</a:t>
            </a:r>
          </a:p>
          <a:p>
            <a:r>
              <a:rPr lang="th-TH" dirty="0" smtClean="0"/>
              <a:t>ซอฟต์แวร์เครือข่ายไร้สาย</a:t>
            </a:r>
          </a:p>
          <a:p>
            <a:r>
              <a:rPr lang="th-TH" dirty="0" smtClean="0"/>
              <a:t>วิธีเชื่อมต่อเครือข่ายไร้สาย</a:t>
            </a:r>
          </a:p>
          <a:p>
            <a:r>
              <a:rPr lang="th-TH" dirty="0"/>
              <a:t>ขอบเขตรัศมีของเครือข่ายไร้สาย</a:t>
            </a:r>
          </a:p>
          <a:p>
            <a:r>
              <a:rPr lang="th-TH" dirty="0" smtClean="0"/>
              <a:t>ชั้นสื่อสารย่อย </a:t>
            </a:r>
            <a:r>
              <a:rPr lang="en-US" dirty="0" smtClean="0"/>
              <a:t>MAC </a:t>
            </a:r>
            <a:r>
              <a:rPr lang="th-TH" dirty="0" smtClean="0"/>
              <a:t>บน </a:t>
            </a:r>
            <a:r>
              <a:rPr lang="en-US" dirty="0" smtClean="0"/>
              <a:t>WLAN </a:t>
            </a:r>
            <a:r>
              <a:rPr lang="th-TH" dirty="0" smtClean="0"/>
              <a:t>และ </a:t>
            </a:r>
            <a:r>
              <a:rPr lang="en-US" dirty="0" smtClean="0"/>
              <a:t>CSMA/CA</a:t>
            </a:r>
            <a:endParaRPr lang="th-TH" dirty="0"/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www.globalknowledge.com.eg/content/files/images/265474/265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8" y="1452944"/>
            <a:ext cx="5022785" cy="290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43043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การเข้าถึงสื่อกลางด้วยวิธี </a:t>
            </a:r>
            <a:r>
              <a:rPr lang="en-US" dirty="0" smtClean="0"/>
              <a:t>CSMA/CA</a:t>
            </a:r>
            <a:br>
              <a:rPr lang="en-US" dirty="0" smtClean="0"/>
            </a:br>
            <a:r>
              <a:rPr lang="en-US" dirty="0"/>
              <a:t>(Carrier Sense Multiple Access with Collision Avoidance)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4098" name="Picture 2" descr="http://image.slidesharecdn.com/ch14-100307212151-phpapp02/95/ch14-8-728.jpg?cb=126799698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3" r="42111" b="13086"/>
          <a:stretch/>
        </p:blipFill>
        <p:spPr bwMode="auto">
          <a:xfrm>
            <a:off x="2370095" y="1905000"/>
            <a:ext cx="5238796" cy="47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550084" y="2258443"/>
          <a:ext cx="3385884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95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RTS</a:t>
                      </a:r>
                      <a:endParaRPr lang="th-TH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Request to Send</a:t>
                      </a:r>
                      <a:endParaRPr lang="th-TH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5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CTS</a:t>
                      </a:r>
                      <a:endParaRPr lang="th-TH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Clear to Send</a:t>
                      </a:r>
                      <a:endParaRPr lang="th-TH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5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ACK</a:t>
                      </a:r>
                      <a:endParaRPr lang="th-TH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Acknowledgement</a:t>
                      </a:r>
                      <a:endParaRPr lang="th-TH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7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SIFS</a:t>
                      </a:r>
                      <a:endParaRPr lang="th-TH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Short Inter-Frame Space</a:t>
                      </a:r>
                      <a:endParaRPr lang="th-TH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DIFS</a:t>
                      </a:r>
                      <a:endParaRPr lang="th-TH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DCF </a:t>
                      </a:r>
                      <a:r>
                        <a:rPr lang="en-US" sz="2400" b="0" dirty="0" err="1" smtClean="0"/>
                        <a:t>Interframe</a:t>
                      </a:r>
                      <a:r>
                        <a:rPr lang="en-US" sz="2400" b="0" dirty="0" smtClean="0"/>
                        <a:t> Space</a:t>
                      </a:r>
                    </a:p>
                    <a:p>
                      <a:pPr algn="ctr"/>
                      <a:r>
                        <a:rPr lang="th-TH" sz="2400" b="0" dirty="0" smtClean="0"/>
                        <a:t>เป็นช่วงเวลาที่ช่องสัญญาณว่าง</a:t>
                      </a:r>
                      <a:endParaRPr lang="th-TH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พื้นฐานเครือข่ายแลนไร้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มาตรฐานที่ใช้กับเครือข่ายแลนไร้สายคือ </a:t>
            </a:r>
            <a:r>
              <a:rPr lang="en-US" dirty="0" smtClean="0"/>
              <a:t>IEEE 802.11 </a:t>
            </a:r>
            <a:r>
              <a:rPr lang="th-TH" dirty="0" smtClean="0"/>
              <a:t>ที่ครอบคลุมชั้นสื่อสาร</a:t>
            </a:r>
            <a:r>
              <a:rPr lang="en-US" dirty="0" smtClean="0"/>
              <a:t>        </a:t>
            </a:r>
            <a:r>
              <a:rPr lang="th-TH" dirty="0" err="1" smtClean="0"/>
              <a:t>ฟิ</a:t>
            </a:r>
            <a:r>
              <a:rPr lang="th-TH" dirty="0" smtClean="0"/>
              <a:t>สิคัลและ</a:t>
            </a:r>
            <a:r>
              <a:rPr lang="th-TH" dirty="0" err="1" smtClean="0"/>
              <a:t>ดาต้าลิงก์</a:t>
            </a:r>
            <a:r>
              <a:rPr lang="th-TH" dirty="0" smtClean="0"/>
              <a:t>บนแบบจำลอง </a:t>
            </a:r>
            <a:r>
              <a:rPr lang="en-US" dirty="0" smtClean="0"/>
              <a:t>OSI</a:t>
            </a:r>
          </a:p>
          <a:p>
            <a:r>
              <a:rPr lang="th-TH" dirty="0" smtClean="0"/>
              <a:t>เป็นเทคโนโลยีที่ได้รับความสนใจมากในปัจจุบัน เพราะไม่จำเป็นต้องใช้สายในการเชื่อมต่อ ซึ่งมีความยืดหยุ่นมากกว่าในการใช้งานบางพื้นที่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63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อุปกรณ์ฮาร์ดแวร์ของเครือข่ายไร้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95800"/>
          </a:xfrm>
        </p:spPr>
        <p:txBody>
          <a:bodyPr>
            <a:normAutofit/>
          </a:bodyPr>
          <a:lstStyle/>
          <a:p>
            <a:r>
              <a:rPr lang="th-TH" dirty="0" smtClean="0"/>
              <a:t>ฮาร์ดแวร์ของเครือข่ายไร้สายทำหน้าที่เดียวกับฮาร์ดแวร์ที่ใช้บนเครือข่ายแลนแบบมีสาย แต่ต่างกันที่อุปกรณ์บนเครือข่ายไร้สายจะใช้คลื่นวิทยุในการส่งข้อมูลแทนสายส่งสัญญาณ</a:t>
            </a:r>
            <a:endParaRPr lang="en-US" dirty="0" smtClean="0"/>
          </a:p>
          <a:p>
            <a:r>
              <a:rPr lang="th-TH" dirty="0" smtClean="0"/>
              <a:t>อุปกรณ์ที่ใช้บนเครื่องคอมพิวเตอร์ในการเชื่อมต่อเครือข่ายไร้สายคือการ์ดเครือข่ายแบบไร้สาย </a:t>
            </a:r>
            <a:r>
              <a:rPr lang="en-US" dirty="0" smtClean="0"/>
              <a:t>(Wireless Network Interface Card)</a:t>
            </a:r>
            <a:endParaRPr lang="th-TH" dirty="0" smtClean="0"/>
          </a:p>
          <a:p>
            <a:r>
              <a:rPr lang="th-TH" dirty="0" smtClean="0"/>
              <a:t>อุปกรณ์ที่เป็นจุดรับ</a:t>
            </a:r>
            <a:r>
              <a:rPr lang="en-US" dirty="0" smtClean="0"/>
              <a:t>-</a:t>
            </a:r>
            <a:r>
              <a:rPr lang="th-TH" dirty="0" smtClean="0"/>
              <a:t>ส่งสัญญาณไร้สาย คือ </a:t>
            </a:r>
            <a:r>
              <a:rPr lang="en-US" b="1" dirty="0" smtClean="0"/>
              <a:t>Access Point : AP</a:t>
            </a:r>
            <a:r>
              <a:rPr lang="th-TH" b="1" dirty="0" smtClean="0"/>
              <a:t> </a:t>
            </a:r>
            <a:r>
              <a:rPr lang="th-TH" dirty="0" smtClean="0"/>
              <a:t>ที่ทำหน้าที่คล้าย</a:t>
            </a:r>
            <a:r>
              <a:rPr lang="th-TH" dirty="0" err="1" smtClean="0"/>
              <a:t>ฮับ</a:t>
            </a:r>
            <a:r>
              <a:rPr lang="th-TH" dirty="0" smtClean="0"/>
              <a:t>หรือ</a:t>
            </a:r>
            <a:r>
              <a:rPr lang="th-TH" dirty="0" err="1" smtClean="0"/>
              <a:t>รีพีตเตอร์</a:t>
            </a:r>
            <a:r>
              <a:rPr lang="th-TH" dirty="0" smtClean="0"/>
              <a:t> ใน </a:t>
            </a:r>
            <a:r>
              <a:rPr lang="en-US" dirty="0" smtClean="0"/>
              <a:t>AP </a:t>
            </a:r>
            <a:r>
              <a:rPr lang="th-TH" dirty="0" smtClean="0"/>
              <a:t>รุ่นใหม่ๆจะมีการรวมอุปกรณ์หลายอย่างเข้าด้วยกัน เช่น สวิตช์ บริดจ์ หรือเรา</a:t>
            </a:r>
            <a:r>
              <a:rPr lang="th-TH" dirty="0" err="1" smtClean="0"/>
              <a:t>เตอร์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4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การ์ดเครือข่ายไร้สาย และ </a:t>
            </a:r>
            <a:r>
              <a:rPr lang="en-US" dirty="0" smtClean="0"/>
              <a:t>Access Point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content.hwigroup.net/images/products_xl/017783/sitecom-wireless-network-300n-pci-ca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857624"/>
            <a:ext cx="3115686" cy="281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00.i.aliimg.com/img/pb/597/681/842/842681597_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62" y="1546071"/>
            <a:ext cx="2752725" cy="206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upport.europa-network.com/_img/laptop-wireless/fnc-ke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27" y="3857624"/>
            <a:ext cx="3625507" cy="241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ifi-shop24.com/bilder/produkte/gross/TP-Link-TL-WA801ND-24-GHz-WiFi-Access-Point-2x2-MIMO-300-Mbps_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86" y="2114341"/>
            <a:ext cx="4157871" cy="4157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ซอฟต์แวร์เครือข่ายไร้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ซอฟต์แวร์ของการ์ดเครือข่ายไร้สายจะมีอยู่ </a:t>
            </a:r>
            <a:r>
              <a:rPr lang="en-US" dirty="0" smtClean="0"/>
              <a:t>2 </a:t>
            </a:r>
            <a:r>
              <a:rPr lang="th-TH" dirty="0" smtClean="0"/>
              <a:t>ชนิด คือ ซอฟต์แวร์ระบบปฏิบัติการ และไดร์ฟเวอร์ของอุปกรณ์ ซึ่งไดร์ฟเวอร์ส่วนใหญ่จะเป็นแบบ </a:t>
            </a:r>
            <a:r>
              <a:rPr lang="en-US" dirty="0" smtClean="0"/>
              <a:t>Plug and Play (PnP) </a:t>
            </a:r>
            <a:r>
              <a:rPr lang="th-TH" dirty="0" smtClean="0"/>
              <a:t>อยู่แล้ว จึงไม่ต้องติดตั้งอะไรเพิ่มเติม</a:t>
            </a:r>
          </a:p>
          <a:p>
            <a:r>
              <a:rPr lang="th-TH" dirty="0" smtClean="0"/>
              <a:t>ซอฟต์แวร์ที่ใช้กับ </a:t>
            </a:r>
            <a:r>
              <a:rPr lang="en-US" dirty="0" smtClean="0"/>
              <a:t>AP </a:t>
            </a:r>
            <a:r>
              <a:rPr lang="th-TH" dirty="0" smtClean="0"/>
              <a:t>ปกติจะต้องทำการเชื่อมต่อ </a:t>
            </a:r>
            <a:r>
              <a:rPr lang="en-US" dirty="0" smtClean="0"/>
              <a:t>AP </a:t>
            </a:r>
            <a:r>
              <a:rPr lang="th-TH" dirty="0" smtClean="0"/>
              <a:t>เข้ากับคอมพิวเตอร์          แล้วทำการคอนฟิกผ่าน</a:t>
            </a:r>
            <a:r>
              <a:rPr lang="th-TH" dirty="0" err="1" smtClean="0"/>
              <a:t>เว็บเบ</a:t>
            </a:r>
            <a:r>
              <a:rPr lang="th-TH" dirty="0" smtClean="0"/>
              <a:t>รา</a:t>
            </a:r>
            <a:r>
              <a:rPr lang="th-TH" dirty="0" err="1" smtClean="0"/>
              <a:t>เซอร์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66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2050" name="Picture 2" descr="Image result for access point con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วิธีเชื่อมต่อเครือข่ายไร้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สามารถเชื่อมต่อได้ </a:t>
            </a:r>
            <a:r>
              <a:rPr lang="en-US" dirty="0" smtClean="0"/>
              <a:t>2 </a:t>
            </a:r>
            <a:r>
              <a:rPr lang="th-TH" dirty="0" smtClean="0"/>
              <a:t>วิธี คือ</a:t>
            </a:r>
          </a:p>
          <a:p>
            <a:r>
              <a:rPr lang="en-US" b="1" dirty="0" smtClean="0"/>
              <a:t>Ad-Hoc Mode</a:t>
            </a:r>
            <a:r>
              <a:rPr lang="th-TH" b="1" dirty="0" smtClean="0"/>
              <a:t> </a:t>
            </a:r>
            <a:r>
              <a:rPr lang="th-TH" dirty="0" smtClean="0"/>
              <a:t>หรือ </a:t>
            </a:r>
            <a:r>
              <a:rPr lang="en-US" dirty="0" smtClean="0"/>
              <a:t>Peer-to-Peer </a:t>
            </a:r>
            <a:r>
              <a:rPr lang="th-TH" dirty="0" smtClean="0"/>
              <a:t>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บนเครือข่ายจะเชื่อมต่อกันโดยตรง ข้อดีคือความประหยัด แต่การเชื่อมต่อเช่นนี้จะเหมาะกับเครือข่ายขนาดเล็ก เพราะบริหารจัดการได้ยากและไม่ได้คำนึงถึงความปลอดภัย</a:t>
            </a:r>
          </a:p>
          <a:p>
            <a:r>
              <a:rPr lang="en-US" b="1" dirty="0" smtClean="0"/>
              <a:t>Infrastructure Mode</a:t>
            </a:r>
            <a:r>
              <a:rPr lang="th-TH" b="1" dirty="0" smtClean="0"/>
              <a:t> </a:t>
            </a:r>
            <a:r>
              <a:rPr lang="th-TH" dirty="0" smtClean="0"/>
              <a:t>จะใช้อุปกรณ์ </a:t>
            </a:r>
            <a:r>
              <a:rPr lang="en-US" dirty="0" smtClean="0"/>
              <a:t>AP </a:t>
            </a:r>
            <a:r>
              <a:rPr lang="th-TH" dirty="0" smtClean="0"/>
              <a:t>เป็นศูนย์กลางในการรับ</a:t>
            </a:r>
            <a:r>
              <a:rPr lang="en-US" dirty="0" smtClean="0"/>
              <a:t>-</a:t>
            </a:r>
            <a:r>
              <a:rPr lang="th-TH" dirty="0" smtClean="0"/>
              <a:t>ส่งสัญญาณ</a:t>
            </a:r>
            <a:r>
              <a:rPr lang="en-US" dirty="0" smtClean="0"/>
              <a:t> </a:t>
            </a:r>
            <a:r>
              <a:rPr lang="th-TH" dirty="0" smtClean="0"/>
              <a:t>สามารถเชื่อมต่อ </a:t>
            </a:r>
            <a:r>
              <a:rPr lang="en-US" dirty="0" smtClean="0"/>
              <a:t>AP </a:t>
            </a:r>
            <a:r>
              <a:rPr lang="th-TH" dirty="0" smtClean="0"/>
              <a:t>เข้ากับเครือข่ายแบบมีสายเพื่อใช้งานร่วมกันได้ เป็นวิธีที่เหมาะสมที่สุดในการใช้งานภายในองค์กร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29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</a:rPr>
              <a:t>Basic Service Sets (BSSs)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1548384"/>
            <a:ext cx="11137202" cy="492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4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701</Words>
  <Application>Microsoft Office PowerPoint</Application>
  <PresentationFormat>Widescreen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Cordia New</vt:lpstr>
      <vt:lpstr>TH SarabunPSK</vt:lpstr>
      <vt:lpstr>Wingdings 3</vt:lpstr>
      <vt:lpstr>Wisp</vt:lpstr>
      <vt:lpstr>บทที่ 7 : เครือข่ายแลนไร้สาย (Wireless LANs) Part1 สธ313 การสื่อสารข้อมูลและเครือข่ายคอมพิวเตอร์ทางธุรกิจ</vt:lpstr>
      <vt:lpstr>Outline</vt:lpstr>
      <vt:lpstr>พื้นฐานเครือข่ายแลนไร้สาย</vt:lpstr>
      <vt:lpstr>อุปกรณ์ฮาร์ดแวร์ของเครือข่ายไร้สาย</vt:lpstr>
      <vt:lpstr>การ์ดเครือข่ายไร้สาย และ Access Point</vt:lpstr>
      <vt:lpstr>ซอฟต์แวร์เครือข่ายไร้สาย</vt:lpstr>
      <vt:lpstr>PowerPoint Presentation</vt:lpstr>
      <vt:lpstr>วิธีเชื่อมต่อเครือข่ายไร้สาย</vt:lpstr>
      <vt:lpstr>Basic Service Sets (BSSs)</vt:lpstr>
      <vt:lpstr>Extended Service Sets (ESSs)</vt:lpstr>
      <vt:lpstr>การเลือกโหมดการคอนฟิก AP</vt:lpstr>
      <vt:lpstr>ตัวอย่างการเชื่อมต่อแบบ Bridge AP</vt:lpstr>
      <vt:lpstr>ตัวอย่างการเชื่อมต่อแบบ Repeater AP</vt:lpstr>
      <vt:lpstr>ขอบเขตรัศมีของเครือข่ายไร้สาย</vt:lpstr>
      <vt:lpstr>ลักษณะการปล่อยสัญญาณ Wi-Fi ทั้งแนวราบและแนวตั้ง ในอุปกรณ์ Cisco Aironet</vt:lpstr>
      <vt:lpstr>โปรแกรมวัดความแรงของสัญญาณ Network Stumbler http://www.netstumbler.com/</vt:lpstr>
      <vt:lpstr>ชั้นสื่อสารย่อย MAC บน WLAN</vt:lpstr>
      <vt:lpstr>ชั้นสื่อสารย่อย MAC [2]</vt:lpstr>
      <vt:lpstr>CSMA/CA Flow Chart</vt:lpstr>
      <vt:lpstr>การเข้าถึงสื่อกลางด้วยวิธี CSMA/CA (Carrier Sense Multiple Access with Collision Avoidance)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647</cp:revision>
  <dcterms:created xsi:type="dcterms:W3CDTF">2015-08-08T14:30:10Z</dcterms:created>
  <dcterms:modified xsi:type="dcterms:W3CDTF">2018-09-06T11:17:56Z</dcterms:modified>
</cp:coreProperties>
</file>