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9DD1"/>
    <a:srgbClr val="E8ECF7"/>
    <a:srgbClr val="00B0F0"/>
    <a:srgbClr val="0A1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22/10/58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481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80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0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0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6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0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74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234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97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1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5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30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6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14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9029764" cy="9763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168" y="1680465"/>
            <a:ext cx="608380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89212" y="1680465"/>
            <a:ext cx="283622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80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22/10/58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98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3138" y="2386013"/>
            <a:ext cx="9948862" cy="2686050"/>
          </a:xfrm>
        </p:spPr>
        <p:txBody>
          <a:bodyPr>
            <a:normAutofit/>
          </a:bodyPr>
          <a:lstStyle/>
          <a:p>
            <a:r>
              <a:rPr lang="th-TH" sz="4400" b="1" dirty="0" smtClean="0"/>
              <a:t>บทที่ </a:t>
            </a:r>
            <a:r>
              <a:rPr lang="en-US" sz="4400" b="1" dirty="0"/>
              <a:t>6</a:t>
            </a:r>
            <a:r>
              <a:rPr lang="en-US" sz="4400" b="1" dirty="0" smtClean="0"/>
              <a:t> : </a:t>
            </a:r>
            <a:r>
              <a:rPr lang="th-TH" sz="4400" b="1" dirty="0" smtClean="0"/>
              <a:t>เครือข่ายแลนอีเทอร์</a:t>
            </a:r>
            <a:r>
              <a:rPr lang="th-TH" sz="4400" b="1" dirty="0" err="1" smtClean="0"/>
              <a:t>เน็ต</a:t>
            </a:r>
            <a:r>
              <a:rPr lang="th-TH" sz="4400" b="1" dirty="0" smtClean="0"/>
              <a:t>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(Wired LANs : Ethernet) </a:t>
            </a:r>
            <a:r>
              <a:rPr lang="en-US" sz="4400" b="1" dirty="0" smtClean="0"/>
              <a:t>Part3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th-TH" sz="4000" dirty="0" err="1" smtClean="0"/>
              <a:t>สธ</a:t>
            </a:r>
            <a:r>
              <a:rPr lang="en-US" sz="4000" dirty="0" smtClean="0"/>
              <a:t>313 </a:t>
            </a:r>
            <a:r>
              <a:rPr lang="th-TH" sz="4000" dirty="0"/>
              <a:t>การสื่อสารข้อมูลและเครือข่ายคอมพิวเตอร์ทางธุรกิจ</a:t>
            </a:r>
            <a:endParaRPr lang="th-TH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4539" y="5320304"/>
            <a:ext cx="8915399" cy="1266234"/>
          </a:xfrm>
        </p:spPr>
        <p:txBody>
          <a:bodyPr>
            <a:noAutofit/>
          </a:bodyPr>
          <a:lstStyle/>
          <a:p>
            <a:r>
              <a:rPr lang="th-TH" sz="3600" dirty="0"/>
              <a:t>อาจารย์อภิพงศ์  </a:t>
            </a:r>
            <a:r>
              <a:rPr lang="th-TH" sz="3600" dirty="0" err="1"/>
              <a:t>ปิง</a:t>
            </a:r>
            <a:r>
              <a:rPr lang="th-TH" sz="3600" dirty="0"/>
              <a:t>ยศ</a:t>
            </a:r>
          </a:p>
          <a:p>
            <a:r>
              <a:rPr lang="en-US" sz="3600" dirty="0"/>
              <a:t>apipong.ping@gmail.com</a:t>
            </a:r>
            <a:endParaRPr lang="th-TH" sz="3600" dirty="0"/>
          </a:p>
          <a:p>
            <a:endParaRPr lang="th-TH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211" y="128587"/>
            <a:ext cx="4572573" cy="3048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>
                <a:solidFill>
                  <a:schemeClr val="accent1"/>
                </a:solidFill>
              </a:rPr>
              <a:t>ตัวอย่างการเชื่อมต่อเครือข่ายโดยใช้ </a:t>
            </a:r>
            <a:r>
              <a:rPr lang="en-US" sz="4000" b="0" dirty="0" smtClean="0">
                <a:solidFill>
                  <a:schemeClr val="accent1"/>
                </a:solidFill>
              </a:rPr>
              <a:t>MAU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  <p:pic>
        <p:nvPicPr>
          <p:cNvPr id="5122" name="Picture 2" descr="http://flylib.com/books/1/56/1/html/2/images/f02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033" y="1389888"/>
            <a:ext cx="5440680" cy="5285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349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FDDI (Fiber Distributed Data Interface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แม้ว่าเครือข่าย</a:t>
            </a:r>
            <a:r>
              <a:rPr lang="th-TH" dirty="0" err="1" smtClean="0"/>
              <a:t>โทเค็นริง</a:t>
            </a:r>
            <a:r>
              <a:rPr lang="th-TH" dirty="0" smtClean="0"/>
              <a:t>จะมีประสิทธิภาพ แต่ด้วยการทำงานที่ช้า </a:t>
            </a:r>
            <a:r>
              <a:rPr lang="en-US" dirty="0" smtClean="0"/>
              <a:t>(4-16 Mbps) </a:t>
            </a:r>
            <a:r>
              <a:rPr lang="th-TH" dirty="0" smtClean="0"/>
              <a:t>จึงมีการเพิ่มความเร็วให้สูงขึ้นด้วยการพัฒนาเครือข่ายแบบ </a:t>
            </a:r>
            <a:r>
              <a:rPr lang="en-US" dirty="0" smtClean="0"/>
              <a:t>FDDI </a:t>
            </a:r>
            <a:r>
              <a:rPr lang="th-TH" dirty="0" smtClean="0"/>
              <a:t>ขึ้นมา</a:t>
            </a:r>
          </a:p>
          <a:p>
            <a:r>
              <a:rPr lang="en-US" dirty="0" smtClean="0"/>
              <a:t>FDDI </a:t>
            </a:r>
            <a:r>
              <a:rPr lang="th-TH" dirty="0" smtClean="0"/>
              <a:t>เป็นเครือข่ายท้ายถิ่นที่เป็นไปตามมาตรฐาน </a:t>
            </a:r>
            <a:r>
              <a:rPr lang="en-US" dirty="0" smtClean="0"/>
              <a:t>ANSI </a:t>
            </a:r>
            <a:r>
              <a:rPr lang="th-TH" dirty="0" smtClean="0"/>
              <a:t>และ </a:t>
            </a:r>
            <a:r>
              <a:rPr lang="en-US" dirty="0" smtClean="0"/>
              <a:t>ITU-T </a:t>
            </a:r>
            <a:endParaRPr lang="th-TH" dirty="0" smtClean="0"/>
          </a:p>
          <a:p>
            <a:r>
              <a:rPr lang="th-TH" dirty="0" smtClean="0"/>
              <a:t>ใช้สายไฟเบอร์ออ</a:t>
            </a:r>
            <a:r>
              <a:rPr lang="th-TH" dirty="0" err="1" smtClean="0"/>
              <a:t>ปติค</a:t>
            </a:r>
            <a:r>
              <a:rPr lang="th-TH" dirty="0" smtClean="0"/>
              <a:t> มีความเร็ว </a:t>
            </a:r>
            <a:r>
              <a:rPr lang="en-US" dirty="0"/>
              <a:t>100 </a:t>
            </a:r>
            <a:r>
              <a:rPr lang="en-US" dirty="0" smtClean="0"/>
              <a:t>Mbps</a:t>
            </a:r>
            <a:r>
              <a:rPr lang="th-TH" dirty="0" smtClean="0"/>
              <a:t> สามารถเชื่อมโยงระยะทางได้ไกลกว่า </a:t>
            </a:r>
            <a:r>
              <a:rPr lang="en-US" dirty="0" smtClean="0"/>
              <a:t>200 km. </a:t>
            </a:r>
          </a:p>
          <a:p>
            <a:r>
              <a:rPr lang="th-TH" dirty="0" smtClean="0"/>
              <a:t>แก้ปัญหาสายเคเบิลขาดหรือ</a:t>
            </a:r>
            <a:r>
              <a:rPr lang="th-TH" dirty="0" err="1" smtClean="0"/>
              <a:t>โหนด</a:t>
            </a:r>
            <a:r>
              <a:rPr lang="th-TH" dirty="0" smtClean="0"/>
              <a:t>เสียหายใน</a:t>
            </a:r>
            <a:r>
              <a:rPr lang="th-TH" dirty="0" err="1" smtClean="0"/>
              <a:t>โทเค็นริง</a:t>
            </a:r>
            <a:r>
              <a:rPr lang="th-TH" dirty="0" smtClean="0"/>
              <a:t> ด้วยการเดินสายแบบ        วงแหวนคู่ </a:t>
            </a:r>
            <a:r>
              <a:rPr lang="en-US" b="1" dirty="0" smtClean="0"/>
              <a:t>(Dual Ring) </a:t>
            </a:r>
            <a:r>
              <a:rPr lang="th-TH" dirty="0" smtClean="0"/>
              <a:t>โดยมีทั้ง </a:t>
            </a:r>
            <a:r>
              <a:rPr lang="en-US" dirty="0" smtClean="0"/>
              <a:t>Primary Ring </a:t>
            </a:r>
            <a:r>
              <a:rPr lang="th-TH" dirty="0" smtClean="0"/>
              <a:t>และ </a:t>
            </a:r>
            <a:r>
              <a:rPr lang="en-US" dirty="0" smtClean="0"/>
              <a:t>Secondary Ring </a:t>
            </a:r>
            <a:endParaRPr lang="th-TH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60898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>
                <a:solidFill>
                  <a:schemeClr val="accent1"/>
                </a:solidFill>
              </a:rPr>
              <a:t>ตัวอย่างการเชื่อมต่อเครือข่าย </a:t>
            </a:r>
            <a:r>
              <a:rPr lang="en-US" sz="4000" b="0" dirty="0" smtClean="0">
                <a:solidFill>
                  <a:schemeClr val="accent1"/>
                </a:solidFill>
              </a:rPr>
              <a:t>LAN </a:t>
            </a:r>
            <a:r>
              <a:rPr lang="th-TH" sz="4000" b="0" dirty="0" smtClean="0">
                <a:solidFill>
                  <a:schemeClr val="accent1"/>
                </a:solidFill>
              </a:rPr>
              <a:t>ด้วย </a:t>
            </a:r>
            <a:r>
              <a:rPr lang="en-US" sz="4000" b="0" dirty="0" smtClean="0">
                <a:solidFill>
                  <a:schemeClr val="accent1"/>
                </a:solidFill>
              </a:rPr>
              <a:t>FDDI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  <p:pic>
        <p:nvPicPr>
          <p:cNvPr id="7170" name="Picture 2" descr="http://www4.ncsu.edu/%7Echou/course/Images-new/Fazeel2/FDDI/Basic%20op/FDDI_config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4" y="1480502"/>
            <a:ext cx="8892069" cy="52616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92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84547" cy="1280890"/>
          </a:xfrm>
        </p:spPr>
        <p:txBody>
          <a:bodyPr>
            <a:normAutofit/>
          </a:bodyPr>
          <a:lstStyle/>
          <a:p>
            <a:r>
              <a:rPr lang="th-TH" sz="3600" b="0" dirty="0" smtClean="0">
                <a:solidFill>
                  <a:schemeClr val="accent1"/>
                </a:solidFill>
              </a:rPr>
              <a:t>การเดินสายแบบวงแหวนคู่ เพื่อป้องกันปัญหาสายเคเบิลหรือสถานีเสียหาย</a:t>
            </a:r>
            <a:endParaRPr lang="th-TH" sz="36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  <p:pic>
        <p:nvPicPr>
          <p:cNvPr id="6146" name="Picture 2" descr="http://www.technologyuk.net/telecommunications/networks/images/fddi_0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64" y="2398522"/>
            <a:ext cx="10497625" cy="389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13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425" y="1760600"/>
            <a:ext cx="9247187" cy="4829175"/>
          </a:xfrm>
        </p:spPr>
        <p:txBody>
          <a:bodyPr>
            <a:normAutofit/>
          </a:bodyPr>
          <a:lstStyle/>
          <a:p>
            <a:r>
              <a:rPr lang="en-US" sz="3600" dirty="0"/>
              <a:t>Token Bus (IEEE </a:t>
            </a:r>
            <a:r>
              <a:rPr lang="en-US" sz="3600" dirty="0" smtClean="0"/>
              <a:t>802.4)</a:t>
            </a:r>
            <a:endParaRPr lang="en-US" sz="3600" dirty="0" smtClean="0"/>
          </a:p>
          <a:p>
            <a:r>
              <a:rPr lang="en-US" sz="3600" dirty="0" smtClean="0"/>
              <a:t>Token Ring (IEEE 802.5)</a:t>
            </a:r>
          </a:p>
          <a:p>
            <a:r>
              <a:rPr lang="en-US" sz="3600" dirty="0" smtClean="0"/>
              <a:t>FDDI (Fiber Distributed Data Interface)</a:t>
            </a:r>
            <a:endParaRPr lang="en-US" sz="3200" dirty="0" smtClean="0"/>
          </a:p>
          <a:p>
            <a:endParaRPr lang="th-TH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71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Token Bus (IEEE 802.4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เป็นเครือข่ายที่มีรูปแบบการติดตั้งทางกายภาพเช่นเดียวกับอีเทอร์</a:t>
            </a:r>
            <a:r>
              <a:rPr lang="th-TH" dirty="0" err="1" smtClean="0"/>
              <a:t>เน็ต</a:t>
            </a:r>
            <a:r>
              <a:rPr lang="th-TH" dirty="0" smtClean="0"/>
              <a:t> แต่จะไม่มีการชนกันของข้อมูล เพราะใช้วิธีการเข้าถึงสื่อกลางแบบ </a:t>
            </a:r>
            <a:r>
              <a:rPr lang="en-US" dirty="0" smtClean="0"/>
              <a:t>Token Passing</a:t>
            </a:r>
          </a:p>
          <a:p>
            <a:r>
              <a:rPr lang="th-TH" dirty="0" smtClean="0"/>
              <a:t>ปัจจุบันไม่เป็นที่นิยม เนื่องจากมีข้อจำกัดทางด้านการผลิตอุปกรณ์และแอพพลิเคชั่น เพราะมีความยุ่งยากซับซ้อน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8798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8541" y="329899"/>
            <a:ext cx="8911687" cy="1280890"/>
          </a:xfrm>
        </p:spPr>
        <p:txBody>
          <a:bodyPr>
            <a:normAutofit/>
          </a:bodyPr>
          <a:lstStyle/>
          <a:p>
            <a:r>
              <a:rPr lang="th-TH" sz="4000" b="0" dirty="0" smtClean="0">
                <a:solidFill>
                  <a:schemeClr val="accent1"/>
                </a:solidFill>
              </a:rPr>
              <a:t>ตัวอย่างเครือข่าย</a:t>
            </a:r>
            <a:r>
              <a:rPr lang="th-TH" sz="4000" b="0" dirty="0" err="1" smtClean="0">
                <a:solidFill>
                  <a:schemeClr val="accent1"/>
                </a:solidFill>
              </a:rPr>
              <a:t>โทเค็น</a:t>
            </a:r>
            <a:r>
              <a:rPr lang="th-TH" sz="4000" b="0" dirty="0" smtClean="0">
                <a:solidFill>
                  <a:schemeClr val="accent1"/>
                </a:solidFill>
              </a:rPr>
              <a:t>บัส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  <p:pic>
        <p:nvPicPr>
          <p:cNvPr id="1026" name="Picture 2" descr="http://www.technologyuk.net/telecommunications/networks/images/token_bus0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79" y="1466088"/>
            <a:ext cx="10452506" cy="454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9717024" y="1255776"/>
            <a:ext cx="1763204" cy="6949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Logical Ring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9238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Token Ring (IEEE 802.5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เป็นเครือข่ายที่อยู่บนพื้นฐานของโท</a:t>
            </a:r>
            <a:r>
              <a:rPr lang="th-TH" dirty="0" err="1" smtClean="0"/>
              <a:t>โพโล</a:t>
            </a:r>
            <a:r>
              <a:rPr lang="th-TH" dirty="0" smtClean="0"/>
              <a:t>ยีแบบวงแหวน พัฒนาโดย </a:t>
            </a:r>
            <a:r>
              <a:rPr lang="en-US" dirty="0" smtClean="0"/>
              <a:t>IBM</a:t>
            </a:r>
          </a:p>
          <a:p>
            <a:r>
              <a:rPr lang="th-TH" dirty="0" smtClean="0"/>
              <a:t>เข้าถึงสื่อกลางด้วยวิธี </a:t>
            </a:r>
            <a:r>
              <a:rPr lang="en-US" dirty="0" smtClean="0"/>
              <a:t>Token Passing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2050" name="Picture 2" descr="http://s.hswstatic.com/gif/ethernet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587" y="3417443"/>
            <a:ext cx="4069627" cy="321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5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Token Ring (IEEE 802.5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/>
                </a:solidFill>
              </a:rPr>
              <a:t>: Token Passing</a:t>
            </a:r>
            <a:endParaRPr lang="th-TH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พัฒนาขึ้นมาเพื่อแก้ปัญหาข้อมูลชนกันใน </a:t>
            </a:r>
            <a:r>
              <a:rPr lang="en-US" dirty="0" smtClean="0"/>
              <a:t>CSMA/CD </a:t>
            </a:r>
          </a:p>
          <a:p>
            <a:r>
              <a:rPr lang="th-TH" dirty="0" smtClean="0"/>
              <a:t>หลักการคือจะมีการสงวน</a:t>
            </a:r>
            <a:r>
              <a:rPr lang="th-TH" dirty="0" err="1" smtClean="0"/>
              <a:t>แบนด์วิดธ์</a:t>
            </a:r>
            <a:r>
              <a:rPr lang="th-TH" dirty="0" smtClean="0"/>
              <a:t>ให้กับ</a:t>
            </a:r>
            <a:r>
              <a:rPr lang="th-TH" dirty="0" err="1" smtClean="0"/>
              <a:t>โหนด</a:t>
            </a:r>
            <a:r>
              <a:rPr lang="th-TH" dirty="0" smtClean="0"/>
              <a:t>หนึ่งโดยเฉพาะ ไม่อนุญาตให้</a:t>
            </a:r>
            <a:r>
              <a:rPr lang="th-TH" dirty="0" err="1" smtClean="0"/>
              <a:t>โหนด</a:t>
            </a:r>
            <a:r>
              <a:rPr lang="th-TH" dirty="0" smtClean="0"/>
              <a:t>อื่นๆเข้าใช้งานในชั่วเวลาขณะนั้น การส่งข้อมูลและ</a:t>
            </a:r>
            <a:r>
              <a:rPr lang="th-TH" dirty="0" err="1" smtClean="0"/>
              <a:t>โทเค็น</a:t>
            </a:r>
            <a:r>
              <a:rPr lang="th-TH" dirty="0" smtClean="0"/>
              <a:t>จะส่งวน</a:t>
            </a:r>
            <a:r>
              <a:rPr lang="th-TH" dirty="0"/>
              <a:t>ไป</a:t>
            </a:r>
            <a:r>
              <a:rPr lang="th-TH" dirty="0" smtClean="0"/>
              <a:t>เรื่อยๆ ในทิศทางเดียวกัน </a:t>
            </a:r>
          </a:p>
          <a:p>
            <a:r>
              <a:rPr lang="th-TH" dirty="0" smtClean="0"/>
              <a:t>หากถึงปลายทางที่ต้องการ ปลายทางจะคัดลอกข้อมูลไว้ และเพิ่มรหัสพิเศษลงไปใน</a:t>
            </a:r>
            <a:r>
              <a:rPr lang="th-TH" dirty="0" err="1" smtClean="0"/>
              <a:t>แพ็คเก็ต</a:t>
            </a:r>
            <a:r>
              <a:rPr lang="th-TH" dirty="0" smtClean="0"/>
              <a:t>เพื่อบอกกับเจ้าของ</a:t>
            </a:r>
            <a:r>
              <a:rPr lang="th-TH" dirty="0" err="1" smtClean="0"/>
              <a:t>แพ็คเก็ต</a:t>
            </a:r>
            <a:r>
              <a:rPr lang="th-TH" dirty="0" smtClean="0"/>
              <a:t> เมื่อเจ้าของได้รับรหัสแล้วก็จะทำการปลด</a:t>
            </a:r>
            <a:r>
              <a:rPr lang="th-TH" dirty="0" err="1" smtClean="0"/>
              <a:t>แพ็คเก็ต</a:t>
            </a:r>
            <a:r>
              <a:rPr lang="th-TH" dirty="0" smtClean="0"/>
              <a:t>ออกไปจากเครือข่าย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59295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Token Ring (IEEE 802.5)</a:t>
            </a:r>
            <a:br>
              <a:rPr lang="en-US" dirty="0"/>
            </a:br>
            <a:r>
              <a:rPr lang="en-US" sz="4000" dirty="0">
                <a:solidFill>
                  <a:schemeClr val="accent1"/>
                </a:solidFill>
              </a:rPr>
              <a:t>: Token </a:t>
            </a:r>
            <a:r>
              <a:rPr lang="en-US" sz="4000" dirty="0" smtClean="0">
                <a:solidFill>
                  <a:schemeClr val="accent1"/>
                </a:solidFill>
              </a:rPr>
              <a:t>Passing</a:t>
            </a:r>
            <a:r>
              <a:rPr lang="th-TH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Token</a:t>
            </a:r>
            <a:r>
              <a:rPr lang="en-US" dirty="0" smtClean="0"/>
              <a:t> </a:t>
            </a:r>
            <a:r>
              <a:rPr lang="th-TH" dirty="0" smtClean="0"/>
              <a:t>คือรหัสพิเศษที่เป็นตัวประสานการทำงานบนวงแหวน โดยจะเกิดขึ้นทุกๆหน่วยเวลา </a:t>
            </a:r>
            <a:endParaRPr lang="en-US" dirty="0" smtClean="0"/>
          </a:p>
          <a:p>
            <a:r>
              <a:rPr lang="th-TH" dirty="0" smtClean="0"/>
              <a:t>เมื่อ</a:t>
            </a:r>
            <a:r>
              <a:rPr lang="th-TH" dirty="0" err="1" smtClean="0"/>
              <a:t>โหนด</a:t>
            </a:r>
            <a:r>
              <a:rPr lang="th-TH" dirty="0" smtClean="0"/>
              <a:t>ใดต้องการส่งข้อมูลจะต้องรอให้</a:t>
            </a:r>
            <a:r>
              <a:rPr lang="th-TH" dirty="0" err="1" smtClean="0"/>
              <a:t>โทเค็น</a:t>
            </a:r>
            <a:r>
              <a:rPr lang="th-TH" dirty="0" smtClean="0"/>
              <a:t>มาถึง เพื่อจะได้ครอบครอง</a:t>
            </a:r>
            <a:r>
              <a:rPr lang="th-TH" dirty="0" err="1" smtClean="0"/>
              <a:t>โทเค็น</a:t>
            </a:r>
            <a:r>
              <a:rPr lang="th-TH" dirty="0" smtClean="0"/>
              <a:t>แล้วส่งข้อมูลไปพร้อมกัน </a:t>
            </a:r>
            <a:endParaRPr lang="en-US" dirty="0" smtClean="0"/>
          </a:p>
          <a:p>
            <a:r>
              <a:rPr lang="th-TH" dirty="0" smtClean="0"/>
              <a:t>หากไม่มี</a:t>
            </a:r>
            <a:r>
              <a:rPr lang="th-TH" dirty="0" err="1" smtClean="0"/>
              <a:t>โหนด</a:t>
            </a:r>
            <a:r>
              <a:rPr lang="th-TH" dirty="0" smtClean="0"/>
              <a:t>ใดต้องการโท</a:t>
            </a:r>
            <a:r>
              <a:rPr lang="th-TH" dirty="0" err="1" smtClean="0"/>
              <a:t>เค็น</a:t>
            </a:r>
            <a:r>
              <a:rPr lang="th-TH" dirty="0" smtClean="0"/>
              <a:t> </a:t>
            </a:r>
            <a:r>
              <a:rPr lang="th-TH" dirty="0" err="1" smtClean="0"/>
              <a:t>โทเค็น</a:t>
            </a:r>
            <a:r>
              <a:rPr lang="th-TH" dirty="0" smtClean="0"/>
              <a:t>ก็จะวิ่งในวงแหวนไปเรื่อยๆ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35634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68078"/>
            <a:ext cx="8911687" cy="1280890"/>
          </a:xfrm>
        </p:spPr>
        <p:txBody>
          <a:bodyPr>
            <a:normAutofit/>
          </a:bodyPr>
          <a:lstStyle/>
          <a:p>
            <a:r>
              <a:rPr lang="th-TH" sz="4000" b="0" dirty="0" smtClean="0">
                <a:solidFill>
                  <a:schemeClr val="accent1"/>
                </a:solidFill>
              </a:rPr>
              <a:t>ตัวอย่างการทำงานของ </a:t>
            </a:r>
            <a:r>
              <a:rPr lang="en-US" sz="4000" b="0" dirty="0" smtClean="0">
                <a:solidFill>
                  <a:schemeClr val="accent1"/>
                </a:solidFill>
              </a:rPr>
              <a:t>Token Ring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  <p:pic>
        <p:nvPicPr>
          <p:cNvPr id="3074" name="Picture 2" descr="http://www.il.mahidol.ac.th/e-media/computer/network/images/image00257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8" y="1152907"/>
            <a:ext cx="7908412" cy="551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55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Token </a:t>
            </a:r>
            <a:r>
              <a:rPr lang="en-US" dirty="0" smtClean="0"/>
              <a:t>Ring</a:t>
            </a:r>
            <a:br>
              <a:rPr lang="en-US" dirty="0" smtClean="0"/>
            </a:br>
            <a:r>
              <a:rPr lang="en-US" dirty="0" smtClean="0"/>
              <a:t>: MAU (</a:t>
            </a:r>
            <a:r>
              <a:rPr lang="en-US" dirty="0" err="1" smtClean="0"/>
              <a:t>Multistation</a:t>
            </a:r>
            <a:r>
              <a:rPr lang="en-US" dirty="0" smtClean="0"/>
              <a:t> Access Units)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MAU</a:t>
            </a:r>
            <a:r>
              <a:rPr lang="en-US" dirty="0" smtClean="0"/>
              <a:t> (</a:t>
            </a:r>
            <a:r>
              <a:rPr lang="en-US" dirty="0" err="1" smtClean="0"/>
              <a:t>Multistation</a:t>
            </a:r>
            <a:r>
              <a:rPr lang="en-US" dirty="0" smtClean="0"/>
              <a:t> Access Units) </a:t>
            </a:r>
            <a:r>
              <a:rPr lang="th-TH" dirty="0" smtClean="0"/>
              <a:t>เป็น</a:t>
            </a:r>
            <a:r>
              <a:rPr lang="th-TH" dirty="0" err="1" smtClean="0"/>
              <a:t>ฮับ</a:t>
            </a:r>
            <a:r>
              <a:rPr lang="th-TH" dirty="0" smtClean="0"/>
              <a:t>ชนิดพิเศษที่ซ่อนการทำงานแบบวงแหวนไว้ภายใน คิดค้นมาเพื่อแก้ปัญหาสายเคเบิลขาดในโท</a:t>
            </a:r>
            <a:r>
              <a:rPr lang="th-TH" dirty="0" err="1" smtClean="0"/>
              <a:t>โพโล</a:t>
            </a:r>
            <a:r>
              <a:rPr lang="th-TH" dirty="0" smtClean="0"/>
              <a:t>ยีแบบ        วงแหวน</a:t>
            </a:r>
            <a:r>
              <a:rPr lang="en-US" dirty="0" smtClean="0"/>
              <a:t> </a:t>
            </a:r>
          </a:p>
          <a:p>
            <a:r>
              <a:rPr lang="th-TH" dirty="0" smtClean="0"/>
              <a:t>ใช้คอน</a:t>
            </a:r>
            <a:r>
              <a:rPr lang="th-TH" dirty="0" err="1" smtClean="0"/>
              <a:t>เน็คเตอร์</a:t>
            </a:r>
            <a:r>
              <a:rPr lang="th-TH" dirty="0" smtClean="0"/>
              <a:t>แบบ </a:t>
            </a:r>
            <a:r>
              <a:rPr lang="en-US" dirty="0" smtClean="0"/>
              <a:t>IBM Type-1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  <p:pic>
        <p:nvPicPr>
          <p:cNvPr id="4100" name="Picture 4" descr="http://upload.wikimedia.org/wikipedia/commons/thumb/0/0d/Ibm_8228_mau.jpg/600px-Ibm_8228_ma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45" b="21747"/>
          <a:stretch/>
        </p:blipFill>
        <p:spPr bwMode="auto">
          <a:xfrm>
            <a:off x="1141476" y="4279392"/>
            <a:ext cx="6795796" cy="2304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upload.wikimedia.org/wikipedia/commons/d/d1/IBM_hermaphroditic_connec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721" y="4279392"/>
            <a:ext cx="2992248" cy="2395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158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SarabunPS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3558</TotalTime>
  <Words>460</Words>
  <Application>Microsoft Office PowerPoint</Application>
  <PresentationFormat>Widescreen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Cordia New</vt:lpstr>
      <vt:lpstr>TH SarabunPSK</vt:lpstr>
      <vt:lpstr>Wingdings 3</vt:lpstr>
      <vt:lpstr>Wisp</vt:lpstr>
      <vt:lpstr>บทที่ 6 : เครือข่ายแลนอีเทอร์เน็ต  (Wired LANs : Ethernet) Part3 สธ313 การสื่อสารข้อมูลและเครือข่ายคอมพิวเตอร์ทางธุรกิจ</vt:lpstr>
      <vt:lpstr>Outline</vt:lpstr>
      <vt:lpstr>Token Bus (IEEE 802.4)</vt:lpstr>
      <vt:lpstr>ตัวอย่างเครือข่ายโทเค็นบัส</vt:lpstr>
      <vt:lpstr>Token Ring (IEEE 802.5)</vt:lpstr>
      <vt:lpstr>Token Ring (IEEE 802.5) : Token Passing</vt:lpstr>
      <vt:lpstr>Token Ring (IEEE 802.5) : Token Passing [2]</vt:lpstr>
      <vt:lpstr>ตัวอย่างการทำงานของ Token Ring</vt:lpstr>
      <vt:lpstr>Token Ring : MAU (Multistation Access Units)</vt:lpstr>
      <vt:lpstr>ตัวอย่างการเชื่อมต่อเครือข่ายโดยใช้ MAU</vt:lpstr>
      <vt:lpstr>FDDI (Fiber Distributed Data Interface)</vt:lpstr>
      <vt:lpstr>ตัวอย่างการเชื่อมต่อเครือข่าย LAN ด้วย FDDI</vt:lpstr>
      <vt:lpstr>การเดินสายแบบวงแหวนคู่ เพื่อป้องกันปัญหาสายเคเบิลหรือสถานีเสียหาย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599</cp:revision>
  <dcterms:created xsi:type="dcterms:W3CDTF">2015-08-08T14:30:10Z</dcterms:created>
  <dcterms:modified xsi:type="dcterms:W3CDTF">2015-10-22T04:38:42Z</dcterms:modified>
</cp:coreProperties>
</file>