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0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D1"/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30/08/60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6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เครือข่ายแลนอีเทอร์</a:t>
            </a:r>
            <a:r>
              <a:rPr lang="th-TH" sz="4400" b="1" dirty="0" err="1" smtClean="0"/>
              <a:t>เน็ต</a:t>
            </a:r>
            <a:r>
              <a:rPr lang="th-TH" sz="44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(Wired LANs : Ethernet)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การเชื่อมต่อเครือข่ายอีเทอร์</a:t>
            </a:r>
            <a:r>
              <a:rPr lang="th-TH" dirty="0" err="1"/>
              <a:t>เน็ต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10Base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38650"/>
          </a:xfrm>
        </p:spPr>
        <p:txBody>
          <a:bodyPr>
            <a:normAutofit/>
          </a:bodyPr>
          <a:lstStyle/>
          <a:p>
            <a:r>
              <a:rPr lang="th-TH" dirty="0"/>
              <a:t>อัตราความเร็วในการส่งข้อมูล </a:t>
            </a:r>
            <a:r>
              <a:rPr lang="en-US" b="1" dirty="0"/>
              <a:t>10</a:t>
            </a:r>
            <a:r>
              <a:rPr lang="en-US" dirty="0"/>
              <a:t> Mbps</a:t>
            </a:r>
          </a:p>
          <a:p>
            <a:r>
              <a:rPr lang="th-TH" dirty="0"/>
              <a:t>ใช้สัญญาณส่งข้อมูลแบบ </a:t>
            </a:r>
            <a:r>
              <a:rPr lang="en-US" b="1" dirty="0"/>
              <a:t>Baseband</a:t>
            </a:r>
            <a:endParaRPr lang="th-TH" b="1" dirty="0"/>
          </a:p>
          <a:p>
            <a:r>
              <a:rPr lang="th-TH" dirty="0"/>
              <a:t>ระยะการส่งสูงสุด </a:t>
            </a:r>
            <a:r>
              <a:rPr lang="en-US" b="1" dirty="0" smtClean="0"/>
              <a:t>185 m</a:t>
            </a:r>
            <a:r>
              <a:rPr lang="en-US" dirty="0" smtClean="0"/>
              <a:t>/segment</a:t>
            </a:r>
            <a:endParaRPr lang="en-US" dirty="0"/>
          </a:p>
          <a:p>
            <a:r>
              <a:rPr lang="th-TH" dirty="0"/>
              <a:t>ใช้สายโคแอก</a:t>
            </a:r>
            <a:r>
              <a:rPr lang="th-TH" dirty="0" err="1"/>
              <a:t>เชียล</a:t>
            </a:r>
            <a:r>
              <a:rPr lang="th-TH" dirty="0" smtClean="0"/>
              <a:t>แบบบาง </a:t>
            </a:r>
            <a:r>
              <a:rPr lang="th-TH" dirty="0"/>
              <a:t>หรือ </a:t>
            </a:r>
            <a:r>
              <a:rPr lang="en-US" dirty="0" smtClean="0"/>
              <a:t>RG-58 A</a:t>
            </a:r>
            <a:r>
              <a:rPr lang="en-US" dirty="0"/>
              <a:t>/</a:t>
            </a:r>
            <a:r>
              <a:rPr lang="en-US" dirty="0" smtClean="0"/>
              <a:t>U</a:t>
            </a:r>
            <a:endParaRPr lang="th-TH" dirty="0"/>
          </a:p>
          <a:p>
            <a:r>
              <a:rPr lang="th-TH" dirty="0"/>
              <a:t>แต่ละ</a:t>
            </a:r>
            <a:r>
              <a:rPr lang="th-TH" dirty="0" err="1"/>
              <a:t>โหนด</a:t>
            </a:r>
            <a:r>
              <a:rPr lang="th-TH" dirty="0"/>
              <a:t>มี</a:t>
            </a:r>
            <a:r>
              <a:rPr lang="th-TH" dirty="0" smtClean="0"/>
              <a:t>ระยะห่างเท่าไรก็ได้ แต่ต้องไม่น้อยกว่า </a:t>
            </a:r>
            <a:r>
              <a:rPr lang="en-US" dirty="0" smtClean="0"/>
              <a:t>0.5 m.</a:t>
            </a:r>
            <a:endParaRPr lang="th-TH" dirty="0" smtClean="0"/>
          </a:p>
          <a:p>
            <a:r>
              <a:rPr lang="th-TH" dirty="0" smtClean="0"/>
              <a:t>ใน</a:t>
            </a:r>
            <a:r>
              <a:rPr lang="th-TH" dirty="0"/>
              <a:t>หนึ่งเซกเมนต์ต่อได้ไม่เกิน </a:t>
            </a:r>
            <a:r>
              <a:rPr lang="en-US" dirty="0" smtClean="0"/>
              <a:t>30 </a:t>
            </a:r>
            <a:r>
              <a:rPr lang="th-TH" dirty="0" err="1"/>
              <a:t>โหนด</a:t>
            </a:r>
            <a:r>
              <a:rPr lang="th-TH" dirty="0"/>
              <a:t> สามารถขยายสูงสุดได้ </a:t>
            </a:r>
            <a:r>
              <a:rPr lang="en-US" dirty="0"/>
              <a:t>5 </a:t>
            </a:r>
            <a:r>
              <a:rPr lang="th-TH" dirty="0" smtClean="0"/>
              <a:t>เซกเมนต์</a:t>
            </a:r>
            <a:endParaRPr lang="en-US" dirty="0" smtClean="0"/>
          </a:p>
          <a:p>
            <a:r>
              <a:rPr lang="th-TH" dirty="0" smtClean="0"/>
              <a:t>อุปกรณ์ </a:t>
            </a:r>
            <a:r>
              <a:rPr lang="en-US" dirty="0" smtClean="0"/>
              <a:t>Tap </a:t>
            </a:r>
            <a:r>
              <a:rPr lang="th-TH" dirty="0" smtClean="0"/>
              <a:t>ที่เชื่อมต่อระหว่าง</a:t>
            </a:r>
            <a:r>
              <a:rPr lang="th-TH" dirty="0" err="1" smtClean="0"/>
              <a:t>โหนด</a:t>
            </a:r>
            <a:r>
              <a:rPr lang="th-TH" dirty="0" smtClean="0"/>
              <a:t>กับสายเรียกว่า </a:t>
            </a:r>
            <a:r>
              <a:rPr lang="en-US" dirty="0" smtClean="0"/>
              <a:t>T-Connector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6146" name="Picture 2" descr="Image result for 10 bas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63" y="0"/>
            <a:ext cx="4434637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หัวต่อแบบ </a:t>
            </a:r>
            <a:r>
              <a:rPr lang="en-US" sz="3600" b="0" dirty="0" smtClean="0">
                <a:solidFill>
                  <a:schemeClr val="accent1"/>
                </a:solidFill>
              </a:rPr>
              <a:t>BNC </a:t>
            </a:r>
            <a:r>
              <a:rPr lang="th-TH" sz="3600" b="0" dirty="0" smtClean="0">
                <a:solidFill>
                  <a:schemeClr val="accent1"/>
                </a:solidFill>
              </a:rPr>
              <a:t>และ </a:t>
            </a:r>
            <a:r>
              <a:rPr lang="en-US" sz="3600" b="0" dirty="0" smtClean="0">
                <a:solidFill>
                  <a:schemeClr val="accent1"/>
                </a:solidFill>
              </a:rPr>
              <a:t>T-Connector </a:t>
            </a:r>
            <a:r>
              <a:rPr lang="th-TH" sz="3600" b="0" dirty="0" smtClean="0">
                <a:solidFill>
                  <a:schemeClr val="accent1"/>
                </a:solidFill>
              </a:rPr>
              <a:t>ที่ใช้ในเครือข่าย </a:t>
            </a:r>
            <a:r>
              <a:rPr lang="en-US" sz="3600" b="0" dirty="0" smtClean="0">
                <a:solidFill>
                  <a:schemeClr val="accent1"/>
                </a:solidFill>
              </a:rPr>
              <a:t>10Base2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4098" name="Picture 2" descr="https://upload.wikimedia.org/wikipedia/commons/b/b9/BNC_connector_50_ohm_m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2219325"/>
            <a:ext cx="4661561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l3xuPYsN26w/TeEMbbfCw6I/AAAAAAAAACA/LFnldwW9feQ/s1600/PK5_8727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254250"/>
            <a:ext cx="56483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การเชื่อมต่อเครือข่ายอีเทอร์</a:t>
            </a:r>
            <a:r>
              <a:rPr lang="th-TH" dirty="0" err="1"/>
              <a:t>เน็ต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10Base-T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อัตราความเร็วในการส่งข้อมูล </a:t>
            </a:r>
            <a:r>
              <a:rPr lang="en-US" b="1" dirty="0"/>
              <a:t>10</a:t>
            </a:r>
            <a:r>
              <a:rPr lang="en-US" dirty="0"/>
              <a:t> Mbps</a:t>
            </a:r>
          </a:p>
          <a:p>
            <a:r>
              <a:rPr lang="th-TH" dirty="0"/>
              <a:t>ใช้สัญญาณส่งข้อมูลแบบ </a:t>
            </a:r>
            <a:r>
              <a:rPr lang="en-US" b="1" dirty="0" smtClean="0"/>
              <a:t>Baseband</a:t>
            </a:r>
            <a:endParaRPr lang="th-TH" b="1" dirty="0" smtClean="0"/>
          </a:p>
          <a:p>
            <a:r>
              <a:rPr lang="th-TH" dirty="0" smtClean="0"/>
              <a:t>ใช้สาย </a:t>
            </a:r>
            <a:r>
              <a:rPr lang="en-US" b="1" dirty="0" smtClean="0"/>
              <a:t>Twisted-Pair</a:t>
            </a:r>
            <a:r>
              <a:rPr lang="en-US" dirty="0" smtClean="0"/>
              <a:t> </a:t>
            </a:r>
            <a:r>
              <a:rPr lang="th-TH" dirty="0" smtClean="0"/>
              <a:t>แบบ </a:t>
            </a:r>
            <a:r>
              <a:rPr lang="en-US" dirty="0" smtClean="0"/>
              <a:t>UTP </a:t>
            </a:r>
            <a:r>
              <a:rPr lang="th-TH" dirty="0" smtClean="0"/>
              <a:t>ชนิด </a:t>
            </a:r>
            <a:r>
              <a:rPr lang="en-US" dirty="0" smtClean="0"/>
              <a:t>CAT5</a:t>
            </a:r>
            <a:r>
              <a:rPr lang="th-TH" dirty="0" smtClean="0"/>
              <a:t> และใช้คอน</a:t>
            </a:r>
            <a:r>
              <a:rPr lang="th-TH" dirty="0" err="1" smtClean="0"/>
              <a:t>เน็คเตอร์</a:t>
            </a:r>
            <a:r>
              <a:rPr lang="th-TH" dirty="0" smtClean="0"/>
              <a:t> </a:t>
            </a:r>
            <a:r>
              <a:rPr lang="en-US" dirty="0" smtClean="0"/>
              <a:t>RJ45</a:t>
            </a:r>
            <a:endParaRPr lang="th-TH" dirty="0" smtClean="0"/>
          </a:p>
          <a:p>
            <a:r>
              <a:rPr lang="th-TH" dirty="0" smtClean="0"/>
              <a:t>ใช้</a:t>
            </a:r>
            <a:r>
              <a:rPr lang="th-TH" b="1" dirty="0" err="1" smtClean="0"/>
              <a:t>ฮับ</a:t>
            </a:r>
            <a:r>
              <a:rPr lang="th-TH" dirty="0" smtClean="0"/>
              <a:t>เป็นศูนย์กลางการเชื่อมต่อ</a:t>
            </a:r>
            <a:endParaRPr lang="en-US" dirty="0"/>
          </a:p>
          <a:p>
            <a:r>
              <a:rPr lang="th-TH" dirty="0" smtClean="0"/>
              <a:t>มีชื่อเรียกอีกชื่อหนึ่งคือ </a:t>
            </a:r>
            <a:r>
              <a:rPr lang="en-US" b="1" dirty="0" smtClean="0"/>
              <a:t>Star Bus</a:t>
            </a:r>
            <a:endParaRPr lang="th-TH" b="1" dirty="0"/>
          </a:p>
          <a:p>
            <a:r>
              <a:rPr lang="th-TH" dirty="0"/>
              <a:t>ระยะการส่ง</a:t>
            </a:r>
            <a:r>
              <a:rPr lang="th-TH" dirty="0" smtClean="0"/>
              <a:t>สูงสุดจาก</a:t>
            </a:r>
            <a:r>
              <a:rPr lang="th-TH" dirty="0" err="1" smtClean="0"/>
              <a:t>ฮับ</a:t>
            </a:r>
            <a:r>
              <a:rPr lang="th-TH" dirty="0" smtClean="0"/>
              <a:t>ไปยัง</a:t>
            </a:r>
            <a:r>
              <a:rPr lang="th-TH" dirty="0" err="1" smtClean="0"/>
              <a:t>โหนด</a:t>
            </a:r>
            <a:r>
              <a:rPr lang="th-TH" dirty="0" smtClean="0"/>
              <a:t> มีระยะ </a:t>
            </a:r>
            <a:r>
              <a:rPr lang="en-US" dirty="0" smtClean="0"/>
              <a:t>100 m</a:t>
            </a:r>
          </a:p>
          <a:p>
            <a:r>
              <a:rPr lang="th-TH" dirty="0" smtClean="0"/>
              <a:t>ภายในหนึ่งเซ็ก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สามารถเชื่อมต่อได้ไม่เกิน </a:t>
            </a:r>
            <a:r>
              <a:rPr lang="en-US" dirty="0" smtClean="0"/>
              <a:t>1,024 </a:t>
            </a:r>
            <a:r>
              <a:rPr lang="th-TH" dirty="0" err="1" smtClean="0"/>
              <a:t>โหนด</a:t>
            </a:r>
            <a:r>
              <a:rPr lang="th-TH" dirty="0" smtClean="0"/>
              <a:t> (ขึ้นอยู่</a:t>
            </a:r>
            <a:r>
              <a:rPr lang="th-TH" dirty="0" err="1" smtClean="0"/>
              <a:t>กับฮับ</a:t>
            </a:r>
            <a:r>
              <a:rPr lang="th-TH" dirty="0" smtClean="0"/>
              <a:t>)</a:t>
            </a:r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7170" name="Picture 2" descr="Image result for 10 base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20" y="0"/>
            <a:ext cx="3891280" cy="31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ตัวอย่างเครือข่าย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แบบ </a:t>
            </a:r>
            <a:r>
              <a:rPr lang="en-US" dirty="0" smtClean="0"/>
              <a:t>10Base-T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5122" name="Picture 2" descr="http://academy.delmar.edu/courses/itnw2313/210ba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432"/>
            <a:ext cx="7380752" cy="5576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reeimageslive.co.uk/files/images006/ethernet_c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52" y="2700053"/>
            <a:ext cx="4811248" cy="319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การเชื่อมต่อเครือข่ายอีเทอร์</a:t>
            </a:r>
            <a:r>
              <a:rPr lang="th-TH" dirty="0" err="1"/>
              <a:t>เน็ต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10Base-F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อัตราความเร็วในการส่งข้อมูล </a:t>
            </a:r>
            <a:r>
              <a:rPr lang="en-US" b="1" dirty="0"/>
              <a:t>10</a:t>
            </a:r>
            <a:r>
              <a:rPr lang="en-US" dirty="0"/>
              <a:t> Mbps</a:t>
            </a:r>
          </a:p>
          <a:p>
            <a:r>
              <a:rPr lang="th-TH" dirty="0"/>
              <a:t>ใช้สัญญาณส่งข้อมูลแบบ </a:t>
            </a:r>
            <a:r>
              <a:rPr lang="en-US" b="1" dirty="0"/>
              <a:t>Baseband</a:t>
            </a:r>
            <a:endParaRPr lang="th-TH" b="1" dirty="0"/>
          </a:p>
          <a:p>
            <a:r>
              <a:rPr lang="th-TH" dirty="0"/>
              <a:t>ใช้สาย </a:t>
            </a:r>
            <a:r>
              <a:rPr lang="en-US" b="1" dirty="0" smtClean="0"/>
              <a:t>Fiber-Optic</a:t>
            </a:r>
            <a:r>
              <a:rPr lang="en-US" dirty="0" smtClean="0"/>
              <a:t> </a:t>
            </a:r>
            <a:r>
              <a:rPr lang="th-TH" dirty="0" err="1" smtClean="0"/>
              <a:t>แบบมัล</a:t>
            </a:r>
            <a:r>
              <a:rPr lang="th-TH" dirty="0" smtClean="0"/>
              <a:t>ติโหมด</a:t>
            </a:r>
            <a:endParaRPr lang="en-US" dirty="0" smtClean="0"/>
          </a:p>
          <a:p>
            <a:r>
              <a:rPr lang="th-TH" dirty="0" smtClean="0"/>
              <a:t>ใช้</a:t>
            </a:r>
            <a:r>
              <a:rPr lang="th-TH" dirty="0" err="1"/>
              <a:t>ฮับ</a:t>
            </a:r>
            <a:r>
              <a:rPr lang="th-TH" dirty="0"/>
              <a:t>เป็นศูนย์กลางการเชื่อมต่อ</a:t>
            </a:r>
          </a:p>
          <a:p>
            <a:r>
              <a:rPr lang="th-TH" dirty="0"/>
              <a:t>ระยะการส่งสูงสุดจาก</a:t>
            </a:r>
            <a:r>
              <a:rPr lang="th-TH" dirty="0" err="1"/>
              <a:t>ฮับ</a:t>
            </a:r>
            <a:r>
              <a:rPr lang="th-TH" dirty="0"/>
              <a:t>ไปยัง</a:t>
            </a:r>
            <a:r>
              <a:rPr lang="th-TH" dirty="0" err="1"/>
              <a:t>โหนด</a:t>
            </a:r>
            <a:r>
              <a:rPr lang="th-TH" dirty="0"/>
              <a:t> มี</a:t>
            </a:r>
            <a:r>
              <a:rPr lang="th-TH" dirty="0" smtClean="0"/>
              <a:t>ระยะสูงสุด </a:t>
            </a:r>
            <a:r>
              <a:rPr lang="en-US" dirty="0" smtClean="0"/>
              <a:t>2 km.</a:t>
            </a:r>
            <a:endParaRPr lang="en-US" dirty="0"/>
          </a:p>
          <a:p>
            <a:r>
              <a:rPr lang="th-TH" dirty="0" smtClean="0"/>
              <a:t>สามารถ</a:t>
            </a:r>
            <a:r>
              <a:rPr lang="th-TH" dirty="0"/>
              <a:t>เชื่อมต่อได้ไม่เกิน </a:t>
            </a:r>
            <a:r>
              <a:rPr lang="en-US" dirty="0"/>
              <a:t>1,024 </a:t>
            </a:r>
            <a:r>
              <a:rPr lang="th-TH" dirty="0" err="1" smtClean="0"/>
              <a:t>โหนด</a:t>
            </a:r>
            <a:r>
              <a:rPr lang="th-TH" dirty="0" smtClean="0"/>
              <a:t>ต่อ</a:t>
            </a:r>
            <a:r>
              <a:rPr lang="th-TH" dirty="0" err="1" smtClean="0"/>
              <a:t>ฮับ</a:t>
            </a:r>
            <a:endParaRPr lang="th-TH" dirty="0" smtClean="0"/>
          </a:p>
          <a:p>
            <a:r>
              <a:rPr lang="th-TH" dirty="0" smtClean="0"/>
              <a:t>การ์ดเครือข่ายแบบไฟเบอร์ออ</a:t>
            </a:r>
            <a:r>
              <a:rPr lang="th-TH" dirty="0" err="1" smtClean="0"/>
              <a:t>ปติก</a:t>
            </a:r>
            <a:r>
              <a:rPr lang="th-TH" dirty="0" smtClean="0"/>
              <a:t>ที่มีคอน</a:t>
            </a:r>
            <a:r>
              <a:rPr lang="th-TH" dirty="0" err="1" smtClean="0"/>
              <a:t>เน็คเตอร์</a:t>
            </a:r>
            <a:r>
              <a:rPr lang="th-TH" dirty="0" smtClean="0"/>
              <a:t>คู่</a:t>
            </a:r>
            <a:endParaRPr lang="en-US" dirty="0" smtClean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2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5" name="Picture 2" descr="Image result for 10 base 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รายละเอียดการเชื่อมต่อ</a:t>
            </a:r>
            <a:r>
              <a:rPr lang="th-TH" sz="4000" b="0" dirty="0" err="1" smtClean="0">
                <a:solidFill>
                  <a:schemeClr val="accent1"/>
                </a:solidFill>
              </a:rPr>
              <a:t>อีเทอร์เน็ต</a:t>
            </a:r>
            <a:r>
              <a:rPr lang="th-TH" sz="4000" b="0" dirty="0" smtClean="0">
                <a:solidFill>
                  <a:schemeClr val="accent1"/>
                </a:solidFill>
              </a:rPr>
              <a:t>ตามมาตรฐานต่างๆ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30349"/>
              </p:ext>
            </p:extLst>
          </p:nvPr>
        </p:nvGraphicFramePr>
        <p:xfrm>
          <a:off x="1803401" y="1905000"/>
          <a:ext cx="8915401" cy="411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75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10Base5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10Base2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10Base-T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10Base-F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Media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Thick Coaxial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Thin Coaxial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UTP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 Fiber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Max Length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500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185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 Km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Line Encoding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Manchester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Manchester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Manchester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Manchester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70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เครือข่าย</a:t>
            </a:r>
            <a:r>
              <a:rPr lang="th-TH" dirty="0" err="1"/>
              <a:t>อีเทอร์เน็ต</a:t>
            </a:r>
            <a:r>
              <a:rPr lang="th-TH" dirty="0"/>
              <a:t>ในรูปแบบ</a:t>
            </a:r>
            <a:r>
              <a:rPr lang="th-TH" dirty="0" smtClean="0"/>
              <a:t>อื่นๆ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การเชื่อมต่อเครือข่าย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แบบ </a:t>
            </a:r>
            <a:r>
              <a:rPr lang="en-US" dirty="0" smtClean="0"/>
              <a:t>10Base </a:t>
            </a:r>
            <a:r>
              <a:rPr lang="th-TH" dirty="0" smtClean="0"/>
              <a:t>ทั้งหลายนี้ เป็น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แบบดั้งเดิม ซึ่งความเร็วเพียงแค่ </a:t>
            </a:r>
            <a:r>
              <a:rPr lang="en-US" dirty="0" smtClean="0"/>
              <a:t>10 Mbps </a:t>
            </a:r>
            <a:r>
              <a:rPr lang="th-TH" dirty="0" smtClean="0"/>
              <a:t>ไม่เพียงพอต่อความต้องการในปัจจุบัน</a:t>
            </a:r>
          </a:p>
          <a:p>
            <a:r>
              <a:rPr lang="th-TH" dirty="0" smtClean="0"/>
              <a:t>เครือข่าย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ที่ปรับปรุงให้มีประสิทธิภาพและความเร็วมากขึ้น ประกอบไปด้วย</a:t>
            </a:r>
          </a:p>
          <a:p>
            <a:pPr lvl="1"/>
            <a:r>
              <a:rPr lang="en-US" dirty="0" smtClean="0"/>
              <a:t>Switched Ethernet</a:t>
            </a:r>
          </a:p>
          <a:p>
            <a:pPr lvl="1"/>
            <a:r>
              <a:rPr lang="en-US" dirty="0" smtClean="0"/>
              <a:t>Fast Ethernet</a:t>
            </a:r>
          </a:p>
          <a:p>
            <a:pPr lvl="1"/>
            <a:r>
              <a:rPr lang="en-US" dirty="0" smtClean="0"/>
              <a:t>Gigabit Ethernet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45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</a:t>
            </a:r>
            <a:r>
              <a:rPr lang="th-TH" dirty="0" err="1"/>
              <a:t>อีเทอร์เน็ต</a:t>
            </a:r>
            <a:r>
              <a:rPr lang="th-TH" dirty="0"/>
              <a:t>ในรูปแบบ</a:t>
            </a:r>
            <a:r>
              <a:rPr lang="th-TH" dirty="0" smtClean="0"/>
              <a:t>อื่นๆ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: Switched Ethernet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มีการใช้อุปกรณ์</a:t>
            </a:r>
            <a:r>
              <a:rPr lang="th-TH" b="1" dirty="0" smtClean="0"/>
              <a:t>สวิตช์</a:t>
            </a:r>
            <a:r>
              <a:rPr lang="th-TH" dirty="0" smtClean="0"/>
              <a:t>เข้ามาช่วยเพิ่มประสิทธิภาพเครือข่าย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แบบ </a:t>
            </a:r>
            <a:r>
              <a:rPr lang="en-US" b="1" dirty="0" smtClean="0"/>
              <a:t>10Base-T</a:t>
            </a:r>
          </a:p>
          <a:p>
            <a:r>
              <a:rPr lang="th-TH" dirty="0" smtClean="0"/>
              <a:t>ข้อดีของการใช้สวิตช์แทน</a:t>
            </a:r>
            <a:r>
              <a:rPr lang="th-TH" dirty="0" err="1" smtClean="0"/>
              <a:t>ฮับ</a:t>
            </a:r>
            <a:r>
              <a:rPr lang="th-TH" dirty="0" smtClean="0"/>
              <a:t>ก็คือ สวิตช์สามารถนำเฟรมข้อมูลจากต้นทางไปยังปลายทางได้เลย ไม่จำเป็นต้องส่งข้อมูลแบบ </a:t>
            </a:r>
            <a:r>
              <a:rPr lang="en-US" dirty="0" smtClean="0"/>
              <a:t>Broadcast </a:t>
            </a:r>
            <a:r>
              <a:rPr lang="th-TH" dirty="0" smtClean="0"/>
              <a:t>เหมือนฮับ ในกรณีนี้ตามทฤษฎีจะไม่เกิดการชนกันของ</a:t>
            </a:r>
            <a:r>
              <a:rPr lang="th-TH" dirty="0" smtClean="0"/>
              <a:t>ข้อมูล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42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9218" name="Picture 2" descr="Image result for switched ether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03" y="0"/>
            <a:ext cx="7940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760600"/>
            <a:ext cx="9247187" cy="4829175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ประวัติของอีเทอร์</a:t>
            </a:r>
            <a:r>
              <a:rPr lang="th-TH" sz="3600" dirty="0" err="1" smtClean="0"/>
              <a:t>เน็ต</a:t>
            </a:r>
            <a:endParaRPr lang="th-TH" sz="3600" dirty="0" smtClean="0"/>
          </a:p>
          <a:p>
            <a:r>
              <a:rPr lang="th-TH" sz="3600" dirty="0" smtClean="0"/>
              <a:t>อีเทอร์</a:t>
            </a:r>
            <a:r>
              <a:rPr lang="th-TH" sz="3600" dirty="0" err="1" smtClean="0"/>
              <a:t>เน็ต</a:t>
            </a:r>
            <a:r>
              <a:rPr lang="th-TH" sz="3600" dirty="0" smtClean="0"/>
              <a:t> หรือ </a:t>
            </a:r>
            <a:r>
              <a:rPr lang="en-US" sz="3600" dirty="0" smtClean="0"/>
              <a:t>IEEE 802.3</a:t>
            </a:r>
          </a:p>
          <a:p>
            <a:r>
              <a:rPr lang="th-TH" sz="3600" dirty="0" err="1" smtClean="0"/>
              <a:t>อีเทอร์เน็ต</a:t>
            </a:r>
            <a:r>
              <a:rPr lang="th-TH" sz="3600" dirty="0" smtClean="0"/>
              <a:t>ทำงานอย่างไร</a:t>
            </a:r>
          </a:p>
          <a:p>
            <a:r>
              <a:rPr lang="th-TH" sz="3600" dirty="0" smtClean="0"/>
              <a:t>การเชื่อมต่อเครือข่ายอีเทอร์</a:t>
            </a:r>
            <a:r>
              <a:rPr lang="th-TH" sz="3600" dirty="0" err="1" smtClean="0"/>
              <a:t>เน็ต</a:t>
            </a:r>
            <a:endParaRPr lang="th-TH" sz="3600" dirty="0" smtClean="0"/>
          </a:p>
          <a:p>
            <a:r>
              <a:rPr lang="th-TH" sz="3600" dirty="0" smtClean="0"/>
              <a:t>เครือข่าย</a:t>
            </a:r>
            <a:r>
              <a:rPr lang="th-TH" sz="3600" dirty="0" err="1" smtClean="0"/>
              <a:t>อีเทอร์เน็ต</a:t>
            </a:r>
            <a:r>
              <a:rPr lang="th-TH" sz="3600" dirty="0" smtClean="0"/>
              <a:t>ในรูปแบบอื่นๆ</a:t>
            </a:r>
            <a:endParaRPr lang="en-US" sz="3200" dirty="0" smtClean="0"/>
          </a:p>
          <a:p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eth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20576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445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0" dirty="0">
                <a:solidFill>
                  <a:schemeClr val="accent1"/>
                </a:solidFill>
              </a:rPr>
              <a:t>ค</a:t>
            </a:r>
            <a:r>
              <a:rPr lang="th-TH" sz="4000" b="0" dirty="0" smtClean="0">
                <a:solidFill>
                  <a:schemeClr val="accent1"/>
                </a:solidFill>
              </a:rPr>
              <a:t>วามแตกต่างในการส่งข้อมูลของ</a:t>
            </a:r>
            <a:r>
              <a:rPr lang="th-TH" sz="4000" b="0" dirty="0" err="1" smtClean="0">
                <a:solidFill>
                  <a:schemeClr val="accent1"/>
                </a:solidFill>
              </a:rPr>
              <a:t>ฮับ</a:t>
            </a:r>
            <a:r>
              <a:rPr lang="th-TH" sz="4000" b="0" dirty="0" smtClean="0">
                <a:solidFill>
                  <a:schemeClr val="accent1"/>
                </a:solidFill>
              </a:rPr>
              <a:t>และสวิตช์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1026" name="Picture 2" descr="http://www.webclasses.net/Courses/Internetworking/6.1/Demo/units/media/figures/unit02/HubvSwitc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45" y="787782"/>
            <a:ext cx="7313516" cy="60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</a:t>
            </a:r>
            <a:r>
              <a:rPr lang="th-TH" dirty="0" err="1"/>
              <a:t>อีเทอร์เน็ต</a:t>
            </a:r>
            <a:r>
              <a:rPr lang="th-TH" dirty="0"/>
              <a:t>ในรูปแบบอื่นๆ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Fast Ethernet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ที่มีความเร็วสูงสุด </a:t>
            </a:r>
            <a:r>
              <a:rPr lang="en-US" b="1" dirty="0" smtClean="0"/>
              <a:t>100 Mbps</a:t>
            </a:r>
            <a:r>
              <a:rPr lang="th-TH" b="1" dirty="0" smtClean="0"/>
              <a:t> </a:t>
            </a:r>
            <a:r>
              <a:rPr lang="th-TH" dirty="0" smtClean="0"/>
              <a:t>โดยคงรูปแบบเฟรมข้อมูลเดิม รวมทั้งวิธีการเข้าถึงสื่อกลางแบบเดิม</a:t>
            </a:r>
          </a:p>
          <a:p>
            <a:r>
              <a:rPr lang="th-TH" dirty="0" smtClean="0"/>
              <a:t>อยู่ในมาตรฐาน </a:t>
            </a:r>
            <a:r>
              <a:rPr lang="en-US" dirty="0" smtClean="0"/>
              <a:t>IEEE 802.3u</a:t>
            </a:r>
          </a:p>
          <a:p>
            <a:r>
              <a:rPr lang="th-TH" dirty="0" err="1" smtClean="0"/>
              <a:t>ฟาสต์อีเทอร์เน็ต</a:t>
            </a:r>
            <a:r>
              <a:rPr lang="th-TH" dirty="0" smtClean="0"/>
              <a:t>ถูกแบบแบบมาเพื่อการติดตั้งเครือข่ายบนโท</a:t>
            </a:r>
            <a:r>
              <a:rPr lang="th-TH" dirty="0" err="1" smtClean="0"/>
              <a:t>โพโล</a:t>
            </a:r>
            <a:r>
              <a:rPr lang="th-TH" dirty="0" smtClean="0"/>
              <a:t>ยีแบบดาวเท่านั้น ซึ่งจะคล้ายคลึงกับ </a:t>
            </a:r>
            <a:r>
              <a:rPr lang="en-US" dirty="0" smtClean="0"/>
              <a:t>10Base-T </a:t>
            </a:r>
            <a:r>
              <a:rPr lang="th-TH" dirty="0" smtClean="0"/>
              <a:t>แต่สามารถใช้สายสัญญาณต่างกันได้ เช่น </a:t>
            </a:r>
            <a:r>
              <a:rPr lang="en-US" dirty="0" smtClean="0"/>
              <a:t>UTP </a:t>
            </a:r>
            <a:r>
              <a:rPr lang="th-TH" dirty="0" smtClean="0"/>
              <a:t>ร่วมกับไฟเบอร์ออ</a:t>
            </a:r>
            <a:r>
              <a:rPr lang="th-TH" dirty="0" err="1" smtClean="0"/>
              <a:t>ปติค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60" y="4954288"/>
            <a:ext cx="4155440" cy="19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100 base t with fi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679"/>
            <a:ext cx="290576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ตารางสรุปรายละเอียดของ </a:t>
            </a:r>
            <a:r>
              <a:rPr lang="en-US" sz="3600" b="0" dirty="0" smtClean="0">
                <a:solidFill>
                  <a:schemeClr val="accent1"/>
                </a:solidFill>
              </a:rPr>
              <a:t>Fast Ethernet </a:t>
            </a:r>
            <a:r>
              <a:rPr lang="th-TH" sz="3600" b="0" dirty="0" smtClean="0">
                <a:solidFill>
                  <a:schemeClr val="accent1"/>
                </a:solidFill>
              </a:rPr>
              <a:t>ในรูปแบบต่างๆ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013116"/>
              </p:ext>
            </p:extLst>
          </p:nvPr>
        </p:nvGraphicFramePr>
        <p:xfrm>
          <a:off x="2754377" y="1469136"/>
          <a:ext cx="8553702" cy="5388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100Base-TX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100Base-FX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100Base-T4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Media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CAT5</a:t>
                      </a:r>
                      <a:r>
                        <a:rPr lang="en-US" sz="2800" baseline="0" dirty="0" smtClean="0"/>
                        <a:t> UTP or STP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Fiber Optic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CAT4 UTP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Max Length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 m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Line Encoding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MLT-3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NRZ-I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8B/6T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</a:t>
            </a:r>
            <a:r>
              <a:rPr lang="th-TH" dirty="0" err="1"/>
              <a:t>อีเทอร์เน็ต</a:t>
            </a:r>
            <a:r>
              <a:rPr lang="th-TH" dirty="0"/>
              <a:t>ในรูปแบบอื่นๆ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Gigabit Ethernet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อัตราความเร็วสูงสุด </a:t>
            </a:r>
            <a:r>
              <a:rPr lang="en-US" dirty="0" smtClean="0"/>
              <a:t>1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th-TH" dirty="0" smtClean="0"/>
              <a:t>หรือ </a:t>
            </a:r>
            <a:r>
              <a:rPr lang="en-US" dirty="0" smtClean="0"/>
              <a:t>1000 Mbps</a:t>
            </a:r>
            <a:endParaRPr lang="en-US" dirty="0" smtClean="0"/>
          </a:p>
          <a:p>
            <a:r>
              <a:rPr lang="th-TH" dirty="0" smtClean="0"/>
              <a:t>มีความเข้ากันได้กับเครือข่ายตามมาตรฐานอีเทอร์</a:t>
            </a:r>
            <a:r>
              <a:rPr lang="th-TH" dirty="0" err="1" smtClean="0"/>
              <a:t>เน็ต</a:t>
            </a:r>
            <a:r>
              <a:rPr lang="th-TH" dirty="0" smtClean="0"/>
              <a:t> </a:t>
            </a:r>
            <a:r>
              <a:rPr lang="th-TH" dirty="0" err="1" smtClean="0"/>
              <a:t>และฟาสต์</a:t>
            </a:r>
            <a:r>
              <a:rPr lang="th-TH" dirty="0" smtClean="0"/>
              <a:t>อีเทอร์</a:t>
            </a:r>
            <a:r>
              <a:rPr lang="th-TH" dirty="0" err="1" smtClean="0"/>
              <a:t>เน็ต</a:t>
            </a:r>
            <a:endParaRPr lang="th-TH" dirty="0" smtClean="0"/>
          </a:p>
          <a:p>
            <a:r>
              <a:rPr lang="th-TH" dirty="0" smtClean="0"/>
              <a:t>ใช้สายไฟเบอร์ออ</a:t>
            </a:r>
            <a:r>
              <a:rPr lang="th-TH" dirty="0" smtClean="0"/>
              <a:t>ปติค</a:t>
            </a:r>
            <a:r>
              <a:rPr lang="th-TH" dirty="0" smtClean="0"/>
              <a:t>หรือสาย </a:t>
            </a:r>
            <a:r>
              <a:rPr lang="en-US" dirty="0" smtClean="0"/>
              <a:t>SFP </a:t>
            </a:r>
            <a:r>
              <a:rPr lang="th-TH" dirty="0" smtClean="0"/>
              <a:t>เป็น</a:t>
            </a:r>
            <a:r>
              <a:rPr lang="th-TH" dirty="0" smtClean="0"/>
              <a:t>หลัก</a:t>
            </a:r>
          </a:p>
          <a:p>
            <a:r>
              <a:rPr lang="th-TH" dirty="0" smtClean="0"/>
              <a:t>เป็นไปตามมาตรฐาน </a:t>
            </a:r>
            <a:r>
              <a:rPr lang="en-US" dirty="0" smtClean="0"/>
              <a:t>IEEE 802.3z</a:t>
            </a:r>
          </a:p>
          <a:p>
            <a:r>
              <a:rPr lang="th-TH" i="1" dirty="0" smtClean="0">
                <a:solidFill>
                  <a:srgbClr val="0070C0"/>
                </a:solidFill>
              </a:rPr>
              <a:t>ล่าสุดในปี </a:t>
            </a:r>
            <a:r>
              <a:rPr lang="en-US" i="1" dirty="0" smtClean="0">
                <a:solidFill>
                  <a:srgbClr val="0070C0"/>
                </a:solidFill>
              </a:rPr>
              <a:t>2016 </a:t>
            </a:r>
            <a:r>
              <a:rPr lang="th-TH" i="1" dirty="0" smtClean="0">
                <a:solidFill>
                  <a:srgbClr val="0070C0"/>
                </a:solidFill>
              </a:rPr>
              <a:t>มีมาตรฐาน </a:t>
            </a:r>
            <a:r>
              <a:rPr lang="en-US" i="1" dirty="0" smtClean="0">
                <a:solidFill>
                  <a:srgbClr val="0070C0"/>
                </a:solidFill>
              </a:rPr>
              <a:t>2.5GBASE-T </a:t>
            </a:r>
            <a:r>
              <a:rPr lang="th-TH" i="1" dirty="0" smtClean="0">
                <a:solidFill>
                  <a:srgbClr val="0070C0"/>
                </a:solidFill>
              </a:rPr>
              <a:t>และ </a:t>
            </a:r>
            <a:r>
              <a:rPr lang="en-US" i="1" dirty="0" smtClean="0">
                <a:solidFill>
                  <a:srgbClr val="0070C0"/>
                </a:solidFill>
              </a:rPr>
              <a:t>5GBASE-T </a:t>
            </a:r>
            <a:r>
              <a:rPr lang="th-TH" i="1" dirty="0" smtClean="0">
                <a:solidFill>
                  <a:srgbClr val="0070C0"/>
                </a:solidFill>
              </a:rPr>
              <a:t>ออกมาสำหรับใช้ในสาย </a:t>
            </a:r>
            <a:r>
              <a:rPr lang="en-US" i="1" dirty="0" smtClean="0">
                <a:solidFill>
                  <a:srgbClr val="0070C0"/>
                </a:solidFill>
              </a:rPr>
              <a:t>Cat5e </a:t>
            </a:r>
            <a:r>
              <a:rPr lang="th-TH" i="1" dirty="0" smtClean="0">
                <a:solidFill>
                  <a:srgbClr val="0070C0"/>
                </a:solidFill>
              </a:rPr>
              <a:t>และ </a:t>
            </a:r>
            <a:r>
              <a:rPr lang="en-US" i="1" dirty="0" smtClean="0">
                <a:solidFill>
                  <a:srgbClr val="0070C0"/>
                </a:solidFill>
              </a:rPr>
              <a:t>Cat6 </a:t>
            </a:r>
            <a:r>
              <a:rPr lang="th-TH" i="1" dirty="0" smtClean="0">
                <a:solidFill>
                  <a:srgbClr val="0070C0"/>
                </a:solidFill>
              </a:rPr>
              <a:t>แล้ว</a:t>
            </a:r>
            <a:endParaRPr lang="th-TH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0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1000base f swi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12"/>
            <a:ext cx="2824480" cy="1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ตารางสรุปรายละเอียดของ </a:t>
            </a:r>
            <a:r>
              <a:rPr lang="en-US" sz="3600" b="0" dirty="0" smtClean="0">
                <a:solidFill>
                  <a:schemeClr val="accent1"/>
                </a:solidFill>
              </a:rPr>
              <a:t>Gigabit Ethernet </a:t>
            </a:r>
            <a:r>
              <a:rPr lang="th-TH" sz="3600" b="0" dirty="0" smtClean="0">
                <a:solidFill>
                  <a:schemeClr val="accent1"/>
                </a:solidFill>
              </a:rPr>
              <a:t>ในรูปแบบต่างๆ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56202"/>
              </p:ext>
            </p:extLst>
          </p:nvPr>
        </p:nvGraphicFramePr>
        <p:xfrm>
          <a:off x="2592926" y="1469136"/>
          <a:ext cx="8644033" cy="5388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1000Base-SX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1000Base-LX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1000Base-CX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1000Base-T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Media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Fiber Short-Wave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Fiber Long-Wave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STP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CAT5 UTP or better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Max Length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5000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 m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Line Encoding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NRZ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NRZ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NRZ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4D-PAM5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4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</a:t>
            </a:r>
            <a:r>
              <a:rPr lang="th-TH" dirty="0" err="1"/>
              <a:t>อีเทอร์เน็ต</a:t>
            </a:r>
            <a:r>
              <a:rPr lang="th-TH" dirty="0"/>
              <a:t>ในรูปแบบอื่นๆ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10 Gigabit </a:t>
            </a:r>
            <a:r>
              <a:rPr lang="en-US" dirty="0">
                <a:solidFill>
                  <a:schemeClr val="accent1"/>
                </a:solidFill>
              </a:rPr>
              <a:t>Ethernet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อัตราความเร็วในการส่งข้อมูลสูงสุด </a:t>
            </a:r>
            <a:r>
              <a:rPr lang="en-US" dirty="0" smtClean="0"/>
              <a:t>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th-TH" dirty="0" smtClean="0"/>
              <a:t>เข้ากันได้กับมาตรฐานอีเทอร์</a:t>
            </a:r>
            <a:r>
              <a:rPr lang="th-TH" dirty="0" err="1" smtClean="0"/>
              <a:t>เน็ต</a:t>
            </a:r>
            <a:r>
              <a:rPr lang="th-TH" dirty="0" smtClean="0"/>
              <a:t> </a:t>
            </a:r>
            <a:r>
              <a:rPr lang="th-TH" dirty="0" err="1" smtClean="0"/>
              <a:t>ฟาสต์</a:t>
            </a:r>
            <a:r>
              <a:rPr lang="th-TH" dirty="0" smtClean="0"/>
              <a:t>อีเทอร์</a:t>
            </a:r>
            <a:r>
              <a:rPr lang="th-TH" dirty="0" err="1" smtClean="0"/>
              <a:t>เน็ต</a:t>
            </a:r>
            <a:r>
              <a:rPr lang="th-TH" dirty="0" smtClean="0"/>
              <a:t> และกิกะบิตอีเทอร์</a:t>
            </a:r>
            <a:r>
              <a:rPr lang="th-TH" dirty="0" err="1" smtClean="0"/>
              <a:t>เน็ต</a:t>
            </a:r>
            <a:endParaRPr lang="th-TH" dirty="0" smtClean="0"/>
          </a:p>
          <a:p>
            <a:r>
              <a:rPr lang="th-TH" dirty="0" smtClean="0"/>
              <a:t>ทำงานเป็นลักษณะ </a:t>
            </a:r>
            <a:r>
              <a:rPr lang="en-US" dirty="0" smtClean="0"/>
              <a:t>Full-Duplex </a:t>
            </a:r>
            <a:r>
              <a:rPr lang="th-TH" dirty="0" smtClean="0"/>
              <a:t>บนสายไฟเบอร์ออปติคเป็นหลัก                จึงไม่ต้องการใช้การเข้าถึงสื่อกลางแบบ </a:t>
            </a:r>
            <a:r>
              <a:rPr lang="en-US" dirty="0" smtClean="0"/>
              <a:t>CSMA/CD </a:t>
            </a:r>
            <a:r>
              <a:rPr lang="th-TH" dirty="0" smtClean="0"/>
              <a:t>อีกต่อไป</a:t>
            </a:r>
          </a:p>
          <a:p>
            <a:r>
              <a:rPr lang="th-TH" dirty="0" smtClean="0"/>
              <a:t>มีมาตรฐานที่ใช้กับสาย </a:t>
            </a:r>
            <a:r>
              <a:rPr lang="en-US" dirty="0" smtClean="0"/>
              <a:t>UTP </a:t>
            </a:r>
            <a:r>
              <a:rPr lang="th-TH" dirty="0" smtClean="0"/>
              <a:t>แบบ </a:t>
            </a:r>
            <a:r>
              <a:rPr lang="en-US" dirty="0" smtClean="0"/>
              <a:t>Cat6a </a:t>
            </a:r>
            <a:r>
              <a:rPr lang="th-TH" dirty="0" smtClean="0"/>
              <a:t>และ </a:t>
            </a:r>
            <a:r>
              <a:rPr lang="en-US" dirty="0" smtClean="0"/>
              <a:t>Cat7 </a:t>
            </a:r>
            <a:r>
              <a:rPr lang="th-TH" dirty="0" smtClean="0"/>
              <a:t>อีกด้วย แต่ใช้ในระยะทางใกล้ ๆ เท่านั้น</a:t>
            </a:r>
          </a:p>
          <a:p>
            <a:r>
              <a:rPr lang="th-TH" dirty="0" smtClean="0"/>
              <a:t>รองรับการเชื่อมต่อในระดับ </a:t>
            </a:r>
            <a:r>
              <a:rPr lang="en-US" dirty="0" smtClean="0"/>
              <a:t>MAN </a:t>
            </a:r>
            <a:r>
              <a:rPr lang="th-TH" dirty="0" smtClean="0"/>
              <a:t>และ </a:t>
            </a:r>
            <a:r>
              <a:rPr lang="en-US" dirty="0" smtClean="0"/>
              <a:t>WAN </a:t>
            </a:r>
            <a:r>
              <a:rPr lang="th-TH" dirty="0" smtClean="0"/>
              <a:t>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13314" name="Picture 2" descr="Image result for 10gbase 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40" y="-304800"/>
            <a:ext cx="3635375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" y="4003040"/>
            <a:ext cx="2685320" cy="26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26</a:t>
            </a:fld>
            <a:endParaRPr lang="th-TH" dirty="0"/>
          </a:p>
        </p:txBody>
      </p:sp>
      <p:pic>
        <p:nvPicPr>
          <p:cNvPr id="14338" name="Picture 2" descr="Image result for 10g fib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2906"/>
            <a:ext cx="12231483" cy="4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ตารางสรุปรายละเอียดของ </a:t>
            </a:r>
            <a:r>
              <a:rPr lang="en-US" sz="3600" b="0" dirty="0" smtClean="0">
                <a:solidFill>
                  <a:schemeClr val="accent1"/>
                </a:solidFill>
              </a:rPr>
              <a:t>10 Gigabit Ethernet </a:t>
            </a:r>
            <a:r>
              <a:rPr lang="th-TH" sz="3600" b="0" dirty="0" smtClean="0">
                <a:solidFill>
                  <a:schemeClr val="accent1"/>
                </a:solidFill>
              </a:rPr>
              <a:t>ในรูปแบบต่างๆ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27</a:t>
            </a:fld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76746"/>
              </p:ext>
            </p:extLst>
          </p:nvPr>
        </p:nvGraphicFramePr>
        <p:xfrm>
          <a:off x="843281" y="1469136"/>
          <a:ext cx="10661332" cy="4230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6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5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8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10GBase-S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10GBase-L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10GBase-E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4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Media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Fiber Short-Wave Multimode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Fiber Long-Wave Single Mode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Extended Single Mode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Max Length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29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300 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km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 km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3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ประวัติของอีเทอร์</a:t>
            </a:r>
            <a:r>
              <a:rPr lang="th-TH" dirty="0" err="1" smtClean="0"/>
              <a:t>เน็ต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8775"/>
            <a:ext cx="8915400" cy="497205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ราวปี </a:t>
            </a:r>
            <a:r>
              <a:rPr lang="en-US" dirty="0" smtClean="0"/>
              <a:t>1973 Robert Metcalfe </a:t>
            </a:r>
            <a:r>
              <a:rPr lang="th-TH" dirty="0" smtClean="0"/>
              <a:t>และบริษัท </a:t>
            </a:r>
            <a:r>
              <a:rPr lang="en-US" dirty="0" smtClean="0"/>
              <a:t>Xerox </a:t>
            </a:r>
            <a:r>
              <a:rPr lang="th-TH" dirty="0" smtClean="0"/>
              <a:t>ได้พัฒนาเครือข่ายที่ตั้งอยู่บนพื้นฐานโท</a:t>
            </a:r>
            <a:r>
              <a:rPr lang="th-TH" dirty="0" err="1" smtClean="0"/>
              <a:t>โพโล</a:t>
            </a:r>
            <a:r>
              <a:rPr lang="th-TH" dirty="0" smtClean="0"/>
              <a:t>ยีแบบบัส ใช้ชื่อว่า </a:t>
            </a:r>
            <a:r>
              <a:rPr lang="en-US" dirty="0" smtClean="0"/>
              <a:t>“Ethernet”</a:t>
            </a:r>
          </a:p>
          <a:p>
            <a:r>
              <a:rPr lang="th-TH" dirty="0" smtClean="0"/>
              <a:t>รากฐาน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ใช้โปรโตคอล </a:t>
            </a:r>
            <a:r>
              <a:rPr lang="en-US" dirty="0" smtClean="0"/>
              <a:t>Aloha</a:t>
            </a:r>
            <a:r>
              <a:rPr lang="th-TH" dirty="0" smtClean="0"/>
              <a:t> ในการติดต่อสื่อสาร</a:t>
            </a:r>
            <a:endParaRPr lang="en-US" dirty="0" smtClean="0"/>
          </a:p>
          <a:p>
            <a:r>
              <a:rPr lang="th-TH" dirty="0" smtClean="0"/>
              <a:t>ความเร็วในการถ่ายโอนข้อมูลสูงสุดในขณะนั้นเพียงแค่ </a:t>
            </a:r>
            <a:r>
              <a:rPr lang="en-US" dirty="0" smtClean="0"/>
              <a:t>3 Mbps </a:t>
            </a:r>
            <a:r>
              <a:rPr lang="th-TH" dirty="0" smtClean="0"/>
              <a:t>เท่านั้น</a:t>
            </a:r>
          </a:p>
          <a:p>
            <a:r>
              <a:rPr lang="th-TH" dirty="0" smtClean="0"/>
              <a:t>ต่อมาในปี </a:t>
            </a:r>
            <a:r>
              <a:rPr lang="en-US" dirty="0" smtClean="0"/>
              <a:t>1979 </a:t>
            </a:r>
            <a:r>
              <a:rPr lang="th-TH" dirty="0" smtClean="0"/>
              <a:t>มีผู้ร่วมลงทุนคือ </a:t>
            </a:r>
            <a:r>
              <a:rPr lang="en-US" dirty="0" smtClean="0"/>
              <a:t>DIX (Digital Equipment, Intel and  Xerox) </a:t>
            </a:r>
            <a:r>
              <a:rPr lang="th-TH" dirty="0" smtClean="0"/>
              <a:t>พัฒนาใช้สายโคแอกเชียล สื่อสารที่ความเร็ว </a:t>
            </a:r>
            <a:r>
              <a:rPr lang="en-US" dirty="0" smtClean="0"/>
              <a:t>10 Mbps</a:t>
            </a:r>
          </a:p>
          <a:p>
            <a:r>
              <a:rPr lang="th-TH" dirty="0" smtClean="0"/>
              <a:t>หลังจากนั้นเครือข่ายอีเทอร์เน็ตได้รับความนิยมไปทั่วโลก เพราะมีความน่าเชื่อถือสูง สามารถขยับขยายได้ต่อเนื่อง ต้นทุนในการติดตั้งต่ำ อุปกรณ์สามารถหาซื้อได้ง่ายตาม</a:t>
            </a:r>
            <a:r>
              <a:rPr lang="th-TH" dirty="0" smtClean="0"/>
              <a:t>ท้องตลาด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5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chemeClr val="accent1"/>
                </a:solidFill>
              </a:rPr>
              <a:t>Robert Metcalfe</a:t>
            </a:r>
            <a:r>
              <a:rPr lang="en-US" sz="4000" b="0" dirty="0" smtClean="0">
                <a:solidFill>
                  <a:schemeClr val="accent1"/>
                </a:solidFill>
              </a:rPr>
              <a:t> </a:t>
            </a:r>
            <a:r>
              <a:rPr lang="th-TH" sz="4000" b="0" dirty="0" smtClean="0">
                <a:solidFill>
                  <a:schemeClr val="accent1"/>
                </a:solidFill>
              </a:rPr>
              <a:t>ผู้คิดค้น </a:t>
            </a:r>
            <a:r>
              <a:rPr lang="en-US" sz="4000" b="0" dirty="0">
                <a:solidFill>
                  <a:schemeClr val="accent1"/>
                </a:solidFill>
              </a:rPr>
              <a:t>Ethernet  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8" name="Picture 4" descr="http://www.ece.utexas.edu/sites/default/files/portraits/metcal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766"/>
            <a:ext cx="3836987" cy="479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uimi.net/monograficos/G-Redes_de_comunicaciones/imgs/GRedesdecomunicaciones-img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32" y="2397760"/>
            <a:ext cx="8185518" cy="43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อีเทอร์</a:t>
            </a:r>
            <a:r>
              <a:rPr lang="th-TH" dirty="0" err="1"/>
              <a:t>เน็ต</a:t>
            </a:r>
            <a:r>
              <a:rPr lang="th-TH" dirty="0"/>
              <a:t> หรือ </a:t>
            </a:r>
            <a:r>
              <a:rPr lang="en-US" dirty="0"/>
              <a:t>IEEE </a:t>
            </a:r>
            <a:r>
              <a:rPr lang="en-US" dirty="0" smtClean="0"/>
              <a:t>802.3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ปัจจุบันมาตรฐาน </a:t>
            </a:r>
            <a:r>
              <a:rPr lang="en-US" dirty="0" smtClean="0"/>
              <a:t>IEEE 802.3 </a:t>
            </a:r>
            <a:r>
              <a:rPr lang="th-TH" dirty="0" smtClean="0"/>
              <a:t>ได้เข้ามาแทนที่มาตรฐานดั้งเดิมของ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ไปแล้ว</a:t>
            </a:r>
          </a:p>
          <a:p>
            <a:r>
              <a:rPr lang="th-TH" dirty="0"/>
              <a:t>การใช้คำว่า</a:t>
            </a:r>
            <a:r>
              <a:rPr lang="th-TH" dirty="0" err="1"/>
              <a:t>อีเทอร์เน็ต</a:t>
            </a:r>
            <a:r>
              <a:rPr lang="th-TH" dirty="0"/>
              <a:t>และ </a:t>
            </a:r>
            <a:r>
              <a:rPr lang="en-US" dirty="0"/>
              <a:t>IEEE 802.3 </a:t>
            </a:r>
            <a:r>
              <a:rPr lang="th-TH" dirty="0"/>
              <a:t>เป็นคำที่ใช้แทนความหมายเดียวกันได้</a:t>
            </a:r>
          </a:p>
          <a:p>
            <a:r>
              <a:rPr lang="th-TH" dirty="0" smtClean="0"/>
              <a:t>มาตรฐาน </a:t>
            </a:r>
            <a:r>
              <a:rPr lang="en-US" dirty="0" smtClean="0"/>
              <a:t>IEEE 802.3 </a:t>
            </a:r>
            <a:r>
              <a:rPr lang="th-TH" dirty="0" smtClean="0"/>
              <a:t>มีข้อแตกต่างเพียงเล็กน้อยในด้านรายละเอียดเมื่อเทียบกับมาตรฐาน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ดั้งเดิม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Image result for ieee 802.3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2"/>
          <a:stretch/>
        </p:blipFill>
        <p:spPr bwMode="auto">
          <a:xfrm>
            <a:off x="8839200" y="4428433"/>
            <a:ext cx="3352800" cy="24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อีเทอร์เน็ต</a:t>
            </a:r>
            <a:r>
              <a:rPr lang="th-TH" dirty="0"/>
              <a:t>ทำงาน</a:t>
            </a:r>
            <a:r>
              <a:rPr lang="th-TH" dirty="0" smtClean="0"/>
              <a:t>อย่างไร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ความท้าทายของการออกแบบเครือข่ายคือจะต้องตัดสินใจว่าจะส่งข้อมูลผ่านสายนำสัญญาณอย่างไร และให้คอมพิวเตอร์รับส่งข้อมูลบนสายที่ใช้ร่วมกันได้อย่างไร</a:t>
            </a:r>
          </a:p>
          <a:p>
            <a:r>
              <a:rPr lang="th-TH" dirty="0" smtClean="0"/>
              <a:t>อีเทอร์เน็ตจะแบ่งข้อมูลออกเป็นส่วนๆเรียกว่าแพ็คเก็ต ภายในแพ็คเก็ตระบุ แมคแอดเดรส </a:t>
            </a:r>
            <a:endParaRPr lang="en-US" dirty="0"/>
          </a:p>
          <a:p>
            <a:r>
              <a:rPr lang="th-TH" dirty="0" err="1" smtClean="0"/>
              <a:t>อีเทอร์เน็ต</a:t>
            </a:r>
            <a:r>
              <a:rPr lang="th-TH" dirty="0" smtClean="0"/>
              <a:t>ใช้กระบวนการส่งข้อมูลแบบ </a:t>
            </a:r>
            <a:r>
              <a:rPr lang="en-US" dirty="0" smtClean="0"/>
              <a:t>CSMA/CD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3074" name="Picture 2" descr="Image result for collision in road bird eye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"/>
            <a:ext cx="3860800" cy="216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การเชื่อมต่อเครือข่ายอีเทอร์</a:t>
            </a:r>
            <a:r>
              <a:rPr lang="th-TH" dirty="0" err="1" smtClean="0"/>
              <a:t>เน็ต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อีเทอร์เน็ต</a:t>
            </a:r>
            <a:r>
              <a:rPr lang="th-TH" dirty="0" smtClean="0"/>
              <a:t>จะใช้วิธีส่งสัญญาณแบบเบสแบนด์ และใช้เทคนิค </a:t>
            </a:r>
            <a:r>
              <a:rPr lang="en-US" dirty="0" smtClean="0"/>
              <a:t>CSMA/CD </a:t>
            </a:r>
            <a:r>
              <a:rPr lang="th-TH" dirty="0" smtClean="0"/>
              <a:t>ในการส่งข้อมูลบนสายเดียวกัน</a:t>
            </a:r>
            <a:endParaRPr lang="en-US" dirty="0" smtClean="0"/>
          </a:p>
          <a:p>
            <a:r>
              <a:rPr lang="th-TH" dirty="0" smtClean="0"/>
              <a:t>ความเร็ว</a:t>
            </a:r>
            <a:r>
              <a:rPr lang="th-TH" dirty="0" smtClean="0"/>
              <a:t>ขั้นต่ำ</a:t>
            </a:r>
            <a:r>
              <a:rPr lang="th-TH" dirty="0" smtClean="0"/>
              <a:t>ใน</a:t>
            </a:r>
            <a:r>
              <a:rPr lang="th-TH" dirty="0" smtClean="0"/>
              <a:t>การส่งข้อมูลอยู่ที่ </a:t>
            </a:r>
            <a:r>
              <a:rPr lang="en-US" dirty="0" smtClean="0"/>
              <a:t>10 Mbps </a:t>
            </a:r>
            <a:r>
              <a:rPr lang="th-TH" dirty="0" smtClean="0"/>
              <a:t>สามารถใช้สายได้หลายชนิดในการเชื่อมต่อ</a:t>
            </a:r>
          </a:p>
          <a:p>
            <a:r>
              <a:rPr lang="th-TH" dirty="0" smtClean="0"/>
              <a:t>รูปแบบการเชื่อมต่ออีเทอร์</a:t>
            </a:r>
            <a:r>
              <a:rPr lang="th-TH" dirty="0" err="1" smtClean="0"/>
              <a:t>เน็ต</a:t>
            </a:r>
            <a:r>
              <a:rPr lang="th-TH" dirty="0" smtClean="0"/>
              <a:t> เช่น </a:t>
            </a:r>
            <a:r>
              <a:rPr lang="en-US" dirty="0" smtClean="0"/>
              <a:t>10Base5, 10Base2, 10Base-T </a:t>
            </a:r>
            <a:r>
              <a:rPr lang="th-TH" dirty="0" smtClean="0"/>
              <a:t>และ </a:t>
            </a:r>
            <a:r>
              <a:rPr lang="en-US" dirty="0" smtClean="0"/>
              <a:t>10Base-F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4098" name="Picture 2" descr="Image result for 10 bas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3999" r="34815" b="6096"/>
          <a:stretch/>
        </p:blipFill>
        <p:spPr bwMode="auto">
          <a:xfrm>
            <a:off x="-1" y="3139440"/>
            <a:ext cx="2647111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การเชื่อมต่อเครือข่ายอีเทอร์</a:t>
            </a:r>
            <a:r>
              <a:rPr lang="th-TH" dirty="0" err="1" smtClean="0"/>
              <a:t>เน็ต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: 10Base5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5293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อัตราความเร็วในการส่งข้อมูล </a:t>
            </a:r>
            <a:r>
              <a:rPr lang="en-US" b="1" dirty="0" smtClean="0"/>
              <a:t>10</a:t>
            </a:r>
            <a:r>
              <a:rPr lang="en-US" dirty="0" smtClean="0"/>
              <a:t> </a:t>
            </a:r>
            <a:r>
              <a:rPr lang="en-US" b="1" dirty="0" smtClean="0"/>
              <a:t>Mbps</a:t>
            </a:r>
          </a:p>
          <a:p>
            <a:r>
              <a:rPr lang="th-TH" dirty="0" smtClean="0"/>
              <a:t>ใช้สัญญาณส่งข้อมูลแบบ </a:t>
            </a:r>
            <a:r>
              <a:rPr lang="en-US" b="1" dirty="0" smtClean="0"/>
              <a:t>Baseband</a:t>
            </a:r>
            <a:endParaRPr lang="th-TH" b="1" dirty="0" smtClean="0"/>
          </a:p>
          <a:p>
            <a:r>
              <a:rPr lang="th-TH" dirty="0" smtClean="0"/>
              <a:t>ระยะการส่งสูงสุด </a:t>
            </a:r>
            <a:r>
              <a:rPr lang="en-US" b="1" dirty="0" smtClean="0"/>
              <a:t>500</a:t>
            </a:r>
            <a:r>
              <a:rPr lang="en-US" dirty="0" smtClean="0"/>
              <a:t> </a:t>
            </a:r>
            <a:r>
              <a:rPr lang="en-US" b="1" dirty="0" smtClean="0"/>
              <a:t>m</a:t>
            </a:r>
            <a:r>
              <a:rPr lang="en-US" dirty="0" smtClean="0"/>
              <a:t>/segment</a:t>
            </a:r>
          </a:p>
          <a:p>
            <a:r>
              <a:rPr lang="th-TH" dirty="0" smtClean="0"/>
              <a:t>ใช้สายโคแอก</a:t>
            </a:r>
            <a:r>
              <a:rPr lang="th-TH" dirty="0" err="1" smtClean="0"/>
              <a:t>เชียล</a:t>
            </a:r>
            <a:r>
              <a:rPr lang="th-TH" dirty="0" smtClean="0"/>
              <a:t>แบบหนา หรือ </a:t>
            </a:r>
            <a:r>
              <a:rPr lang="en-US" dirty="0" smtClean="0"/>
              <a:t>RG-8</a:t>
            </a:r>
            <a:endParaRPr lang="th-TH" dirty="0" smtClean="0"/>
          </a:p>
          <a:p>
            <a:r>
              <a:rPr lang="th-TH" dirty="0" smtClean="0"/>
              <a:t>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มีระยะห่าง </a:t>
            </a:r>
            <a:r>
              <a:rPr lang="en-US" dirty="0" smtClean="0"/>
              <a:t>2.5 </a:t>
            </a:r>
            <a:r>
              <a:rPr lang="th-TH" dirty="0" smtClean="0"/>
              <a:t>เมตรตายตัว ถ้าติดตั้งที่ </a:t>
            </a:r>
            <a:r>
              <a:rPr lang="en-US" dirty="0" smtClean="0"/>
              <a:t>2.5 </a:t>
            </a:r>
            <a:r>
              <a:rPr lang="th-TH" dirty="0" smtClean="0"/>
              <a:t>เมตรไม่ได้ก็จะติดตั้งห่างออกไปอีก </a:t>
            </a:r>
            <a:r>
              <a:rPr lang="en-US" dirty="0" smtClean="0"/>
              <a:t>2.5 </a:t>
            </a:r>
            <a:r>
              <a:rPr lang="th-TH" dirty="0" smtClean="0"/>
              <a:t>เมตรเป็นช่วงไปเรื่อยๆ</a:t>
            </a:r>
          </a:p>
          <a:p>
            <a:r>
              <a:rPr lang="th-TH" dirty="0" smtClean="0"/>
              <a:t>ในหนึ่งเซกเมนต์ต่อได้ไม่เกิน </a:t>
            </a:r>
            <a:r>
              <a:rPr lang="en-US" dirty="0" smtClean="0"/>
              <a:t>100 </a:t>
            </a:r>
            <a:r>
              <a:rPr lang="th-TH" dirty="0" err="1" smtClean="0"/>
              <a:t>โหนด</a:t>
            </a:r>
            <a:r>
              <a:rPr lang="th-TH" dirty="0" smtClean="0"/>
              <a:t> สามารถขยายสูงสุดได้ </a:t>
            </a:r>
            <a:r>
              <a:rPr lang="en-US" dirty="0" smtClean="0"/>
              <a:t>5 </a:t>
            </a:r>
            <a:r>
              <a:rPr lang="th-TH" dirty="0" smtClean="0"/>
              <a:t>เซกเมนต์</a:t>
            </a:r>
          </a:p>
          <a:p>
            <a:r>
              <a:rPr lang="th-TH" b="1" dirty="0" smtClean="0"/>
              <a:t>จัดเป็นรูปแบบดั้งเดิมของเครือข่ายอีเทอร์</a:t>
            </a:r>
            <a:r>
              <a:rPr lang="th-TH" b="1" dirty="0" err="1" smtClean="0"/>
              <a:t>เน็ต</a:t>
            </a:r>
            <a:endParaRPr lang="th-TH" b="1" dirty="0"/>
          </a:p>
        </p:txBody>
      </p:sp>
      <p:pic>
        <p:nvPicPr>
          <p:cNvPr id="5122" name="Picture 2" descr="Image result for 10 bas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8" y="0"/>
            <a:ext cx="4719782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ตัวอย่างการเชื่อมต่อ</a:t>
            </a:r>
            <a:r>
              <a:rPr lang="th-TH" sz="4000" b="0" dirty="0" err="1" smtClean="0">
                <a:solidFill>
                  <a:schemeClr val="accent1"/>
                </a:solidFill>
              </a:rPr>
              <a:t>อีเทอร์เน็ต</a:t>
            </a:r>
            <a:r>
              <a:rPr lang="th-TH" sz="4000" b="0" dirty="0" smtClean="0">
                <a:solidFill>
                  <a:schemeClr val="accent1"/>
                </a:solidFill>
              </a:rPr>
              <a:t>แบบ </a:t>
            </a:r>
            <a:r>
              <a:rPr lang="en-US" sz="4000" b="0" dirty="0" smtClean="0">
                <a:solidFill>
                  <a:schemeClr val="accent1"/>
                </a:solidFill>
              </a:rPr>
              <a:t>10Base5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5" name="Picture 2" descr="http://masters.donntu.org/2007/kita/chebbi/diss/image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961"/>
            <a:ext cx="6963812" cy="5527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echmattmillman.s3.amazonaws.com/wp-content/uploads/2014/04/ST500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68" y="2328863"/>
            <a:ext cx="4525871" cy="306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1138</Words>
  <Application>Microsoft Office PowerPoint</Application>
  <PresentationFormat>Widescreen</PresentationFormat>
  <Paragraphs>188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Cordia New</vt:lpstr>
      <vt:lpstr>TH SarabunPSK</vt:lpstr>
      <vt:lpstr>Wingdings 3</vt:lpstr>
      <vt:lpstr>Wisp</vt:lpstr>
      <vt:lpstr>บทที่ 6 : เครือข่ายแลนอีเทอร์เน็ต  (Wired LANs : Ethernet) Part2 สธ313 การสื่อสารข้อมูลและเครือข่ายคอมพิวเตอร์ทางธุรกิจ</vt:lpstr>
      <vt:lpstr>Outline</vt:lpstr>
      <vt:lpstr>ประวัติของอีเทอร์เน็ต</vt:lpstr>
      <vt:lpstr>Robert Metcalfe ผู้คิดค้น Ethernet  </vt:lpstr>
      <vt:lpstr>อีเทอร์เน็ต หรือ IEEE 802.3</vt:lpstr>
      <vt:lpstr>อีเทอร์เน็ตทำงานอย่างไร</vt:lpstr>
      <vt:lpstr>การเชื่อมต่อเครือข่ายอีเทอร์เน็ต</vt:lpstr>
      <vt:lpstr>การเชื่อมต่อเครือข่ายอีเทอร์เน็ต  : 10Base5</vt:lpstr>
      <vt:lpstr>ตัวอย่างการเชื่อมต่ออีเทอร์เน็ตแบบ 10Base5</vt:lpstr>
      <vt:lpstr>การเชื่อมต่อเครือข่ายอีเทอร์เน็ต  : 10Base2</vt:lpstr>
      <vt:lpstr>หัวต่อแบบ BNC และ T-Connector ที่ใช้ในเครือข่าย 10Base2</vt:lpstr>
      <vt:lpstr>การเชื่อมต่อเครือข่ายอีเทอร์เน็ต  : 10Base-T</vt:lpstr>
      <vt:lpstr>ตัวอย่างเครือข่ายอีเทอร์เน็ตแบบ 10Base-T</vt:lpstr>
      <vt:lpstr>การเชื่อมต่อเครือข่ายอีเทอร์เน็ต  : 10Base-F</vt:lpstr>
      <vt:lpstr>PowerPoint Presentation</vt:lpstr>
      <vt:lpstr>รายละเอียดการเชื่อมต่ออีเทอร์เน็ตตามมาตรฐานต่างๆ</vt:lpstr>
      <vt:lpstr>เครือข่ายอีเทอร์เน็ตในรูปแบบอื่นๆ</vt:lpstr>
      <vt:lpstr>เครือข่ายอีเทอร์เน็ตในรูปแบบอื่นๆ : Switched Ethernet</vt:lpstr>
      <vt:lpstr>PowerPoint Presentation</vt:lpstr>
      <vt:lpstr>ความแตกต่างในการส่งข้อมูลของฮับและสวิตช์</vt:lpstr>
      <vt:lpstr>เครือข่ายอีเทอร์เน็ตในรูปแบบอื่นๆ : Fast Ethernet</vt:lpstr>
      <vt:lpstr>ตารางสรุปรายละเอียดของ Fast Ethernet ในรูปแบบต่างๆ</vt:lpstr>
      <vt:lpstr>เครือข่ายอีเทอร์เน็ตในรูปแบบอื่นๆ : Gigabit Ethernet</vt:lpstr>
      <vt:lpstr>ตารางสรุปรายละเอียดของ Gigabit Ethernet ในรูปแบบต่างๆ</vt:lpstr>
      <vt:lpstr>เครือข่ายอีเทอร์เน็ตในรูปแบบอื่นๆ : 10 Gigabit Ethernet</vt:lpstr>
      <vt:lpstr>PowerPoint Presentation</vt:lpstr>
      <vt:lpstr>ตารางสรุปรายละเอียดของ 10 Gigabit Ethernet ในรูปแบบต่างๆ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592</cp:revision>
  <dcterms:created xsi:type="dcterms:W3CDTF">2015-08-08T14:30:10Z</dcterms:created>
  <dcterms:modified xsi:type="dcterms:W3CDTF">2017-08-30T16:26:22Z</dcterms:modified>
</cp:coreProperties>
</file>