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6" r:id="rId19"/>
    <p:sldId id="274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24/09/58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24/09/58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/>
          </a:bodyPr>
          <a:lstStyle/>
          <a:p>
            <a:r>
              <a:rPr lang="th-TH" sz="4400" b="1" dirty="0" smtClean="0"/>
              <a:t>บทที่ </a:t>
            </a:r>
            <a:r>
              <a:rPr lang="en-US" sz="4400" b="1" dirty="0"/>
              <a:t>4</a:t>
            </a:r>
            <a:r>
              <a:rPr lang="en-US" sz="4400" b="1" dirty="0" smtClean="0"/>
              <a:t> : </a:t>
            </a:r>
            <a:r>
              <a:rPr lang="th-TH" sz="4400" b="1" dirty="0" smtClean="0"/>
              <a:t>สื่อกลางส่งข้อมูลและการมัลติเพล็กซ์ </a:t>
            </a:r>
            <a:br>
              <a:rPr lang="th-TH" sz="4400" b="1" dirty="0" smtClean="0"/>
            </a:br>
            <a:r>
              <a:rPr lang="en-US" sz="4400" b="1" dirty="0" smtClean="0"/>
              <a:t>(Transmission Media and Multiplexing) </a:t>
            </a:r>
            <a:r>
              <a:rPr lang="en-US" sz="4400" b="1" dirty="0" smtClean="0"/>
              <a:t>Part3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736307" cy="315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2496"/>
            <a:ext cx="8915400" cy="4840224"/>
          </a:xfrm>
        </p:spPr>
        <p:txBody>
          <a:bodyPr>
            <a:normAutofit lnSpcReduction="10000"/>
          </a:bodyPr>
          <a:lstStyle/>
          <a:p>
            <a:r>
              <a:rPr lang="en-US" altLang="th-TH" i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Question</a:t>
            </a:r>
            <a:endParaRPr lang="th-TH" altLang="th-TH" i="1" dirty="0" smtClean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r>
              <a:rPr lang="th-TH" altLang="th-TH" dirty="0" smtClean="0"/>
              <a:t>กำหนดให้มีช่องสัญญาณอยู่ </a:t>
            </a:r>
            <a:r>
              <a:rPr lang="en-US" altLang="th-TH" dirty="0" smtClean="0"/>
              <a:t>5 </a:t>
            </a:r>
            <a:r>
              <a:rPr lang="th-TH" altLang="th-TH" dirty="0" smtClean="0"/>
              <a:t>ช่องสัญญาณ ช่องสัญญาณแต่ละช่องใช้</a:t>
            </a:r>
            <a:r>
              <a:rPr lang="th-TH" altLang="th-TH" dirty="0" err="1" smtClean="0"/>
              <a:t>แบนด์วิดธ์</a:t>
            </a:r>
            <a:r>
              <a:rPr lang="th-TH" altLang="th-TH" dirty="0" smtClean="0"/>
              <a:t>ขนาด </a:t>
            </a:r>
            <a:r>
              <a:rPr lang="en-US" altLang="th-TH" dirty="0" smtClean="0"/>
              <a:t>100 kHz </a:t>
            </a:r>
            <a:r>
              <a:rPr lang="th-TH" altLang="th-TH" dirty="0" smtClean="0"/>
              <a:t>และต้องการมัลติเพล็กซ์ช่องสัญญาณทั้งหมดเข้าด้วยกัน              ถ้ากำหนดให้ </a:t>
            </a:r>
            <a:r>
              <a:rPr lang="en-US" altLang="th-TH" dirty="0" smtClean="0"/>
              <a:t>Guard Band </a:t>
            </a:r>
            <a:r>
              <a:rPr lang="th-TH" altLang="th-TH" dirty="0" smtClean="0"/>
              <a:t>ที่ใช้</a:t>
            </a:r>
            <a:r>
              <a:rPr lang="th-TH" altLang="th-TH" dirty="0"/>
              <a:t>ในการป้องกันสัญญาณแต่ละช่องเข้า</a:t>
            </a:r>
            <a:r>
              <a:rPr lang="th-TH" altLang="th-TH" dirty="0" smtClean="0"/>
              <a:t>แทรกแซงกัน เท่ากับ </a:t>
            </a:r>
            <a:r>
              <a:rPr lang="en-US" altLang="th-TH" dirty="0" smtClean="0"/>
              <a:t>10 kHz</a:t>
            </a:r>
            <a:r>
              <a:rPr lang="th-TH" altLang="th-TH" dirty="0" smtClean="0"/>
              <a:t> </a:t>
            </a:r>
            <a:r>
              <a:rPr lang="th-TH" altLang="th-TH" dirty="0" err="1" smtClean="0"/>
              <a:t>ลิงก์</a:t>
            </a:r>
            <a:r>
              <a:rPr lang="th-TH" altLang="th-TH" dirty="0"/>
              <a:t>ที่ใช้ส่งสัญญาณจะต้องมี</a:t>
            </a:r>
            <a:r>
              <a:rPr lang="th-TH" altLang="th-TH" dirty="0" err="1"/>
              <a:t>แบนด์วิดธ์</a:t>
            </a:r>
            <a:r>
              <a:rPr lang="th-TH" altLang="th-TH" dirty="0"/>
              <a:t>อย่างน้อยเท่าไร</a:t>
            </a:r>
            <a:endParaRPr lang="en-US" altLang="th-TH" dirty="0"/>
          </a:p>
          <a:p>
            <a:pPr algn="just"/>
            <a:r>
              <a:rPr lang="en-US" altLang="th-TH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Solution</a:t>
            </a:r>
          </a:p>
          <a:p>
            <a:pPr algn="just"/>
            <a:r>
              <a:rPr lang="th-TH" altLang="th-TH" i="1" dirty="0" smtClean="0"/>
              <a:t>สำหรับช่องสัญญาณจำนวน </a:t>
            </a:r>
            <a:r>
              <a:rPr lang="en-US" altLang="th-TH" i="1" dirty="0" smtClean="0"/>
              <a:t>5 </a:t>
            </a:r>
            <a:r>
              <a:rPr lang="th-TH" altLang="th-TH" i="1" dirty="0" smtClean="0"/>
              <a:t>ช่อง จะต้องใช้ </a:t>
            </a:r>
            <a:r>
              <a:rPr lang="en-US" altLang="th-TH" i="1" dirty="0" smtClean="0"/>
              <a:t>Guard Band </a:t>
            </a:r>
            <a:r>
              <a:rPr lang="th-TH" altLang="th-TH" i="1" dirty="0" smtClean="0"/>
              <a:t>อย่างน้อย </a:t>
            </a:r>
            <a:r>
              <a:rPr lang="en-US" altLang="th-TH" i="1" dirty="0" smtClean="0"/>
              <a:t>4 </a:t>
            </a:r>
            <a:r>
              <a:rPr lang="th-TH" altLang="th-TH" i="1" dirty="0" smtClean="0"/>
              <a:t>ช่อง ดังนั้น</a:t>
            </a:r>
            <a:r>
              <a:rPr lang="th-TH" altLang="th-TH" i="1" dirty="0" err="1" smtClean="0"/>
              <a:t>ลิงก์</a:t>
            </a:r>
            <a:r>
              <a:rPr lang="th-TH" altLang="th-TH" i="1" dirty="0" smtClean="0"/>
              <a:t>ส่งสัญญาณจะใช้</a:t>
            </a:r>
            <a:r>
              <a:rPr lang="th-TH" altLang="th-TH" i="1" dirty="0" err="1" smtClean="0"/>
              <a:t>แบนด์วิดธ์</a:t>
            </a:r>
            <a:r>
              <a:rPr lang="th-TH" altLang="th-TH" i="1" dirty="0" smtClean="0"/>
              <a:t>อย่างน้อย</a:t>
            </a:r>
            <a:endParaRPr lang="en-US" altLang="th-TH" i="1" dirty="0"/>
          </a:p>
          <a:p>
            <a:pPr algn="ctr"/>
            <a:r>
              <a:rPr lang="en-US" altLang="th-TH" i="1" dirty="0">
                <a:solidFill>
                  <a:schemeClr val="accent1"/>
                </a:solidFill>
                <a:latin typeface="Times" panose="02020603050405020304" pitchFamily="18" charset="0"/>
              </a:rPr>
              <a:t>(</a:t>
            </a:r>
            <a:r>
              <a:rPr lang="en-US" altLang="th-TH" i="1" dirty="0" smtClean="0">
                <a:solidFill>
                  <a:schemeClr val="accent1"/>
                </a:solidFill>
                <a:latin typeface="Times" panose="02020603050405020304" pitchFamily="18" charset="0"/>
              </a:rPr>
              <a:t>5 </a:t>
            </a:r>
            <a:r>
              <a:rPr lang="en-US" altLang="th-TH" i="1" dirty="0">
                <a:solidFill>
                  <a:schemeClr val="accent1"/>
                </a:solidFill>
                <a:latin typeface="Times" panose="02020603050405020304" pitchFamily="18" charset="0"/>
              </a:rPr>
              <a:t>× </a:t>
            </a:r>
            <a:r>
              <a:rPr lang="en-US" altLang="th-TH" i="1" dirty="0" smtClean="0">
                <a:solidFill>
                  <a:schemeClr val="accent1"/>
                </a:solidFill>
                <a:latin typeface="Times" panose="02020603050405020304" pitchFamily="18" charset="0"/>
              </a:rPr>
              <a:t>100) </a:t>
            </a:r>
            <a:r>
              <a:rPr lang="en-US" altLang="th-TH" i="1" dirty="0">
                <a:solidFill>
                  <a:schemeClr val="accent1"/>
                </a:solidFill>
                <a:latin typeface="Times" panose="02020603050405020304" pitchFamily="18" charset="0"/>
              </a:rPr>
              <a:t>+ </a:t>
            </a:r>
            <a:r>
              <a:rPr lang="en-US" altLang="th-TH" i="1" dirty="0" smtClean="0">
                <a:solidFill>
                  <a:schemeClr val="accent1"/>
                </a:solidFill>
                <a:latin typeface="Times" panose="02020603050405020304" pitchFamily="18" charset="0"/>
              </a:rPr>
              <a:t>(4 </a:t>
            </a:r>
            <a:r>
              <a:rPr lang="en-US" altLang="th-TH" i="1" dirty="0">
                <a:solidFill>
                  <a:schemeClr val="accent1"/>
                </a:solidFill>
                <a:latin typeface="Times" panose="02020603050405020304" pitchFamily="18" charset="0"/>
              </a:rPr>
              <a:t>× </a:t>
            </a:r>
            <a:r>
              <a:rPr lang="en-US" altLang="th-TH" i="1" dirty="0" smtClean="0">
                <a:solidFill>
                  <a:schemeClr val="accent1"/>
                </a:solidFill>
                <a:latin typeface="Times" panose="02020603050405020304" pitchFamily="18" charset="0"/>
              </a:rPr>
              <a:t>10) </a:t>
            </a:r>
            <a:r>
              <a:rPr lang="en-US" altLang="th-TH" i="1" dirty="0">
                <a:solidFill>
                  <a:schemeClr val="accent1"/>
                </a:solidFill>
                <a:latin typeface="Times" panose="02020603050405020304" pitchFamily="18" charset="0"/>
              </a:rPr>
              <a:t>= 540 kHz, 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86315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รูปประกอบตัวอย่างที่ </a:t>
            </a:r>
            <a:r>
              <a:rPr lang="en-US" sz="4000" b="0" dirty="0" smtClean="0">
                <a:solidFill>
                  <a:schemeClr val="accent1"/>
                </a:solidFill>
              </a:rPr>
              <a:t>1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2668292"/>
            <a:ext cx="8915400" cy="270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73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การมัลติเพล็กซ์แบบแบ่งความยาวคลื่น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(</a:t>
            </a:r>
            <a:r>
              <a:rPr lang="en-US" dirty="0"/>
              <a:t>Wavelength-Division Multiplexing : WDM)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เป็นเทคนิคการมัลติเพล็กซ์สัญญาณอนาล็อก</a:t>
            </a:r>
          </a:p>
          <a:p>
            <a:r>
              <a:rPr lang="th-TH" dirty="0" smtClean="0"/>
              <a:t>ออกแบบเพื่อนำมาใช้กับสายไฟเบอร์ออ</a:t>
            </a:r>
            <a:r>
              <a:rPr lang="th-TH" dirty="0" err="1" smtClean="0"/>
              <a:t>ปติก</a:t>
            </a:r>
            <a:r>
              <a:rPr lang="th-TH" dirty="0" smtClean="0"/>
              <a:t>ที่ส่งสัญญาณในรูปแบบคลื่นแสง</a:t>
            </a:r>
          </a:p>
          <a:p>
            <a:r>
              <a:rPr lang="en-US" dirty="0" smtClean="0"/>
              <a:t>MUX </a:t>
            </a:r>
            <a:r>
              <a:rPr lang="th-TH" dirty="0" smtClean="0"/>
              <a:t>และ </a:t>
            </a:r>
            <a:r>
              <a:rPr lang="en-US" dirty="0" smtClean="0"/>
              <a:t>DEMUX </a:t>
            </a:r>
            <a:r>
              <a:rPr lang="th-TH" dirty="0" smtClean="0"/>
              <a:t>จะใช้ปริซึมในการรวมแสงและหักเหแสง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323" y="4022411"/>
            <a:ext cx="9479289" cy="269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89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การใช้ปริซึมเป็น </a:t>
            </a:r>
            <a:r>
              <a:rPr lang="en-US" sz="4000" b="0" dirty="0" smtClean="0">
                <a:solidFill>
                  <a:schemeClr val="accent1"/>
                </a:solidFill>
              </a:rPr>
              <a:t>MUX </a:t>
            </a:r>
            <a:r>
              <a:rPr lang="th-TH" sz="4000" b="0" dirty="0" smtClean="0">
                <a:solidFill>
                  <a:schemeClr val="accent1"/>
                </a:solidFill>
              </a:rPr>
              <a:t>และ </a:t>
            </a:r>
            <a:r>
              <a:rPr lang="en-US" sz="4000" b="0" dirty="0" smtClean="0">
                <a:solidFill>
                  <a:schemeClr val="accent1"/>
                </a:solidFill>
              </a:rPr>
              <a:t>DEMUX </a:t>
            </a:r>
            <a:r>
              <a:rPr lang="th-TH" sz="4000" b="0" dirty="0" smtClean="0">
                <a:solidFill>
                  <a:schemeClr val="accent1"/>
                </a:solidFill>
              </a:rPr>
              <a:t>ของ </a:t>
            </a:r>
            <a:r>
              <a:rPr lang="en-US" sz="4000" b="0" dirty="0" smtClean="0">
                <a:solidFill>
                  <a:schemeClr val="accent1"/>
                </a:solidFill>
              </a:rPr>
              <a:t>WDM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78" y="1905000"/>
            <a:ext cx="10442113" cy="241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53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 การมัลติเพล็กซ์แบบแบ่งเวลา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(</a:t>
            </a:r>
            <a:r>
              <a:rPr lang="en-US" dirty="0"/>
              <a:t>Time-Division Multiplexing : TDM)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เป็นเทคนิคการมัลติเพล็กซ์แบบดิจิตอล เนื่องจากสัญญาณดิจิตอลจะมีช่วงเวลาที่แน่นอนของบิตแต่ละบิต จึงสามารถมัลติเพล็กซ์แบบแบ่งเวลาให้มีความสอดคล้องกับเวลาของบิตได้</a:t>
            </a:r>
          </a:p>
          <a:p>
            <a:r>
              <a:rPr lang="th-TH" dirty="0" smtClean="0"/>
              <a:t>เป็นการนำสัญญาณดิจิตอลที่มีอัตราความเร็วต่ำหลายๆแชนแนล มามัลติเพล็กซ์รวมกันเป็นสัญญาณที่มีอัตราเร็วสูงขึ้น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8034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accent1"/>
                </a:solidFill>
              </a:rPr>
              <a:t>TDM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2326806"/>
            <a:ext cx="8915400" cy="339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33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การมัลติเพล็กซ์แบบแบ่งเวลา </a:t>
            </a:r>
            <a:r>
              <a:rPr lang="en-US" dirty="0"/>
              <a:t/>
            </a:r>
            <a:br>
              <a:rPr lang="en-US" dirty="0"/>
            </a:br>
            <a:r>
              <a:rPr lang="th-TH" dirty="0"/>
              <a:t>(</a:t>
            </a:r>
            <a:r>
              <a:rPr lang="en-US" dirty="0"/>
              <a:t>Time-Division Multiplexing : TDM)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แบ่งย่อยออกเป็น </a:t>
            </a:r>
            <a:r>
              <a:rPr lang="en-US" sz="3600" dirty="0" smtClean="0"/>
              <a:t>2 </a:t>
            </a:r>
            <a:r>
              <a:rPr lang="th-TH" sz="3600" dirty="0" smtClean="0"/>
              <a:t>วิธี คือ</a:t>
            </a:r>
          </a:p>
          <a:p>
            <a:pPr lvl="1"/>
            <a:r>
              <a:rPr lang="th-TH" sz="3200" dirty="0" smtClean="0"/>
              <a:t>การมัลติเพล็กซ์แบบแบ่งเวลาในรูปแบบซิงโครนัส 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(Synchronous TDM : Sync TDM)</a:t>
            </a:r>
          </a:p>
          <a:p>
            <a:pPr lvl="1"/>
            <a:r>
              <a:rPr lang="th-TH" sz="3200" dirty="0" smtClean="0"/>
              <a:t>การมัลติเพล็กซ์แบบแบ่งเวลาในรูปแบบสถิติ </a:t>
            </a: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	(Statistic TDM : Stat TDM)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502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การมัลติเพล็กซ์แบบแบ่งเวลาในรูปแบบซิงโครนัส </a:t>
            </a:r>
            <a:br>
              <a:rPr lang="th-TH" dirty="0"/>
            </a:br>
            <a:r>
              <a:rPr lang="th-TH" dirty="0" smtClean="0"/>
              <a:t>(</a:t>
            </a:r>
            <a:r>
              <a:rPr lang="en-US" dirty="0"/>
              <a:t>Synchronous TDM : Sync TDM)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ใช้หลักการที่เรียกว่า</a:t>
            </a:r>
            <a:r>
              <a:rPr lang="en-US" dirty="0" smtClean="0"/>
              <a:t> Round Robin </a:t>
            </a:r>
            <a:r>
              <a:rPr lang="th-TH" dirty="0" smtClean="0"/>
              <a:t>ในการส่งข้อมูล กล่าวคือเป็นการส่งส่วนของข้อมูลจากทีละอุปกรณ์อินพุตหมุนเวียนกันไปเรื่อยๆ ในแต่ละหน่วยเวลา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07" y="3276061"/>
            <a:ext cx="9240321" cy="344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45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1"/>
                </a:solidFill>
              </a:rPr>
              <a:t>Interleaving </a:t>
            </a:r>
            <a:r>
              <a:rPr lang="th-TH" sz="3600" b="0" dirty="0" smtClean="0">
                <a:solidFill>
                  <a:schemeClr val="accent1"/>
                </a:solidFill>
              </a:rPr>
              <a:t>คือการจัดกลุ่มของบิตจากแต่ละอินพุตเพื่อส่งไปบน</a:t>
            </a:r>
            <a:r>
              <a:rPr lang="th-TH" sz="3600" b="0" dirty="0" err="1" smtClean="0">
                <a:solidFill>
                  <a:schemeClr val="accent1"/>
                </a:solidFill>
              </a:rPr>
              <a:t>ลิงก์</a:t>
            </a:r>
            <a:endParaRPr lang="th-TH" sz="36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660" y="2242736"/>
            <a:ext cx="10330249" cy="285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42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การมัลติเพล็กซ์แบบแบ่งเวลาในรูปแบบซิงโครนัส </a:t>
            </a:r>
            <a:br>
              <a:rPr lang="th-TH" dirty="0"/>
            </a:br>
            <a:r>
              <a:rPr lang="th-TH" dirty="0"/>
              <a:t>(</a:t>
            </a:r>
            <a:r>
              <a:rPr lang="en-US" dirty="0"/>
              <a:t>Synchronous TDM : Sync TDM)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ข้อเสียคือ </a:t>
            </a:r>
            <a:r>
              <a:rPr lang="th-TH" dirty="0" smtClean="0"/>
              <a:t>หากมีสถานีที่ไม่ต้องการส่งข้อมูลในช่วงเวลาขณะนั้น </a:t>
            </a:r>
            <a:r>
              <a:rPr lang="en-US" dirty="0" smtClean="0"/>
              <a:t>(</a:t>
            </a:r>
            <a:r>
              <a:rPr lang="th-TH" dirty="0" smtClean="0"/>
              <a:t>ซึ่งเป็นไปตามสภาพการใช้งานจริง</a:t>
            </a:r>
            <a:r>
              <a:rPr lang="en-US" dirty="0" smtClean="0"/>
              <a:t>)</a:t>
            </a:r>
            <a:r>
              <a:rPr lang="th-TH" dirty="0" smtClean="0"/>
              <a:t> การส่งข้อมูลแบบนี้ </a:t>
            </a:r>
            <a:r>
              <a:rPr lang="en-US" dirty="0" smtClean="0"/>
              <a:t>Time Slot </a:t>
            </a:r>
            <a:r>
              <a:rPr lang="th-TH" dirty="0" smtClean="0"/>
              <a:t>จะถูกกำหนดไว้คงที่</a:t>
            </a:r>
            <a:r>
              <a:rPr lang="en-US" dirty="0" smtClean="0"/>
              <a:t> </a:t>
            </a:r>
            <a:r>
              <a:rPr lang="th-TH" dirty="0" smtClean="0"/>
              <a:t>ดังนั้นอุปกรณ์ </a:t>
            </a:r>
            <a:r>
              <a:rPr lang="en-US" dirty="0" smtClean="0"/>
              <a:t>MUX </a:t>
            </a:r>
            <a:r>
              <a:rPr lang="th-TH" dirty="0" smtClean="0"/>
              <a:t>จะทำการส่ง</a:t>
            </a:r>
            <a:r>
              <a:rPr lang="th-TH" dirty="0" err="1" smtClean="0"/>
              <a:t>สล็อต</a:t>
            </a:r>
            <a:r>
              <a:rPr lang="th-TH" dirty="0" smtClean="0"/>
              <a:t>ว่าง </a:t>
            </a:r>
            <a:r>
              <a:rPr lang="en-US" dirty="0" smtClean="0"/>
              <a:t>(Empty Slot) </a:t>
            </a:r>
            <a:r>
              <a:rPr lang="th-TH" dirty="0" smtClean="0"/>
              <a:t>ของสถานีนั้นผ่านสายส่งข้อมูลออกไป เพื่อให้ลำดับข้อมูลคงที่</a:t>
            </a:r>
          </a:p>
          <a:p>
            <a:r>
              <a:rPr lang="th-TH" b="1" dirty="0" smtClean="0"/>
              <a:t>ผลกระทบคือ </a:t>
            </a:r>
            <a:r>
              <a:rPr lang="th-TH" dirty="0" smtClean="0"/>
              <a:t>สิ้นเปลือง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ไปกับ</a:t>
            </a:r>
            <a:r>
              <a:rPr lang="th-TH" dirty="0" err="1" smtClean="0"/>
              <a:t>สล็อต</a:t>
            </a:r>
            <a:r>
              <a:rPr lang="th-TH" dirty="0" smtClean="0"/>
              <a:t>ว่างโดยใช่เหตุ ทำให้ใช้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ของ</a:t>
            </a:r>
            <a:r>
              <a:rPr lang="th-TH" dirty="0" err="1" smtClean="0"/>
              <a:t>ลิงก์</a:t>
            </a:r>
            <a:r>
              <a:rPr lang="th-TH" dirty="0" smtClean="0"/>
              <a:t>ได้ไม่เต็มประสิทธิภาพ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369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760600"/>
            <a:ext cx="9247187" cy="4829175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การมัลติเพล็กซ์ </a:t>
            </a:r>
            <a:r>
              <a:rPr lang="en-US" sz="3600" dirty="0" smtClean="0"/>
              <a:t>(Multiplexing)</a:t>
            </a:r>
          </a:p>
          <a:p>
            <a:pPr lvl="1"/>
            <a:r>
              <a:rPr lang="en-US" sz="3200" dirty="0" smtClean="0"/>
              <a:t> </a:t>
            </a:r>
            <a:r>
              <a:rPr lang="th-TH" sz="3200" dirty="0" smtClean="0"/>
              <a:t>การมัลติเพล็กซ์แบบแบ่งความถี่ </a:t>
            </a:r>
          </a:p>
          <a:p>
            <a:pPr marL="457200" lvl="1" indent="0">
              <a:buNone/>
            </a:pPr>
            <a:r>
              <a:rPr lang="th-TH" sz="3200" dirty="0"/>
              <a:t>	</a:t>
            </a:r>
            <a:r>
              <a:rPr lang="en-US" sz="3200" dirty="0" smtClean="0"/>
              <a:t>(Frequency-Division Multiplexing : FDM)</a:t>
            </a:r>
          </a:p>
          <a:p>
            <a:pPr lvl="1"/>
            <a:r>
              <a:rPr lang="th-TH" sz="3200" dirty="0" smtClean="0"/>
              <a:t> </a:t>
            </a:r>
            <a:r>
              <a:rPr lang="th-TH" sz="3200" dirty="0"/>
              <a:t>การมัลติเพล็กซ์</a:t>
            </a:r>
            <a:r>
              <a:rPr lang="th-TH" sz="3200" dirty="0" smtClean="0"/>
              <a:t>แบบแบ่งความยาวคลื่น </a:t>
            </a:r>
          </a:p>
          <a:p>
            <a:pPr marL="457200" lvl="1" indent="0">
              <a:buNone/>
            </a:pPr>
            <a:r>
              <a:rPr lang="th-TH" sz="3200" dirty="0"/>
              <a:t>	</a:t>
            </a:r>
            <a:r>
              <a:rPr lang="en-US" sz="3200" dirty="0" smtClean="0"/>
              <a:t>(Wavelength-Division </a:t>
            </a:r>
            <a:r>
              <a:rPr lang="en-US" sz="3200" dirty="0"/>
              <a:t>Multiplexing : W</a:t>
            </a:r>
            <a:r>
              <a:rPr lang="en-US" sz="3200" dirty="0" smtClean="0"/>
              <a:t>DM)</a:t>
            </a:r>
          </a:p>
          <a:p>
            <a:pPr lvl="1"/>
            <a:r>
              <a:rPr lang="en-US" sz="3200" dirty="0" smtClean="0"/>
              <a:t> </a:t>
            </a:r>
            <a:r>
              <a:rPr lang="th-TH" sz="3200" dirty="0" smtClean="0"/>
              <a:t>การมัลติเพล็กซ์แบบแบ่งเวลา </a:t>
            </a:r>
          </a:p>
          <a:p>
            <a:pPr marL="457200" lvl="1" indent="0">
              <a:buNone/>
            </a:pPr>
            <a:r>
              <a:rPr lang="th-TH" sz="3200" dirty="0"/>
              <a:t>	</a:t>
            </a:r>
            <a:r>
              <a:rPr lang="en-US" sz="3200" dirty="0" smtClean="0"/>
              <a:t>(Time-Division </a:t>
            </a:r>
            <a:r>
              <a:rPr lang="en-US" sz="3200" dirty="0"/>
              <a:t>Multiplexing : </a:t>
            </a:r>
            <a:r>
              <a:rPr lang="en-US" sz="3200" dirty="0" smtClean="0"/>
              <a:t>TDM</a:t>
            </a:r>
            <a:r>
              <a:rPr lang="en-US" sz="3200" dirty="0"/>
              <a:t>)</a:t>
            </a:r>
            <a:endParaRPr lang="en-US" sz="3200" dirty="0" smtClean="0"/>
          </a:p>
          <a:p>
            <a:endParaRPr lang="th-TH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accent1"/>
                </a:solidFill>
              </a:rPr>
              <a:t>Empty Slots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20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420" y="2439612"/>
            <a:ext cx="9954339" cy="282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11579" y="2718816"/>
            <a:ext cx="655841" cy="438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1311579" y="3277812"/>
            <a:ext cx="655841" cy="438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303895" y="3853278"/>
            <a:ext cx="655841" cy="438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1303895" y="4504181"/>
            <a:ext cx="655841" cy="438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212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การมัลติเพล็กซ์แบบแบ่งเวลาในรูปแบบสถิติ </a:t>
            </a:r>
            <a:br>
              <a:rPr lang="th-TH" dirty="0"/>
            </a:br>
            <a:r>
              <a:rPr lang="th-TH" dirty="0" smtClean="0"/>
              <a:t>(</a:t>
            </a:r>
            <a:r>
              <a:rPr lang="en-US" dirty="0"/>
              <a:t>Statistic TDM : Stat TDM)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เป็นการแก้ปัญหา</a:t>
            </a:r>
            <a:r>
              <a:rPr lang="th-TH" dirty="0" err="1" smtClean="0"/>
              <a:t>สล็อต</a:t>
            </a:r>
            <a:r>
              <a:rPr lang="th-TH" dirty="0" smtClean="0"/>
              <a:t>ว่างในการส่งแบบ </a:t>
            </a:r>
            <a:r>
              <a:rPr lang="en-US" dirty="0" smtClean="0"/>
              <a:t>Sync TDM</a:t>
            </a:r>
          </a:p>
          <a:p>
            <a:r>
              <a:rPr lang="th-TH" dirty="0" smtClean="0"/>
              <a:t>เรียก </a:t>
            </a:r>
            <a:r>
              <a:rPr lang="en-US" dirty="0" smtClean="0"/>
              <a:t>Stat TDM </a:t>
            </a:r>
            <a:r>
              <a:rPr lang="th-TH" dirty="0" smtClean="0"/>
              <a:t>อีกชื่อหนึ่งว่า </a:t>
            </a:r>
            <a:r>
              <a:rPr lang="en-US" dirty="0" smtClean="0"/>
              <a:t>Asynchronous TDM</a:t>
            </a:r>
          </a:p>
          <a:p>
            <a:r>
              <a:rPr lang="th-TH" dirty="0" smtClean="0"/>
              <a:t>เป็นการมัลติเพล็กซ์แบบแบ่งเวลาตามความต้องการ </a:t>
            </a:r>
            <a:r>
              <a:rPr lang="en-US" dirty="0" smtClean="0"/>
              <a:t>(On-Demand) </a:t>
            </a:r>
            <a:r>
              <a:rPr lang="th-TH" dirty="0" smtClean="0"/>
              <a:t>ออกแบบมาเพื่อหลีกเลี่ยงการสูญเสีย</a:t>
            </a:r>
            <a:r>
              <a:rPr lang="th-TH" dirty="0" err="1" smtClean="0"/>
              <a:t>สล็อต</a:t>
            </a:r>
            <a:r>
              <a:rPr lang="th-TH" dirty="0" smtClean="0"/>
              <a:t>ว่างของสถานีที่ไม่มีการส่งข้อมูล ดังนั้นใน</a:t>
            </a:r>
            <a:r>
              <a:rPr lang="th-TH" dirty="0" err="1" smtClean="0"/>
              <a:t>ลิงก์</a:t>
            </a:r>
            <a:r>
              <a:rPr lang="th-TH" dirty="0" smtClean="0"/>
              <a:t>จะมีแต่ข้อมูลจริงเท่านั้น</a:t>
            </a:r>
            <a:endParaRPr lang="en-US" dirty="0" smtClean="0"/>
          </a:p>
          <a:p>
            <a:r>
              <a:rPr lang="th-TH" dirty="0" smtClean="0"/>
              <a:t>วิธีนี้จะต้องมีการบรรจุแอดเดรสของอุปกรณ์ที่ส่งเข้าไปพร้อมกับข้อมูลด้วย เพื่อให้ฝั่งรับทราบว่าข้อมูลที่ส่งมาจากอุปกรณ์ใด จึงจะสามารถส่งข้อมูลไปยังสถานีปลายทางได้อย่างถูกต้อง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8641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1"/>
                </a:solidFill>
              </a:rPr>
              <a:t>การเปรียบเทียบการมัลติเพล็กซ์ข้อมูลแบบ </a:t>
            </a:r>
            <a:r>
              <a:rPr lang="en-US" sz="3600" b="0" dirty="0" smtClean="0">
                <a:solidFill>
                  <a:schemeClr val="accent1"/>
                </a:solidFill>
              </a:rPr>
              <a:t>Sync TDM </a:t>
            </a:r>
            <a:r>
              <a:rPr lang="th-TH" sz="3600" b="0" dirty="0" smtClean="0">
                <a:solidFill>
                  <a:schemeClr val="accent1"/>
                </a:solidFill>
              </a:rPr>
              <a:t>กับ </a:t>
            </a:r>
            <a:r>
              <a:rPr lang="en-US" sz="3600" b="0" dirty="0" smtClean="0">
                <a:solidFill>
                  <a:schemeClr val="accent1"/>
                </a:solidFill>
              </a:rPr>
              <a:t>Stat TDM</a:t>
            </a:r>
            <a:endParaRPr lang="th-TH" sz="36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22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37" y="1402080"/>
            <a:ext cx="7751791" cy="524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55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การมัลติเพล็กซ์ </a:t>
            </a:r>
            <a:r>
              <a:rPr lang="en-US" dirty="0"/>
              <a:t>(Multiplexing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เป็นเทคนิคที่ใช้แชร์สายนำสัญญาณเพียงเส้นเดียว ให้สามารถใช้งานร่วมกันได้จากหลายๆแหล่ง</a:t>
            </a:r>
          </a:p>
          <a:p>
            <a:r>
              <a:rPr lang="th-TH" dirty="0" smtClean="0"/>
              <a:t>ข้อดีคือการประหยัดสายนำสัญญาณ</a:t>
            </a:r>
          </a:p>
          <a:p>
            <a:r>
              <a:rPr lang="th-TH" dirty="0" smtClean="0"/>
              <a:t>อุปกรณ์ที่เรียกว่า </a:t>
            </a:r>
            <a:r>
              <a:rPr lang="th-TH" b="1" dirty="0" smtClean="0"/>
              <a:t>“มัลติเพล็ก</a:t>
            </a:r>
            <a:r>
              <a:rPr lang="th-TH" b="1" dirty="0" err="1" smtClean="0"/>
              <a:t>เซอร์</a:t>
            </a:r>
            <a:r>
              <a:rPr lang="th-TH" b="1" dirty="0" smtClean="0"/>
              <a:t>” </a:t>
            </a:r>
            <a:r>
              <a:rPr lang="en-US" b="1" dirty="0" smtClean="0"/>
              <a:t>(MUX) </a:t>
            </a:r>
            <a:r>
              <a:rPr lang="th-TH" dirty="0" smtClean="0"/>
              <a:t>จะทำหน้าที่รวมสัญญาณ แล้วส่งผ่าน</a:t>
            </a:r>
            <a:r>
              <a:rPr lang="th-TH" dirty="0" err="1" smtClean="0"/>
              <a:t>ลิงก์</a:t>
            </a:r>
            <a:r>
              <a:rPr lang="th-TH" dirty="0" smtClean="0"/>
              <a:t>ที่เชื่อมต่อระหว่าง </a:t>
            </a:r>
            <a:r>
              <a:rPr lang="en-US" dirty="0" smtClean="0"/>
              <a:t>MUX </a:t>
            </a:r>
            <a:r>
              <a:rPr lang="th-TH" dirty="0" smtClean="0"/>
              <a:t>กับอุปกรณ์ </a:t>
            </a:r>
            <a:r>
              <a:rPr lang="th-TH" b="1" dirty="0" smtClean="0"/>
              <a:t>“ดีมัลติเพล็ก</a:t>
            </a:r>
            <a:r>
              <a:rPr lang="th-TH" b="1" dirty="0" err="1" smtClean="0"/>
              <a:t>เซอร์</a:t>
            </a:r>
            <a:r>
              <a:rPr lang="th-TH" b="1" dirty="0" smtClean="0"/>
              <a:t>” </a:t>
            </a:r>
            <a:r>
              <a:rPr lang="en-US" b="1" dirty="0" smtClean="0"/>
              <a:t>(DEMUX) </a:t>
            </a:r>
            <a:r>
              <a:rPr lang="th-TH" dirty="0" smtClean="0"/>
              <a:t>เพื่อทำการแยกสัญญาณที่รับเข้ามา แล้วส่งไปยังอุปกรณ์ปลายทาง</a:t>
            </a:r>
            <a:endParaRPr lang="th-TH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912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หลักการทำงานของการมัลติเพล็กซ์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1026" name="Picture 2" descr="http://computernetworkingsimplified.com/wp-content/uploads/2013/11/Multiplex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129" y="2237930"/>
            <a:ext cx="9937193" cy="374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59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ประเภทของการมัลติเพล็กซ์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26" y="2000400"/>
            <a:ext cx="10438686" cy="302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38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การมัลติเพล็กซ์แบบแบ่งความถี่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Frequency-Division Multiplexing : FDM)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เป็นเทคนิคแบบอนาล็อกที่ใช้ในการรวมสัญญาณอนาล็อกที่มีความถี่แตกต่างกัน</a:t>
            </a:r>
          </a:p>
          <a:p>
            <a:r>
              <a:rPr lang="th-TH" dirty="0" err="1" smtClean="0"/>
              <a:t>แบนด์วิดธ์</a:t>
            </a:r>
            <a:r>
              <a:rPr lang="th-TH" dirty="0" smtClean="0"/>
              <a:t>ของ</a:t>
            </a:r>
            <a:r>
              <a:rPr lang="th-TH" dirty="0" err="1" smtClean="0"/>
              <a:t>ลิงก์</a:t>
            </a:r>
            <a:r>
              <a:rPr lang="th-TH" dirty="0" smtClean="0"/>
              <a:t>จะมีการแบ่งส่วนเป็นย่านความถี่ย่อย </a:t>
            </a:r>
            <a:r>
              <a:rPr lang="en-US" dirty="0" smtClean="0"/>
              <a:t>(Sub Channel)</a:t>
            </a:r>
            <a:r>
              <a:rPr lang="th-TH" dirty="0" smtClean="0"/>
              <a:t> ให้เพียงพอกับ</a:t>
            </a:r>
            <a:r>
              <a:rPr lang="th-TH" dirty="0" err="1" smtClean="0"/>
              <a:t>แบนด์วิดธ์</a:t>
            </a:r>
            <a:r>
              <a:rPr lang="th-TH" dirty="0" smtClean="0"/>
              <a:t>ที่มีอยู่</a:t>
            </a:r>
          </a:p>
          <a:p>
            <a:r>
              <a:rPr lang="th-TH" dirty="0" smtClean="0"/>
              <a:t>ตัวอย่างการมัลติเพล็กซ์แบบ </a:t>
            </a:r>
            <a:r>
              <a:rPr lang="en-US" dirty="0" smtClean="0"/>
              <a:t>FDM </a:t>
            </a:r>
            <a:r>
              <a:rPr lang="th-TH" dirty="0" smtClean="0"/>
              <a:t>เช่น การส่งสัญญาณวิทยุ </a:t>
            </a:r>
            <a:r>
              <a:rPr lang="en-US" dirty="0" smtClean="0"/>
              <a:t>AM/FM</a:t>
            </a:r>
            <a:r>
              <a:rPr lang="th-TH" dirty="0" smtClean="0"/>
              <a:t> ระบบกระจายสัญญาณโทรทัศน์ ระบบเคเบิลทีวี และระบบโทรศัพท์เคลื่อนที่แบบอนาล็อก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838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 smtClean="0">
                <a:solidFill>
                  <a:schemeClr val="accent1"/>
                </a:solidFill>
              </a:rPr>
              <a:t>FDM Process</a:t>
            </a:r>
            <a:r>
              <a:rPr lang="th-TH" sz="4000" b="0" dirty="0" smtClean="0">
                <a:solidFill>
                  <a:schemeClr val="accent1"/>
                </a:solidFill>
              </a:rPr>
              <a:t> </a:t>
            </a:r>
            <a:r>
              <a:rPr lang="en-US" sz="4000" b="0" dirty="0" smtClean="0">
                <a:solidFill>
                  <a:schemeClr val="accent1"/>
                </a:solidFill>
              </a:rPr>
              <a:t>MUX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30" y="1816608"/>
            <a:ext cx="9581122" cy="434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82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 smtClean="0">
                <a:solidFill>
                  <a:schemeClr val="accent1"/>
                </a:solidFill>
              </a:rPr>
              <a:t>สัญญาณวิทยุแบบ </a:t>
            </a:r>
            <a:r>
              <a:rPr lang="en-US" sz="4000" b="0" dirty="0" smtClean="0">
                <a:solidFill>
                  <a:schemeClr val="accent1"/>
                </a:solidFill>
              </a:rPr>
              <a:t>FM</a:t>
            </a:r>
            <a:endParaRPr lang="th-TH" sz="4000" b="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37" y="3050116"/>
            <a:ext cx="8915400" cy="123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60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accent1"/>
                </a:solidFill>
              </a:rPr>
              <a:t>FDM Process</a:t>
            </a:r>
            <a:r>
              <a:rPr lang="th-TH" b="0" dirty="0">
                <a:solidFill>
                  <a:schemeClr val="accent1"/>
                </a:solidFill>
              </a:rPr>
              <a:t> </a:t>
            </a:r>
            <a:r>
              <a:rPr lang="en-US" b="0" dirty="0" smtClean="0">
                <a:solidFill>
                  <a:schemeClr val="accent1"/>
                </a:solidFill>
              </a:rPr>
              <a:t>DEMUX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00" y="2011680"/>
            <a:ext cx="8753425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11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715</Words>
  <Application>Microsoft Office PowerPoint</Application>
  <PresentationFormat>Widescreen</PresentationFormat>
  <Paragraphs>85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Cordia New</vt:lpstr>
      <vt:lpstr>TH SarabunPSK</vt:lpstr>
      <vt:lpstr>Times</vt:lpstr>
      <vt:lpstr>Times New Roman</vt:lpstr>
      <vt:lpstr>Wingdings 3</vt:lpstr>
      <vt:lpstr>Wisp</vt:lpstr>
      <vt:lpstr>บทที่ 4 : สื่อกลางส่งข้อมูลและการมัลติเพล็กซ์  (Transmission Media and Multiplexing) Part3 สธ313 การสื่อสารข้อมูลและเครือข่ายคอมพิวเตอร์ทางธุรกิจ</vt:lpstr>
      <vt:lpstr>Outline</vt:lpstr>
      <vt:lpstr>การมัลติเพล็กซ์ (Multiplexing)</vt:lpstr>
      <vt:lpstr>หลักการทำงานของการมัลติเพล็กซ์</vt:lpstr>
      <vt:lpstr>ประเภทของการมัลติเพล็กซ์</vt:lpstr>
      <vt:lpstr>การมัลติเพล็กซ์แบบแบ่งความถี่  (Frequency-Division Multiplexing : FDM) </vt:lpstr>
      <vt:lpstr>FDM Process MUX</vt:lpstr>
      <vt:lpstr>สัญญาณวิทยุแบบ FM</vt:lpstr>
      <vt:lpstr>FDM Process DEMUX</vt:lpstr>
      <vt:lpstr>ตัวอย่างที่ 1</vt:lpstr>
      <vt:lpstr>รูปประกอบตัวอย่างที่ 1</vt:lpstr>
      <vt:lpstr>การมัลติเพล็กซ์แบบแบ่งความยาวคลื่น  (Wavelength-Division Multiplexing : WDM) </vt:lpstr>
      <vt:lpstr>การใช้ปริซึมเป็น MUX และ DEMUX ของ WDM</vt:lpstr>
      <vt:lpstr> การมัลติเพล็กซ์แบบแบ่งเวลา  (Time-Division Multiplexing : TDM) </vt:lpstr>
      <vt:lpstr>TDM</vt:lpstr>
      <vt:lpstr>การมัลติเพล็กซ์แบบแบ่งเวลา  (Time-Division Multiplexing : TDM)</vt:lpstr>
      <vt:lpstr>การมัลติเพล็กซ์แบบแบ่งเวลาในรูปแบบซิงโครนัส  (Synchronous TDM : Sync TDM) </vt:lpstr>
      <vt:lpstr>Interleaving คือการจัดกลุ่มของบิตจากแต่ละอินพุตเพื่อส่งไปบนลิงก์</vt:lpstr>
      <vt:lpstr>การมัลติเพล็กซ์แบบแบ่งเวลาในรูปแบบซิงโครนัส  (Synchronous TDM : Sync TDM)</vt:lpstr>
      <vt:lpstr>Empty Slots</vt:lpstr>
      <vt:lpstr>การมัลติเพล็กซ์แบบแบ่งเวลาในรูปแบบสถิติ  (Statistic TDM : Stat TDM) </vt:lpstr>
      <vt:lpstr>การเปรียบเทียบการมัลติเพล็กซ์ข้อมูลแบบ Sync TDM กับ Stat TDM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465</cp:revision>
  <dcterms:created xsi:type="dcterms:W3CDTF">2015-08-08T14:30:10Z</dcterms:created>
  <dcterms:modified xsi:type="dcterms:W3CDTF">2015-09-24T04:22:51Z</dcterms:modified>
</cp:coreProperties>
</file>