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0" r:id="rId19"/>
    <p:sldId id="273" r:id="rId20"/>
    <p:sldId id="274" r:id="rId21"/>
    <p:sldId id="279" r:id="rId22"/>
    <p:sldId id="277" r:id="rId2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09/08/61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09/08/61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tm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4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สื่อกลางส่งข้อมูลและการมัลติเพล็กซ์ </a:t>
            </a:r>
            <a:br>
              <a:rPr lang="th-TH" sz="4400" b="1" dirty="0" smtClean="0"/>
            </a:br>
            <a:r>
              <a:rPr lang="en-US" sz="4400" b="1" dirty="0" smtClean="0"/>
              <a:t>(Transmission Media and Multiplexing) 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คลื่นวิทยุ (</a:t>
            </a:r>
            <a:r>
              <a:rPr lang="en-US" dirty="0"/>
              <a:t>Radio Frequency : RF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ค้นพบโดยนักฟิสิกส์</a:t>
            </a:r>
            <a:r>
              <a:rPr lang="th-TH" dirty="0" err="1" smtClean="0"/>
              <a:t>ชาวสก็อต</a:t>
            </a:r>
            <a:r>
              <a:rPr lang="th-TH" dirty="0" smtClean="0"/>
              <a:t>แลนด์ ชื่อ </a:t>
            </a:r>
            <a:r>
              <a:rPr lang="en-US" dirty="0" smtClean="0"/>
              <a:t>James Clerk Maxwell </a:t>
            </a:r>
          </a:p>
          <a:p>
            <a:r>
              <a:rPr lang="th-TH" dirty="0" smtClean="0"/>
              <a:t>เป็นคลื่นแม่เหล็กไฟฟ้าที่มีช่วงความถี่อยู่ที่ </a:t>
            </a:r>
            <a:r>
              <a:rPr lang="en-US" dirty="0" smtClean="0"/>
              <a:t>3</a:t>
            </a:r>
            <a:r>
              <a:rPr lang="th-TH" dirty="0" smtClean="0"/>
              <a:t> </a:t>
            </a:r>
            <a:r>
              <a:rPr lang="en-US" dirty="0" smtClean="0"/>
              <a:t>KHz – 1 GHz</a:t>
            </a:r>
            <a:r>
              <a:rPr lang="th-TH" dirty="0" smtClean="0"/>
              <a:t> ในช่วงแรกใช้กับคลื่นวิทยุ </a:t>
            </a:r>
            <a:r>
              <a:rPr lang="en-US" dirty="0" smtClean="0"/>
              <a:t>AM</a:t>
            </a:r>
            <a:r>
              <a:rPr lang="th-TH" dirty="0" smtClean="0"/>
              <a:t> ความถี่ </a:t>
            </a:r>
            <a:r>
              <a:rPr lang="en-US" dirty="0" smtClean="0"/>
              <a:t>530 – 1600 KHz </a:t>
            </a:r>
            <a:r>
              <a:rPr lang="th-TH" dirty="0" smtClean="0"/>
              <a:t>คลื่นวิทยุ </a:t>
            </a:r>
            <a:r>
              <a:rPr lang="en-US" dirty="0" smtClean="0"/>
              <a:t>FM</a:t>
            </a:r>
            <a:r>
              <a:rPr lang="th-TH" dirty="0" smtClean="0"/>
              <a:t> ความถี่ </a:t>
            </a:r>
            <a:r>
              <a:rPr lang="en-US" dirty="0" smtClean="0"/>
              <a:t>88 – 108 MHz </a:t>
            </a:r>
            <a:r>
              <a:rPr lang="th-TH" dirty="0" smtClean="0"/>
              <a:t>และสัญญาณโทรทัศน์ในช่วงปี </a:t>
            </a:r>
            <a:r>
              <a:rPr lang="en-US" dirty="0" smtClean="0"/>
              <a:t>1950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4098" name="Picture 2" descr="http://oisf.org/wp-content/uploads/2015/01/featured_image_Maxwell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4" y="4156273"/>
            <a:ext cx="4805361" cy="270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9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ไมโครเวฟ </a:t>
            </a:r>
            <a:r>
              <a:rPr lang="th-TH" dirty="0" smtClean="0"/>
              <a:t>(</a:t>
            </a:r>
            <a:r>
              <a:rPr lang="en-US" dirty="0" smtClean="0"/>
              <a:t>Microwave </a:t>
            </a:r>
            <a:r>
              <a:rPr lang="en-US" dirty="0"/>
              <a:t>Transmission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197976" cy="4460240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มีช่วงความถี่ตั้งแต่ </a:t>
            </a:r>
            <a:r>
              <a:rPr lang="en-US" dirty="0" smtClean="0"/>
              <a:t>1- 300 GHz </a:t>
            </a:r>
            <a:r>
              <a:rPr lang="th-TH" dirty="0" smtClean="0"/>
              <a:t>เป็นช่วงความถี่ของโทรทัศน์และไมโครเวฟ</a:t>
            </a:r>
          </a:p>
          <a:p>
            <a:r>
              <a:rPr lang="th-TH" dirty="0" smtClean="0"/>
              <a:t>สามารถทะลุชั้นบรรยากาศไปยังนอกโลกได้</a:t>
            </a:r>
          </a:p>
          <a:p>
            <a:r>
              <a:rPr lang="th-TH" dirty="0" smtClean="0"/>
              <a:t>ส่งได้ไกลประมาณ </a:t>
            </a:r>
            <a:r>
              <a:rPr lang="en-US" dirty="0" smtClean="0"/>
              <a:t>40 </a:t>
            </a:r>
            <a:r>
              <a:rPr lang="th-TH" dirty="0" smtClean="0"/>
              <a:t>ไมล์ </a:t>
            </a:r>
            <a:r>
              <a:rPr lang="en-US" dirty="0" smtClean="0"/>
              <a:t>(64 km) </a:t>
            </a:r>
            <a:r>
              <a:rPr lang="th-TH" dirty="0" smtClean="0"/>
              <a:t>หากต้องการส่งข้อมูลในระยะทางที่ไกลออกไป จำเป็นต้องมีจานรับทำหน้าที่ทวนสัญญาณ </a:t>
            </a:r>
            <a:endParaRPr lang="en-US" dirty="0" smtClean="0"/>
          </a:p>
          <a:p>
            <a:r>
              <a:rPr lang="th-TH" b="1" dirty="0" smtClean="0"/>
              <a:t>ข้อดี</a:t>
            </a:r>
            <a:r>
              <a:rPr lang="th-TH" dirty="0" smtClean="0"/>
              <a:t>คือมีแบนด์วิดธ์สูงกว่าคลื่นวิทยุประมาณ </a:t>
            </a:r>
            <a:r>
              <a:rPr lang="en-US" dirty="0" smtClean="0"/>
              <a:t>30 </a:t>
            </a:r>
            <a:r>
              <a:rPr lang="th-TH" dirty="0" smtClean="0"/>
              <a:t>เท่า และสามารถ</a:t>
            </a:r>
            <a:r>
              <a:rPr lang="th-TH" dirty="0" smtClean="0"/>
              <a:t>บังคับ</a:t>
            </a:r>
            <a:r>
              <a:rPr lang="th-TH" dirty="0" smtClean="0"/>
              <a:t>ทิศทางในการส่งข้อมูลได้</a:t>
            </a:r>
          </a:p>
          <a:p>
            <a:r>
              <a:rPr lang="th-TH" b="1" dirty="0" smtClean="0"/>
              <a:t>ข้อจำกัด</a:t>
            </a:r>
            <a:r>
              <a:rPr lang="th-TH" dirty="0" smtClean="0"/>
              <a:t>คือถูกรบกวนจากคลื่นแม่เหล็กไฟฟ้าได้ง่าย สภาพภูมิอากาศแปรปรวนสามารถส่งผลกระทบได้ ภูมิประเทศที่มีพื้นที่บดบังสัญญาณ และความโค้งของเปลือกโลก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5122" name="Picture 2" descr="http://aviatnetworks.files.wordpress.com/2013/08/cell-tower-with-microwave-many-lessons-were-taught-and-learned-at-lte-africa-aviats-siphiwe-nelwamondo-reports-09-august-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1010"/>
            <a:ext cx="2703512" cy="4266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โทรศัพท์เคลื่อนที่ (</a:t>
            </a:r>
            <a:r>
              <a:rPr lang="en-US" dirty="0"/>
              <a:t>Mobile Telephones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โทรศัพท์เคลื่อนที่ มีวิวัฒนาการดังนี้</a:t>
            </a:r>
          </a:p>
          <a:p>
            <a:pPr lvl="1"/>
            <a:r>
              <a:rPr lang="th-TH" dirty="0" smtClean="0"/>
              <a:t>ยุค </a:t>
            </a:r>
            <a:r>
              <a:rPr lang="en-US" dirty="0" smtClean="0"/>
              <a:t>1G</a:t>
            </a:r>
            <a:r>
              <a:rPr lang="th-TH" dirty="0" smtClean="0"/>
              <a:t> </a:t>
            </a:r>
            <a:r>
              <a:rPr lang="en-US" dirty="0" smtClean="0"/>
              <a:t>(First-Generation)</a:t>
            </a:r>
          </a:p>
          <a:p>
            <a:pPr lvl="1"/>
            <a:r>
              <a:rPr lang="th-TH" dirty="0" smtClean="0"/>
              <a:t>ยุค </a:t>
            </a:r>
            <a:r>
              <a:rPr lang="en-US" dirty="0" smtClean="0"/>
              <a:t>2G (Second-Generation)</a:t>
            </a:r>
          </a:p>
          <a:p>
            <a:pPr lvl="1"/>
            <a:r>
              <a:rPr lang="th-TH" dirty="0" smtClean="0"/>
              <a:t>ยุค </a:t>
            </a:r>
            <a:r>
              <a:rPr lang="en-US" dirty="0" smtClean="0"/>
              <a:t>2.5G </a:t>
            </a:r>
            <a:r>
              <a:rPr lang="en-US" dirty="0"/>
              <a:t>(</a:t>
            </a:r>
            <a:r>
              <a:rPr lang="en-US" dirty="0" smtClean="0"/>
              <a:t>Second-and-One-Half-Generation)</a:t>
            </a:r>
          </a:p>
          <a:p>
            <a:pPr lvl="1"/>
            <a:r>
              <a:rPr lang="th-TH" dirty="0"/>
              <a:t>ยุค </a:t>
            </a:r>
            <a:r>
              <a:rPr lang="en-US" dirty="0" smtClean="0"/>
              <a:t>3G (Third-Generation</a:t>
            </a:r>
            <a:r>
              <a:rPr lang="en-US" dirty="0"/>
              <a:t>)</a:t>
            </a:r>
          </a:p>
          <a:p>
            <a:pPr lvl="1"/>
            <a:r>
              <a:rPr lang="th-TH" dirty="0"/>
              <a:t>ยุค </a:t>
            </a:r>
            <a:r>
              <a:rPr lang="en-US" dirty="0" smtClean="0"/>
              <a:t>4G (Fourth-Generation</a:t>
            </a:r>
            <a:r>
              <a:rPr lang="en-US" dirty="0" smtClean="0"/>
              <a:t>)</a:t>
            </a:r>
            <a:endParaRPr lang="th-TH" dirty="0" smtClean="0"/>
          </a:p>
          <a:p>
            <a:pPr lvl="1"/>
            <a:r>
              <a:rPr lang="th-TH" dirty="0" smtClean="0"/>
              <a:t>ยุค </a:t>
            </a:r>
            <a:r>
              <a:rPr lang="en-US" dirty="0" smtClean="0"/>
              <a:t>5G </a:t>
            </a:r>
            <a:r>
              <a:rPr lang="th-TH" dirty="0" smtClean="0"/>
              <a:t>(อยู่ระหว่างการพัฒนา...)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3074" name="Picture 2" descr="Image result for edge 2.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20" y="3787140"/>
            <a:ext cx="4094480" cy="307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5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โทรศัพท์เคลื่อนที่ (</a:t>
            </a:r>
            <a:r>
              <a:rPr lang="en-US" dirty="0"/>
              <a:t>Mobile Telephones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4000" dirty="0" smtClean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ยุค 1</a:t>
            </a:r>
            <a:r>
              <a:rPr lang="en-US" sz="4000" dirty="0">
                <a:solidFill>
                  <a:schemeClr val="accent1"/>
                </a:solidFill>
              </a:rPr>
              <a:t>G (First-Generation)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139" y="19050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ส่งสัญญาณ</a:t>
            </a:r>
            <a:r>
              <a:rPr lang="th-TH" dirty="0" err="1" smtClean="0"/>
              <a:t>แบบ</a:t>
            </a:r>
            <a:r>
              <a:rPr lang="th-TH" b="1" dirty="0" err="1" smtClean="0"/>
              <a:t>อะนาล็อก</a:t>
            </a:r>
            <a:endParaRPr lang="en-US" b="1" dirty="0" smtClean="0"/>
          </a:p>
          <a:p>
            <a:r>
              <a:rPr lang="th-TH" dirty="0" smtClean="0"/>
              <a:t>ใช้ย่านความถี่ </a:t>
            </a:r>
            <a:r>
              <a:rPr lang="en-US" dirty="0" smtClean="0"/>
              <a:t>800-900 MHz  </a:t>
            </a:r>
            <a:r>
              <a:rPr lang="th-TH" dirty="0" smtClean="0"/>
              <a:t>โดยใช้ระบบ </a:t>
            </a:r>
            <a:r>
              <a:rPr lang="en-US" dirty="0" smtClean="0"/>
              <a:t>AMPS (Advanced Mobile Phone System)</a:t>
            </a:r>
            <a:endParaRPr lang="en-US" dirty="0"/>
          </a:p>
          <a:p>
            <a:r>
              <a:rPr lang="th-TH" dirty="0" smtClean="0"/>
              <a:t>ถูกประดิษฐ์ขึ้นที่ห้องปฏิบัติการ</a:t>
            </a:r>
            <a:r>
              <a:rPr lang="th-TH" dirty="0" err="1" smtClean="0"/>
              <a:t>เบลล์แล็บ</a:t>
            </a:r>
            <a:r>
              <a:rPr lang="th-TH" dirty="0" smtClean="0"/>
              <a:t> </a:t>
            </a:r>
          </a:p>
          <a:p>
            <a:r>
              <a:rPr lang="th-TH" dirty="0" smtClean="0"/>
              <a:t>ใช้งานในอเมริกาและไทยในราวปี </a:t>
            </a:r>
            <a:r>
              <a:rPr lang="en-US" dirty="0" smtClean="0"/>
              <a:t>1982 </a:t>
            </a:r>
          </a:p>
          <a:p>
            <a:r>
              <a:rPr lang="th-TH" dirty="0" smtClean="0"/>
              <a:t>ข้อเสียคือคุณภาพของเสียงยังไม่ดีพอ ความเร็วในการส่งต่ำ สามารถถูกลักลอบใช้งานหรือดักฟังได้ง่าย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2050" name="Picture 2" descr="https://mobilephonerevolution.files.wordpress.com/2013/01/nm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" y="5108448"/>
            <a:ext cx="3359138" cy="1749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makeuseof.com/wp-content/uploads/2012/05/Monopole.jpeg?e957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2414015"/>
            <a:ext cx="3176621" cy="2584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23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โทรศัพท์เคลื่อนที่ (</a:t>
            </a:r>
            <a:r>
              <a:rPr lang="en-US" dirty="0"/>
              <a:t>Mobile Telephones)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ยุค </a:t>
            </a:r>
            <a:r>
              <a:rPr lang="en-US" sz="4000" dirty="0" smtClean="0">
                <a:solidFill>
                  <a:schemeClr val="accent1"/>
                </a:solidFill>
              </a:rPr>
              <a:t>2G (Second-Generation</a:t>
            </a:r>
            <a:r>
              <a:rPr lang="en-US" sz="4000" dirty="0">
                <a:solidFill>
                  <a:schemeClr val="accent1"/>
                </a:solidFill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6359716" cy="3777622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ราวปี </a:t>
            </a:r>
            <a:r>
              <a:rPr lang="en-US" dirty="0" smtClean="0"/>
              <a:t>1990 </a:t>
            </a:r>
            <a:r>
              <a:rPr lang="th-TH" dirty="0" smtClean="0"/>
              <a:t>ได้มีการพัฒนาระบบโทรศัพท์เคลื่อนที่เป็นระบบ</a:t>
            </a:r>
            <a:r>
              <a:rPr lang="th-TH" b="1" dirty="0" smtClean="0"/>
              <a:t>ดิจิตอล</a:t>
            </a:r>
          </a:p>
          <a:p>
            <a:r>
              <a:rPr lang="th-TH" dirty="0" smtClean="0"/>
              <a:t>สามารถสื่อสารได้ทั่วโลกและเป็นไปตามมาตรฐานเดียวกัน</a:t>
            </a:r>
          </a:p>
          <a:p>
            <a:r>
              <a:rPr lang="th-TH" dirty="0" smtClean="0"/>
              <a:t>ประกอบด้วยระบบ </a:t>
            </a:r>
            <a:r>
              <a:rPr lang="en-US" dirty="0" smtClean="0"/>
              <a:t>GSM </a:t>
            </a:r>
            <a:r>
              <a:rPr lang="th-TH" dirty="0" smtClean="0"/>
              <a:t>และ </a:t>
            </a:r>
            <a:r>
              <a:rPr lang="en-US" dirty="0" smtClean="0"/>
              <a:t>CDMA</a:t>
            </a:r>
          </a:p>
          <a:p>
            <a:r>
              <a:rPr lang="th-TH" dirty="0" smtClean="0"/>
              <a:t>ส่งข้อมูลได้รวดเร็วกว่าระบบอนาล็อก มีระบบการเข้ารหัสเพื่อให้มีความปลอดภัยมากกว่าเดิม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3074" name="Picture 2" descr="http://www.livemint.com/rf/Image-621x414/LiveMint/Period1/2014/02/21/Photos/Telecom%20Tower_4C--621x4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244" y="2048256"/>
            <a:ext cx="3422756" cy="2279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izzible.com/wp-content/uploads/2015/07/2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5236672"/>
            <a:ext cx="4483375" cy="1519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1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โทรศัพท์เคลื่อนที่ (</a:t>
            </a:r>
            <a:r>
              <a:rPr lang="en-US" dirty="0"/>
              <a:t>Mobile Telephones)</a:t>
            </a:r>
            <a:br>
              <a:rPr lang="en-US" dirty="0"/>
            </a:br>
            <a:r>
              <a:rPr lang="en-US" sz="4000" dirty="0">
                <a:solidFill>
                  <a:schemeClr val="accent1"/>
                </a:solidFill>
              </a:rPr>
              <a:t>: </a:t>
            </a:r>
            <a:r>
              <a:rPr lang="th-TH" sz="4000" dirty="0">
                <a:solidFill>
                  <a:schemeClr val="accent1"/>
                </a:solidFill>
              </a:rPr>
              <a:t>ยุค </a:t>
            </a:r>
            <a:r>
              <a:rPr lang="en-US" sz="4000" dirty="0">
                <a:solidFill>
                  <a:schemeClr val="accent1"/>
                </a:solidFill>
              </a:rPr>
              <a:t>2.5G (Second-and-One-Half-Generation)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139748" cy="4508008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เป็นการขยายจากยุค </a:t>
            </a:r>
            <a:r>
              <a:rPr lang="en-US" dirty="0" smtClean="0"/>
              <a:t>2G </a:t>
            </a:r>
            <a:r>
              <a:rPr lang="th-TH" dirty="0" smtClean="0"/>
              <a:t>โดยการเชื่อมต่อเครือข่ายแบบแพ็กเก็ตสวิตชิ่งบนวงจรความเร็วสูง</a:t>
            </a:r>
            <a:r>
              <a:rPr lang="en-US" dirty="0" smtClean="0"/>
              <a:t> </a:t>
            </a:r>
            <a:r>
              <a:rPr lang="th-TH" dirty="0" smtClean="0"/>
              <a:t>ทำให้สามารถสื่อสารข้อมูลได้มากกว่าข้อมูลเสียงและข้อความ</a:t>
            </a:r>
          </a:p>
          <a:p>
            <a:r>
              <a:rPr lang="th-TH" dirty="0" smtClean="0"/>
              <a:t>มีระบบ </a:t>
            </a:r>
            <a:r>
              <a:rPr lang="en-US" b="1" dirty="0" smtClean="0"/>
              <a:t>GPRS</a:t>
            </a:r>
            <a:r>
              <a:rPr lang="en-US" dirty="0" smtClean="0"/>
              <a:t> (General Packet Radio Service) </a:t>
            </a:r>
            <a:r>
              <a:rPr lang="th-TH" dirty="0" smtClean="0"/>
              <a:t>ที่เป็นบริการส่งข้อมูลสำหรับโทรศัพท์เคลื่อนที่แบบ </a:t>
            </a:r>
            <a:r>
              <a:rPr lang="en-US" dirty="0" smtClean="0"/>
              <a:t>GSM </a:t>
            </a:r>
            <a:r>
              <a:rPr lang="th-TH" dirty="0" smtClean="0"/>
              <a:t>ผ่านเครือข่ายอินเทอร์เน็ต ความเร็วสูงสุดอยู่ที่ </a:t>
            </a:r>
            <a:r>
              <a:rPr lang="en-US" dirty="0" smtClean="0"/>
              <a:t>60 Kbps</a:t>
            </a:r>
            <a:endParaRPr lang="th-TH" dirty="0" smtClean="0"/>
          </a:p>
          <a:p>
            <a:r>
              <a:rPr lang="th-TH" dirty="0" smtClean="0"/>
              <a:t>ระบบ </a:t>
            </a:r>
            <a:r>
              <a:rPr lang="en-US" b="1" dirty="0" smtClean="0"/>
              <a:t>EDGE</a:t>
            </a:r>
            <a:r>
              <a:rPr lang="en-US" dirty="0" smtClean="0"/>
              <a:t> (Enhanced Data Rates for GSM Evolution) </a:t>
            </a:r>
            <a:r>
              <a:rPr lang="th-TH" dirty="0" smtClean="0"/>
              <a:t>ที่มีความเร็วสูงกว่า </a:t>
            </a:r>
            <a:r>
              <a:rPr lang="en-US" dirty="0" smtClean="0"/>
              <a:t>GPRS </a:t>
            </a:r>
            <a:r>
              <a:rPr lang="th-TH" dirty="0" smtClean="0"/>
              <a:t>คือมีความเร็ว </a:t>
            </a:r>
            <a:r>
              <a:rPr lang="en-US" dirty="0" smtClean="0"/>
              <a:t>200-300 Kbps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4098" name="Picture 2" descr="http://www.thaimobilecenter.com/images/products/htc_touch2_2.5g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3" y="4828032"/>
            <a:ext cx="2422716" cy="1813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dn.slashgear.com/wp-content/uploads/2009/05/samsung_star_s5230_preston_s5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3" y="2835509"/>
            <a:ext cx="2321186" cy="1992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โทรศัพท์เคลื่อนที่ (</a:t>
            </a:r>
            <a:r>
              <a:rPr lang="en-US" dirty="0"/>
              <a:t>Mobile Telephones)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th-TH" dirty="0">
                <a:solidFill>
                  <a:schemeClr val="accent1"/>
                </a:solidFill>
              </a:rPr>
              <a:t>ยุค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G (Third-Generation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090980" cy="4279392"/>
          </a:xfrm>
        </p:spPr>
        <p:txBody>
          <a:bodyPr>
            <a:normAutofit/>
          </a:bodyPr>
          <a:lstStyle/>
          <a:p>
            <a:r>
              <a:rPr lang="th-TH" dirty="0" smtClean="0"/>
              <a:t>พัฒนาในช่วงปี </a:t>
            </a:r>
            <a:r>
              <a:rPr lang="en-US" dirty="0" smtClean="0"/>
              <a:t>1999 </a:t>
            </a:r>
            <a:endParaRPr lang="th-TH" dirty="0" smtClean="0"/>
          </a:p>
          <a:p>
            <a:r>
              <a:rPr lang="th-TH" dirty="0" smtClean="0"/>
              <a:t>มีการพัฒนาเทคโนโลยีการสื่อสารของระบบโทรศัพท์เคลื่อนที่ไม่ใช่แค่การพูดคุยเท่านั้น แต่สามารถเชื่อมต่อเข้ากับเครือข่ายอินเทอร์เน็ตได้ตลอดเวลา</a:t>
            </a:r>
            <a:r>
              <a:rPr lang="en-US" dirty="0" smtClean="0"/>
              <a:t> </a:t>
            </a:r>
            <a:r>
              <a:rPr lang="th-TH" dirty="0" smtClean="0"/>
              <a:t>จึงเรียกได้ว่าเข้าสู่ยุคออนไลน์อย่างแท้จริง</a:t>
            </a:r>
          </a:p>
          <a:p>
            <a:r>
              <a:rPr lang="th-TH" dirty="0" smtClean="0"/>
              <a:t>เพื่อดำเนินธุรกรรมบนเครือข่าย รับส่งอีเมล ใช้งานระบบมัลติมีเดีย </a:t>
            </a:r>
          </a:p>
          <a:p>
            <a:r>
              <a:rPr lang="th-TH" dirty="0" smtClean="0"/>
              <a:t>ความเร็วในการดาวน์โหลดข้อมูลสูงสุดอยู่ที่ </a:t>
            </a:r>
            <a:r>
              <a:rPr lang="en-US" dirty="0" smtClean="0"/>
              <a:t>2.4 Mbps (</a:t>
            </a:r>
            <a:r>
              <a:rPr lang="th-TH" dirty="0" smtClean="0"/>
              <a:t>บนระบบ </a:t>
            </a:r>
            <a:r>
              <a:rPr lang="en-US" dirty="0" smtClean="0"/>
              <a:t>CDMA 2000)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5122" name="Picture 2" descr="https://www.mobilegazette.com/handsets/apple/apple-iphone-3g/apple-iphone-3g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905000"/>
            <a:ext cx="2395537" cy="1871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http://www.multi-touchtabletpc.com/photo/pl902570-android_5_5_inch_samsung_galaxy_3g_wifi_gps_mobile_pho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8" y="4327430"/>
            <a:ext cx="2085562" cy="208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129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โทรศัพท์เคลื่อนที่ (</a:t>
            </a:r>
            <a:r>
              <a:rPr lang="en-US" dirty="0"/>
              <a:t>Mobile Telephones)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th-TH" dirty="0">
                <a:solidFill>
                  <a:schemeClr val="accent1"/>
                </a:solidFill>
              </a:rPr>
              <a:t>ยุค </a:t>
            </a:r>
            <a:r>
              <a:rPr lang="en-US" dirty="0" smtClean="0">
                <a:solidFill>
                  <a:schemeClr val="accent1"/>
                </a:solidFill>
              </a:rPr>
              <a:t>4G (Fourth-Generation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284" y="2133600"/>
            <a:ext cx="8433115" cy="4632960"/>
          </a:xfrm>
        </p:spPr>
        <p:txBody>
          <a:bodyPr>
            <a:normAutofit fontScale="92500"/>
          </a:bodyPr>
          <a:lstStyle/>
          <a:p>
            <a:r>
              <a:rPr lang="th-TH" dirty="0" smtClean="0"/>
              <a:t>เริ่มพัฒนาขึ้นในปี </a:t>
            </a:r>
            <a:r>
              <a:rPr lang="en-US" dirty="0" smtClean="0"/>
              <a:t>2009</a:t>
            </a:r>
            <a:endParaRPr lang="th-TH" dirty="0" smtClean="0"/>
          </a:p>
          <a:p>
            <a:r>
              <a:rPr lang="th-TH" dirty="0" smtClean="0"/>
              <a:t>เป็นระบบไร้สายแบบบรอดแบรนด์ความเร็วดาวน์โหลดสูงสุดถึง </a:t>
            </a:r>
            <a:r>
              <a:rPr lang="en-US" dirty="0" smtClean="0"/>
              <a:t>1 </a:t>
            </a:r>
            <a:r>
              <a:rPr lang="en-US" dirty="0" err="1" smtClean="0"/>
              <a:t>Gbps</a:t>
            </a:r>
            <a:r>
              <a:rPr lang="en-US" dirty="0" smtClean="0"/>
              <a:t> </a:t>
            </a:r>
          </a:p>
          <a:p>
            <a:r>
              <a:rPr lang="th-TH" dirty="0" smtClean="0"/>
              <a:t>สามารถรับชมรายการทีวี</a:t>
            </a:r>
            <a:r>
              <a:rPr lang="en-US" dirty="0" smtClean="0"/>
              <a:t> </a:t>
            </a:r>
            <a:r>
              <a:rPr lang="th-TH" dirty="0" smtClean="0"/>
              <a:t>ภาพยนตร์</a:t>
            </a:r>
            <a:r>
              <a:rPr lang="en-US" dirty="0" smtClean="0"/>
              <a:t> </a:t>
            </a:r>
            <a:r>
              <a:rPr lang="th-TH" dirty="0" smtClean="0"/>
              <a:t>วิดีโอสตรีมมิ่ง</a:t>
            </a:r>
            <a:r>
              <a:rPr lang="en-US" dirty="0" smtClean="0"/>
              <a:t> </a:t>
            </a:r>
            <a:r>
              <a:rPr lang="th-TH" dirty="0" smtClean="0"/>
              <a:t>และเกมออนไลน์              ผ่านโทรศัพท์มือถือได้</a:t>
            </a:r>
          </a:p>
          <a:p>
            <a:r>
              <a:rPr lang="th-TH" dirty="0" smtClean="0"/>
              <a:t>ครอบคลุมพื้นที่รัศมีกว้าง </a:t>
            </a:r>
            <a:r>
              <a:rPr lang="en-US" dirty="0" smtClean="0"/>
              <a:t>48 Km. (</a:t>
            </a:r>
            <a:r>
              <a:rPr lang="th-TH" dirty="0" smtClean="0"/>
              <a:t>มากกว่าระบบ </a:t>
            </a:r>
            <a:r>
              <a:rPr lang="en-US" dirty="0" smtClean="0"/>
              <a:t>3G </a:t>
            </a:r>
            <a:r>
              <a:rPr lang="th-TH" dirty="0" smtClean="0"/>
              <a:t>ถึง </a:t>
            </a:r>
            <a:r>
              <a:rPr lang="en-US" dirty="0" smtClean="0"/>
              <a:t>10 </a:t>
            </a:r>
            <a:r>
              <a:rPr lang="th-TH" dirty="0" smtClean="0"/>
              <a:t>เท่า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เทคโนโลยีที่ใช้งานในยุค </a:t>
            </a:r>
            <a:r>
              <a:rPr lang="en-US" dirty="0" smtClean="0"/>
              <a:t>4G</a:t>
            </a:r>
            <a:r>
              <a:rPr lang="th-TH" dirty="0" smtClean="0"/>
              <a:t> คือ </a:t>
            </a:r>
            <a:r>
              <a:rPr lang="en-US" dirty="0" smtClean="0"/>
              <a:t>WiMAX (Worldwide Interoperability for Microwave Access) </a:t>
            </a:r>
            <a:r>
              <a:rPr lang="th-TH" dirty="0" smtClean="0"/>
              <a:t>และ </a:t>
            </a:r>
            <a:r>
              <a:rPr lang="en-US" dirty="0" smtClean="0"/>
              <a:t>LTE-A (Long Term Evolution - Advance</a:t>
            </a:r>
            <a:r>
              <a:rPr lang="en-US" dirty="0"/>
              <a:t>d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เป็นเทคโนโลยีที่รองรับ </a:t>
            </a:r>
            <a:r>
              <a:rPr lang="en-US" dirty="0" smtClean="0"/>
              <a:t>IPv6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  <p:pic>
        <p:nvPicPr>
          <p:cNvPr id="6146" name="Picture 2" descr="http://www.technobuffalo.com/wp-content/uploads/2015/03/iphone-6-rose-gold-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8" r="18761"/>
          <a:stretch/>
        </p:blipFill>
        <p:spPr bwMode="auto">
          <a:xfrm>
            <a:off x="8991601" y="16189"/>
            <a:ext cx="3200400" cy="25066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7450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567" y="0"/>
            <a:ext cx="5693433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  <p:pic>
        <p:nvPicPr>
          <p:cNvPr id="1026" name="Picture 2" descr="Image result for à¸à¸²à¸£à¸à¸±à¸à¸à¸² 5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6394027" cy="359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217920"/>
            <a:ext cx="615585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dirty="0" smtClean="0"/>
              <a:t>ที่มา </a:t>
            </a:r>
            <a:r>
              <a:rPr lang="en-US" dirty="0"/>
              <a:t>: https://www.matichon.co.th/article/news_851345</a:t>
            </a:r>
          </a:p>
        </p:txBody>
      </p:sp>
    </p:spTree>
    <p:extLst>
      <p:ext uri="{BB962C8B-B14F-4D97-AF65-F5344CB8AC3E}">
        <p14:creationId xmlns:p14="http://schemas.microsoft.com/office/powerpoint/2010/main" val="2535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อินฟราเรด (</a:t>
            </a:r>
            <a:r>
              <a:rPr lang="en-US" dirty="0"/>
              <a:t>Infrared Transmission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8480"/>
            <a:ext cx="8915400" cy="3777622"/>
          </a:xfrm>
        </p:spPr>
        <p:txBody>
          <a:bodyPr/>
          <a:lstStyle/>
          <a:p>
            <a:r>
              <a:rPr lang="th-TH" dirty="0" smtClean="0"/>
              <a:t>มีความถี่อยู่ที่ </a:t>
            </a:r>
            <a:r>
              <a:rPr lang="en-US" dirty="0" smtClean="0"/>
              <a:t>300 GHz – 400 THz </a:t>
            </a:r>
          </a:p>
          <a:p>
            <a:r>
              <a:rPr lang="th-TH" dirty="0" smtClean="0"/>
              <a:t>มักนำมาใช้เป็นอุปกรณ์รีโมทคอนโทรล</a:t>
            </a:r>
          </a:p>
          <a:p>
            <a:r>
              <a:rPr lang="th-TH" dirty="0" smtClean="0"/>
              <a:t>ลำแสงอินฟราเรดจะเดินทางใน</a:t>
            </a:r>
            <a:r>
              <a:rPr lang="th-TH" b="1" dirty="0" smtClean="0"/>
              <a:t>แนวเส้นตรง </a:t>
            </a:r>
            <a:r>
              <a:rPr lang="th-TH" dirty="0" smtClean="0"/>
              <a:t>สามารถสะท้อนวัตถุผิวเรียบได้</a:t>
            </a:r>
          </a:p>
          <a:p>
            <a:r>
              <a:rPr lang="th-TH" dirty="0" smtClean="0"/>
              <a:t>ข้อเสียคือไม่สามารถทะลุสิ่งกีดขวางได้</a:t>
            </a:r>
          </a:p>
          <a:p>
            <a:r>
              <a:rPr lang="th-TH" dirty="0" smtClean="0"/>
              <a:t>สามารถรับส่งข้อมูลได้สูง </a:t>
            </a:r>
            <a:r>
              <a:rPr lang="en-US" dirty="0" smtClean="0"/>
              <a:t>16 Mbps </a:t>
            </a:r>
            <a:r>
              <a:rPr lang="th-TH" dirty="0" smtClean="0"/>
              <a:t>แต่เป็นระยะทางสั้นๆเท่านั้น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609" y="4856480"/>
            <a:ext cx="5060391" cy="191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0423"/>
            <a:ext cx="3531696" cy="21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5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534160"/>
            <a:ext cx="9247187" cy="5323839"/>
          </a:xfrm>
        </p:spPr>
        <p:txBody>
          <a:bodyPr>
            <a:normAutofit/>
          </a:bodyPr>
          <a:lstStyle/>
          <a:p>
            <a:r>
              <a:rPr lang="th-TH" dirty="0" smtClean="0"/>
              <a:t>สื่อกลางส่งข้อมูลแบบไร้สาย </a:t>
            </a:r>
            <a:r>
              <a:rPr lang="en-US" dirty="0" smtClean="0"/>
              <a:t>(Wireless Media)</a:t>
            </a:r>
          </a:p>
          <a:p>
            <a:pPr lvl="1"/>
            <a:r>
              <a:rPr lang="th-TH" dirty="0" smtClean="0"/>
              <a:t>วิธีการแพร่สัญญาณ </a:t>
            </a:r>
            <a:r>
              <a:rPr lang="en-US" dirty="0" smtClean="0"/>
              <a:t>(Propagation Method)</a:t>
            </a:r>
          </a:p>
          <a:p>
            <a:pPr lvl="1"/>
            <a:r>
              <a:rPr lang="th-TH" dirty="0" smtClean="0"/>
              <a:t>คลื่นวิทยุ </a:t>
            </a:r>
            <a:r>
              <a:rPr lang="en-US" dirty="0" smtClean="0"/>
              <a:t>(Radio Frequency : RF)</a:t>
            </a:r>
          </a:p>
          <a:p>
            <a:pPr lvl="1"/>
            <a:r>
              <a:rPr lang="th-TH" dirty="0" smtClean="0"/>
              <a:t>ไมโครเวฟ </a:t>
            </a:r>
            <a:r>
              <a:rPr lang="en-US" dirty="0" smtClean="0"/>
              <a:t>(Terrestrial Microwave Transmission)</a:t>
            </a:r>
          </a:p>
          <a:p>
            <a:pPr lvl="1"/>
            <a:r>
              <a:rPr lang="th-TH" dirty="0" smtClean="0"/>
              <a:t>โทรศัพท์เคลื่อนที่ </a:t>
            </a:r>
            <a:r>
              <a:rPr lang="en-US" dirty="0" smtClean="0"/>
              <a:t>(Mobile Telephones)</a:t>
            </a:r>
          </a:p>
          <a:p>
            <a:pPr lvl="1"/>
            <a:r>
              <a:rPr lang="th-TH" dirty="0" smtClean="0"/>
              <a:t>อินฟราเรด </a:t>
            </a:r>
            <a:r>
              <a:rPr lang="en-US" dirty="0" smtClean="0"/>
              <a:t>(Infrared Transmission)</a:t>
            </a:r>
          </a:p>
          <a:p>
            <a:pPr lvl="1"/>
            <a:r>
              <a:rPr lang="th-TH" dirty="0" err="1" smtClean="0"/>
              <a:t>บลูทูธ</a:t>
            </a:r>
            <a:r>
              <a:rPr lang="th-TH" dirty="0" smtClean="0"/>
              <a:t> </a:t>
            </a:r>
            <a:r>
              <a:rPr lang="en-US" dirty="0" smtClean="0"/>
              <a:t>(Bluetooth)</a:t>
            </a:r>
          </a:p>
          <a:p>
            <a:pPr lvl="1"/>
            <a:r>
              <a:rPr lang="th-TH" dirty="0" smtClean="0"/>
              <a:t>ไวไฟ </a:t>
            </a:r>
            <a:r>
              <a:rPr lang="en-US" dirty="0" smtClean="0"/>
              <a:t>(Wi-Fi)</a:t>
            </a:r>
          </a:p>
          <a:p>
            <a:r>
              <a:rPr lang="th-TH" dirty="0" smtClean="0"/>
              <a:t>การพิจารณาสื่อกลางส่งข้อมูล</a:t>
            </a:r>
            <a:endParaRPr lang="en-US" dirty="0" smtClean="0"/>
          </a:p>
          <a:p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8194" name="Picture 2" descr="https://i.warosu.org/data/sci/img/0074/79/1440085658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20" y="1190750"/>
            <a:ext cx="3969956" cy="5612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err="1"/>
              <a:t>บลูทูธ</a:t>
            </a:r>
            <a:r>
              <a:rPr lang="th-TH" dirty="0"/>
              <a:t> (</a:t>
            </a:r>
            <a:r>
              <a:rPr lang="en-US" dirty="0"/>
              <a:t>Bluetooth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192" y="2133600"/>
            <a:ext cx="8444420" cy="3777622"/>
          </a:xfrm>
        </p:spPr>
        <p:txBody>
          <a:bodyPr>
            <a:normAutofit/>
          </a:bodyPr>
          <a:lstStyle/>
          <a:p>
            <a:r>
              <a:rPr lang="th-TH" dirty="0" smtClean="0"/>
              <a:t>เกิดขึ้นราวปี </a:t>
            </a:r>
            <a:r>
              <a:rPr lang="en-US" dirty="0" smtClean="0"/>
              <a:t>199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th-TH" dirty="0" smtClean="0"/>
              <a:t>โดย </a:t>
            </a:r>
            <a:r>
              <a:rPr lang="en-US" dirty="0" smtClean="0"/>
              <a:t>Ericsson Mobile, Sweden </a:t>
            </a:r>
            <a:r>
              <a:rPr lang="th-TH" dirty="0" smtClean="0"/>
              <a:t>เพื่อใช้กับหูฟังไร้สาย</a:t>
            </a:r>
            <a:r>
              <a:rPr lang="en-US" dirty="0" smtClean="0"/>
              <a:t> </a:t>
            </a:r>
            <a:endParaRPr lang="th-TH" dirty="0" smtClean="0"/>
          </a:p>
          <a:p>
            <a:r>
              <a:rPr lang="th-TH" dirty="0" smtClean="0"/>
              <a:t>ข้อดีคือต้นทุนต่ำและใช้พลังงานต่ำ</a:t>
            </a:r>
          </a:p>
          <a:p>
            <a:r>
              <a:rPr lang="th-TH" dirty="0" smtClean="0"/>
              <a:t>โดยปกจะใช้ติดต่อสื่อสารไร้สายได้ภายในระยะ </a:t>
            </a:r>
            <a:r>
              <a:rPr lang="en-US" dirty="0" smtClean="0"/>
              <a:t>10 m. </a:t>
            </a:r>
            <a:r>
              <a:rPr lang="th-TH" dirty="0"/>
              <a:t>ส</a:t>
            </a:r>
            <a:r>
              <a:rPr lang="th-TH" dirty="0" smtClean="0"/>
              <a:t>ามารถสื่อสารทะลุสิ่งกีดขวางได้ และเป็นการสื่อสารแบบแผ่ออกรอบทิศทาง </a:t>
            </a:r>
          </a:p>
          <a:p>
            <a:r>
              <a:rPr lang="th-TH" dirty="0" smtClean="0"/>
              <a:t>มีความถี่ราว </a:t>
            </a:r>
            <a:r>
              <a:rPr lang="en-US" dirty="0" smtClean="0"/>
              <a:t>2.4 GHz</a:t>
            </a:r>
            <a:r>
              <a:rPr lang="th-TH" dirty="0" smtClean="0"/>
              <a:t> ความเร็วและระยะทางจะแตกต่างกันไปในแต่ละเวอร์ชั่น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  <p:pic>
        <p:nvPicPr>
          <p:cNvPr id="7170" name="Picture 2" descr="https://cdn.sparkfun.com/assets/4/b/e/e/9/5213ccb1757b7f4c568b45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44" y="146748"/>
            <a:ext cx="1986852" cy="1986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fotonin.com/data_images/out/19/926484-bluetooth-heads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1706879"/>
            <a:ext cx="2427548" cy="1983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ballyhoo.stagingaz.gov/sites/default/files/styles/photo_gallery_slideshow/public/10th%20century%20Viking%20King%20Harald%20Bluetooth%20Gormsson_0.jpg?itok=hmFHTD8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256" y="146748"/>
            <a:ext cx="1932551" cy="1906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ecx.images-amazon.com/images/I/81Y6RS-vV1L._AA1500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" y="4035649"/>
            <a:ext cx="2592925" cy="2592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2" y="5185466"/>
            <a:ext cx="7344698" cy="16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6012" y="2133600"/>
            <a:ext cx="9226868" cy="3881120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เป็นเทคโนโลยีสำหรับเครือข่าย </a:t>
            </a:r>
            <a:r>
              <a:rPr lang="en-US" dirty="0" smtClean="0"/>
              <a:t>LAN </a:t>
            </a:r>
            <a:r>
              <a:rPr lang="th-TH" dirty="0" smtClean="0"/>
              <a:t>ไร้สาย </a:t>
            </a:r>
            <a:r>
              <a:rPr lang="en-US" dirty="0" smtClean="0"/>
              <a:t>(WLAN)</a:t>
            </a:r>
            <a:endParaRPr lang="th-TH" dirty="0" smtClean="0"/>
          </a:p>
          <a:p>
            <a:r>
              <a:rPr lang="th-TH" dirty="0" smtClean="0"/>
              <a:t>พัฒนาขึ้นเมื่อปี </a:t>
            </a:r>
            <a:r>
              <a:rPr lang="en-US" dirty="0" smtClean="0"/>
              <a:t>1998 </a:t>
            </a:r>
            <a:r>
              <a:rPr lang="th-TH" dirty="0" smtClean="0"/>
              <a:t>โดย </a:t>
            </a:r>
            <a:r>
              <a:rPr lang="en-US" dirty="0" smtClean="0"/>
              <a:t>Wi-Fi Alliance</a:t>
            </a:r>
          </a:p>
          <a:p>
            <a:r>
              <a:rPr lang="th-TH" dirty="0" smtClean="0"/>
              <a:t>มีการใช้งานอย่างแพร่หลายบนอุปกรณ์ไอทีแทบทุกชนิด</a:t>
            </a:r>
            <a:endParaRPr lang="en-US" dirty="0" smtClean="0"/>
          </a:p>
          <a:p>
            <a:r>
              <a:rPr lang="th-TH" dirty="0" smtClean="0"/>
              <a:t>ใช้ช่วงความถี่ </a:t>
            </a:r>
            <a:r>
              <a:rPr lang="en-US" dirty="0" smtClean="0"/>
              <a:t>2.4 GHz </a:t>
            </a:r>
            <a:r>
              <a:rPr lang="th-TH" dirty="0" smtClean="0"/>
              <a:t>และ </a:t>
            </a:r>
            <a:r>
              <a:rPr lang="en-US" dirty="0" smtClean="0"/>
              <a:t>5 GHz </a:t>
            </a:r>
            <a:r>
              <a:rPr lang="th-TH" dirty="0" smtClean="0"/>
              <a:t>สามารถกระจายสัญญาณได้รอบ</a:t>
            </a:r>
            <a:r>
              <a:rPr lang="th-TH" dirty="0" smtClean="0"/>
              <a:t>ทิศทาง หรือจะใช้แบบ </a:t>
            </a:r>
            <a:r>
              <a:rPr lang="en-US" dirty="0" smtClean="0"/>
              <a:t>Directional </a:t>
            </a:r>
            <a:r>
              <a:rPr lang="th-TH" dirty="0" smtClean="0"/>
              <a:t>ก็ได้</a:t>
            </a:r>
            <a:endParaRPr lang="en-US" dirty="0" smtClean="0"/>
          </a:p>
          <a:p>
            <a:r>
              <a:rPr lang="th-TH" dirty="0" smtClean="0"/>
              <a:t>ใช้มาตรฐาน </a:t>
            </a:r>
            <a:r>
              <a:rPr lang="en-US" dirty="0" smtClean="0"/>
              <a:t>IEEE 802.11</a:t>
            </a:r>
          </a:p>
          <a:p>
            <a:r>
              <a:rPr lang="th-TH" dirty="0" smtClean="0"/>
              <a:t>ใช้อุปกรณ์ </a:t>
            </a:r>
            <a:r>
              <a:rPr lang="en-US" dirty="0" smtClean="0"/>
              <a:t>Access Point (Hotspot) </a:t>
            </a:r>
            <a:r>
              <a:rPr lang="th-TH" dirty="0" smtClean="0"/>
              <a:t>ในการกระจายสัญญาณให้กับอุปกรณ์อื่นๆ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5122" name="Picture 2" descr="WiFi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0" y="62115"/>
            <a:ext cx="3312160" cy="19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2/20/Netgear-Nighthawk-AC1900-WiFi-Router.jpg/220px-Netgear-Nighthawk-AC1900-WiFi-Ro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68240"/>
            <a:ext cx="2550595" cy="188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wif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601" y="221955"/>
            <a:ext cx="2252132" cy="16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9043"/>
            <a:ext cx="2439197" cy="24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6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</a:t>
            </a:r>
            <a:r>
              <a:rPr lang="th-TH" dirty="0" smtClean="0"/>
              <a:t>พิจารณาการใช้สื่อกลาง</a:t>
            </a:r>
            <a:r>
              <a:rPr lang="th-TH" dirty="0"/>
              <a:t>ส่ง</a:t>
            </a:r>
            <a:r>
              <a:rPr lang="th-TH" dirty="0" smtClean="0"/>
              <a:t>ข้อมูล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56080"/>
            <a:ext cx="8915400" cy="4255142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ปัจจัยที่ต้องพิจารณามีดังนี้</a:t>
            </a:r>
          </a:p>
          <a:p>
            <a:r>
              <a:rPr lang="th-TH" dirty="0" smtClean="0"/>
              <a:t>ต้นทุน </a:t>
            </a:r>
            <a:r>
              <a:rPr lang="en-US" dirty="0" smtClean="0"/>
              <a:t>(Cost)</a:t>
            </a:r>
            <a:endParaRPr lang="th-TH" dirty="0" smtClean="0"/>
          </a:p>
          <a:p>
            <a:r>
              <a:rPr lang="th-TH" dirty="0" smtClean="0"/>
              <a:t>ความเร็ว</a:t>
            </a:r>
            <a:r>
              <a:rPr lang="en-US" dirty="0" smtClean="0"/>
              <a:t> (Speed)</a:t>
            </a:r>
            <a:endParaRPr lang="th-TH" dirty="0" smtClean="0"/>
          </a:p>
          <a:p>
            <a:r>
              <a:rPr lang="th-TH" dirty="0" smtClean="0"/>
              <a:t>ระยะทางและการขยาย</a:t>
            </a:r>
            <a:r>
              <a:rPr lang="en-US" dirty="0" smtClean="0"/>
              <a:t> (Distance and Expandability)</a:t>
            </a:r>
            <a:endParaRPr lang="th-TH" dirty="0" smtClean="0"/>
          </a:p>
          <a:p>
            <a:r>
              <a:rPr lang="th-TH" dirty="0" smtClean="0"/>
              <a:t>สภาพแวดล้อม</a:t>
            </a:r>
            <a:r>
              <a:rPr lang="en-US" dirty="0" smtClean="0"/>
              <a:t> (Environment)</a:t>
            </a:r>
            <a:endParaRPr lang="th-TH" dirty="0" smtClean="0"/>
          </a:p>
          <a:p>
            <a:r>
              <a:rPr lang="th-TH" dirty="0" smtClean="0"/>
              <a:t>ความปลอดภัย</a:t>
            </a:r>
            <a:r>
              <a:rPr lang="en-US" dirty="0" smtClean="0"/>
              <a:t> (Security)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2050" name="Picture 2" descr="Image result for wif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88" y="5190206"/>
            <a:ext cx="7770812" cy="175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wif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455" y="170180"/>
            <a:ext cx="3333750" cy="24669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8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สื่อกลางส่งข้อมูลแบบไร้สาย </a:t>
            </a:r>
            <a:r>
              <a:rPr lang="en-US" dirty="0"/>
              <a:t>(Wireless Media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2133600"/>
            <a:ext cx="9112251" cy="3777622"/>
          </a:xfrm>
        </p:spPr>
        <p:txBody>
          <a:bodyPr/>
          <a:lstStyle/>
          <a:p>
            <a:r>
              <a:rPr lang="th-TH" dirty="0" smtClean="0"/>
              <a:t>การสื่อสารแบบไร้สาย เป็นการส่งข้อมูลข่าวสารในรูปแบบของ</a:t>
            </a:r>
            <a:r>
              <a:rPr lang="th-TH" b="1" dirty="0" smtClean="0"/>
              <a:t>คลื่นแม่เหล็กไฟฟ้า</a:t>
            </a:r>
          </a:p>
          <a:p>
            <a:r>
              <a:rPr lang="th-TH" dirty="0" smtClean="0"/>
              <a:t>คลื่นแม่เหล็กไฟฟ้าวัดความยาวเป็นนาโนเมตร หรือไมโครเมตร และวัดความถี่เป็นเฮิร์ตซ์ </a:t>
            </a:r>
            <a:r>
              <a:rPr lang="en-US" dirty="0" smtClean="0"/>
              <a:t> (Hertz)</a:t>
            </a:r>
            <a:endParaRPr lang="th-TH" dirty="0" smtClean="0"/>
          </a:p>
          <a:p>
            <a:r>
              <a:rPr lang="th-TH" dirty="0" smtClean="0"/>
              <a:t>คลื่นแม่เหล็กไฟฟ้ามีความถี่แบบต่อเนื่องกันไปเป็นแนวช่วงกว้าง เรียกว่า สเปกตรัมคลื่นแม่เหล็กไฟฟ้า </a:t>
            </a:r>
            <a:r>
              <a:rPr lang="en-US" dirty="0" smtClean="0"/>
              <a:t>(Electromagnetic Spectrum) </a:t>
            </a:r>
            <a:r>
              <a:rPr lang="th-TH" dirty="0" smtClean="0"/>
              <a:t>โดยแต่ละย่านความถี่จะใช้ประโยชน์แตกต่างกันไปตามแหล่งกำเนิด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63441"/>
            <a:ext cx="293139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2052" name="Picture 4" descr="http://thumbs.dreamstime.com/z/electromagnetic-spectrum-vector-diagram-different-types-radiation-their-wavelengths-order-increasing-frequency-336257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31" y="-157098"/>
            <a:ext cx="11812989" cy="7015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5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วิธีการแพร่สัญญาณ (</a:t>
            </a:r>
            <a:r>
              <a:rPr lang="en-US" dirty="0"/>
              <a:t>Propagation Method</a:t>
            </a:r>
            <a:r>
              <a:rPr lang="en-US" dirty="0" smtClean="0"/>
              <a:t>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71650"/>
            <a:ext cx="8915400" cy="41395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 smtClean="0"/>
              <a:t>การเดินทางของคลื่นจะแพร่กระจาย </a:t>
            </a:r>
            <a:r>
              <a:rPr lang="en-US" dirty="0" smtClean="0"/>
              <a:t>(Propagation) </a:t>
            </a:r>
            <a:r>
              <a:rPr lang="th-TH" dirty="0" smtClean="0"/>
              <a:t>ในรูปแบบที่แตกต่างกันของคลื่นนั้นๆ</a:t>
            </a:r>
          </a:p>
          <a:p>
            <a:r>
              <a:rPr lang="th-TH" b="1" dirty="0" smtClean="0"/>
              <a:t>คลื่นดิน </a:t>
            </a:r>
            <a:r>
              <a:rPr lang="en-US" dirty="0" smtClean="0"/>
              <a:t>(Ground Wave) </a:t>
            </a:r>
            <a:r>
              <a:rPr lang="th-TH" dirty="0" smtClean="0"/>
              <a:t>เป็นคลื่นวิทยุความถี่ต่ำ เคลื่อนที่ไปตามความโค้งของเปลือกโลก โดยระยะทางจะขึ้นอยู่กับกำลังส่ง</a:t>
            </a:r>
          </a:p>
          <a:p>
            <a:r>
              <a:rPr lang="th-TH" b="1" dirty="0" smtClean="0"/>
              <a:t>คลื่นฟ้า </a:t>
            </a:r>
            <a:r>
              <a:rPr lang="en-US" dirty="0" smtClean="0"/>
              <a:t>(Sky Wave) </a:t>
            </a:r>
            <a:r>
              <a:rPr lang="th-TH" dirty="0" smtClean="0"/>
              <a:t>เป็นคลื่นวิทยุความถี่สูงที่แพร่กระจายไปบนบรรยากาศชั้น</a:t>
            </a:r>
            <a:r>
              <a:rPr lang="en-US" dirty="0" smtClean="0"/>
              <a:t>         </a:t>
            </a:r>
            <a:r>
              <a:rPr lang="th-TH" dirty="0" smtClean="0"/>
              <a:t>ไอโอ</a:t>
            </a:r>
            <a:r>
              <a:rPr lang="th-TH" dirty="0" err="1" smtClean="0"/>
              <a:t>โนสเฟียร์</a:t>
            </a:r>
            <a:r>
              <a:rPr lang="th-TH" dirty="0" smtClean="0"/>
              <a:t> และสะท้อนกลับมายังโลก</a:t>
            </a:r>
          </a:p>
          <a:p>
            <a:r>
              <a:rPr lang="th-TH" b="1" dirty="0" smtClean="0"/>
              <a:t>คลื่นอวกาศ </a:t>
            </a:r>
            <a:r>
              <a:rPr lang="en-US" dirty="0" smtClean="0"/>
              <a:t>(Space Wave) </a:t>
            </a:r>
            <a:r>
              <a:rPr lang="th-TH" dirty="0" smtClean="0"/>
              <a:t>หรือ </a:t>
            </a:r>
            <a:r>
              <a:rPr lang="en-US" dirty="0" smtClean="0"/>
              <a:t>Line-of-Sight </a:t>
            </a:r>
            <a:r>
              <a:rPr lang="th-TH" dirty="0" smtClean="0"/>
              <a:t>เป็นคลื่นวิทยุความถี่สูงมาก คลื่นชนิดนี้จะไม่เคลื่อนที่ไปตามส่วนโค้งของโลก ดังนั้นเสาอากาศต้องหันหน้าชนกัน รวมถึงมีระดับความสูงเพียงพอและปรับแหงนให้ตรงแนว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61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3074" name="Picture 2" descr="http://i.ytimg.com/vi/gsSTgjXPD2M/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2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29899"/>
            <a:ext cx="8911687" cy="1280890"/>
          </a:xfrm>
        </p:spPr>
        <p:txBody>
          <a:bodyPr/>
          <a:lstStyle/>
          <a:p>
            <a:r>
              <a:rPr lang="th-TH" dirty="0" smtClean="0"/>
              <a:t>ย่านความถี่ที่ใช้งานตามมาตรฐานที่กำหนด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241221"/>
              </p:ext>
            </p:extLst>
          </p:nvPr>
        </p:nvGraphicFramePr>
        <p:xfrm>
          <a:off x="757237" y="1152907"/>
          <a:ext cx="11101389" cy="557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7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74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43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Band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Range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Propagation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Application</a:t>
                      </a:r>
                      <a:endParaRPr lang="th-TH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VLF (Very Low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– 30 KHz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Ground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Long-Range Radio,</a:t>
                      </a:r>
                      <a:r>
                        <a:rPr lang="en-US" sz="2400" baseline="0" dirty="0" smtClean="0"/>
                        <a:t> Navigation</a:t>
                      </a:r>
                      <a:endParaRPr lang="en-US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LF (Low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– 300 KHz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Ground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Radio Beacons, Navigational Locators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MF (Middle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r>
                        <a:rPr lang="en-US" sz="2400" baseline="0" dirty="0" smtClean="0"/>
                        <a:t> KHz – 3 MHz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AM Radio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HF (High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</a:t>
                      </a:r>
                      <a:r>
                        <a:rPr lang="en-US" sz="2400" baseline="0" dirty="0" smtClean="0"/>
                        <a:t> – 30 MHz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Citizens Band,</a:t>
                      </a:r>
                      <a:r>
                        <a:rPr lang="en-US" sz="2400" baseline="0" dirty="0" smtClean="0"/>
                        <a:t> Ship/Aircraft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VHF (Very High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– 300 MHz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Sky and Line-of-Sight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VHF TV, FM Radio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UHF (Ultra High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 MHz – 3 GHz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Line-of-Sight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UHF TV, Cellular Phones, Satellite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SHF (</a:t>
                      </a:r>
                      <a:r>
                        <a:rPr lang="en-US" sz="2400" dirty="0" err="1" smtClean="0"/>
                        <a:t>Superhigh</a:t>
                      </a:r>
                      <a:r>
                        <a:rPr lang="en-US" sz="2400" dirty="0" smtClean="0"/>
                        <a:t>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– 30</a:t>
                      </a:r>
                      <a:r>
                        <a:rPr lang="en-US" sz="2400" baseline="0" dirty="0" smtClean="0"/>
                        <a:t> GHz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Line-of-Sight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Satellite</a:t>
                      </a:r>
                      <a:r>
                        <a:rPr lang="en-US" sz="2400" baseline="0" dirty="0" smtClean="0"/>
                        <a:t> Communication</a:t>
                      </a:r>
                      <a:endParaRPr lang="th-TH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EHF (Extremely High Frequency)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 – 300 GHz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Line-of-Sight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Radar,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Satellite</a:t>
                      </a:r>
                      <a:r>
                        <a:rPr lang="en-US" sz="2400" baseline="0" dirty="0" smtClean="0"/>
                        <a:t> </a:t>
                      </a:r>
                      <a:endParaRPr lang="th-T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11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วิธีการแพร่สัญญาณ (</a:t>
            </a:r>
            <a:r>
              <a:rPr lang="en-US" dirty="0"/>
              <a:t>Propagation Method</a:t>
            </a:r>
            <a:r>
              <a:rPr lang="en-US" dirty="0" smtClean="0"/>
              <a:t>)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88161"/>
            <a:ext cx="8915400" cy="4769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ปกติจะแพร่สัญญาณโดยใช้เสาส่งสัญญาณ </a:t>
            </a:r>
            <a:r>
              <a:rPr lang="th-TH" dirty="0" smtClean="0"/>
              <a:t>มีอ</a:t>
            </a:r>
            <a:r>
              <a:rPr lang="th-TH" dirty="0" smtClean="0"/>
              <a:t>ยู่ </a:t>
            </a:r>
            <a:r>
              <a:rPr lang="en-US" dirty="0" smtClean="0"/>
              <a:t>2 </a:t>
            </a:r>
            <a:r>
              <a:rPr lang="th-TH" dirty="0" smtClean="0"/>
              <a:t>ประเภท </a:t>
            </a:r>
            <a:r>
              <a:rPr lang="th-TH" dirty="0" smtClean="0"/>
              <a:t>คือ</a:t>
            </a:r>
          </a:p>
          <a:p>
            <a:r>
              <a:rPr lang="th-TH" b="1" dirty="0" smtClean="0"/>
              <a:t>แบบแพร่สัญญาณรอบทิศทาง </a:t>
            </a:r>
            <a:r>
              <a:rPr lang="en-US" dirty="0" smtClean="0"/>
              <a:t>(Omnidirectional) </a:t>
            </a:r>
            <a:r>
              <a:rPr lang="th-TH" dirty="0" smtClean="0"/>
              <a:t>สัญญาณจะส่งออกไปทั่วทิศในอากาศ สามารถรับสัญญาณได้โดยการตั้งเสารับสัญญาณ ตัวอย่างเช่นคลื่นวิทยุ </a:t>
            </a:r>
            <a:r>
              <a:rPr lang="en-US" dirty="0" smtClean="0"/>
              <a:t>AM/FM </a:t>
            </a:r>
            <a:r>
              <a:rPr lang="th-TH" dirty="0" smtClean="0"/>
              <a:t>สัญญาณโทรทัศน์ ข้อดีคือสามารถทะลุสิ่งกีดขวางได้ดี ข้อเสียคือไม่สามารถควบคุมสัญญาณให้อยู่ในพื้นที่จำกัดได้</a:t>
            </a:r>
          </a:p>
          <a:p>
            <a:r>
              <a:rPr lang="th-TH" b="1" dirty="0" smtClean="0"/>
              <a:t>แบบกำหนดทิศทาง </a:t>
            </a:r>
            <a:r>
              <a:rPr lang="en-US" dirty="0" smtClean="0"/>
              <a:t>(Directional)</a:t>
            </a:r>
            <a:r>
              <a:rPr lang="th-TH" dirty="0" smtClean="0"/>
              <a:t> ตัวอย่างเช่นคลื่น</a:t>
            </a:r>
            <a:r>
              <a:rPr lang="th-TH" dirty="0" smtClean="0"/>
              <a:t>ไมโครเวฟ</a:t>
            </a:r>
            <a:r>
              <a:rPr lang="th-TH" dirty="0" smtClean="0"/>
              <a:t>หรือคลื่นวิทยุบางประเภท</a:t>
            </a:r>
            <a:r>
              <a:rPr lang="th-TH" dirty="0" smtClean="0"/>
              <a:t> </a:t>
            </a:r>
            <a:r>
              <a:rPr lang="th-TH" dirty="0" smtClean="0"/>
              <a:t>โดยอุปกรณ์รับส่งจะต้องปรับให้อยู่ในแนวระนาบเดียวกันหรือเป็นแนวเส้นตรง</a:t>
            </a:r>
            <a:r>
              <a:rPr lang="en-US" dirty="0" smtClean="0"/>
              <a:t> </a:t>
            </a:r>
            <a:r>
              <a:rPr lang="th-TH" dirty="0" smtClean="0"/>
              <a:t>สามารถสื่อสารแบบจุดต่อจุด</a:t>
            </a:r>
            <a:r>
              <a:rPr lang="th-TH" dirty="0" smtClean="0"/>
              <a:t>ได้</a:t>
            </a:r>
            <a:r>
              <a:rPr lang="en-US" dirty="0" smtClean="0"/>
              <a:t> (Point-to-Point) </a:t>
            </a:r>
            <a:r>
              <a:rPr lang="th-TH" dirty="0" smtClean="0"/>
              <a:t>และสามารถกำหนดพื้นกระจายสัญญาณในวงจำกัดได้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152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20" b="13412"/>
          <a:stretch/>
        </p:blipFill>
        <p:spPr bwMode="auto">
          <a:xfrm>
            <a:off x="0" y="1224343"/>
            <a:ext cx="12192000" cy="477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1339</Words>
  <Application>Microsoft Office PowerPoint</Application>
  <PresentationFormat>Widescreen</PresentationFormat>
  <Paragraphs>155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Cordia New</vt:lpstr>
      <vt:lpstr>TH SarabunPSK</vt:lpstr>
      <vt:lpstr>Wingdings 3</vt:lpstr>
      <vt:lpstr>Wisp</vt:lpstr>
      <vt:lpstr>บทที่ 4 : สื่อกลางส่งข้อมูลและการมัลติเพล็กซ์  (Transmission Media and Multiplexing) Part2 สธ313 การสื่อสารข้อมูลและเครือข่ายคอมพิวเตอร์ทางธุรกิจ</vt:lpstr>
      <vt:lpstr>Outline</vt:lpstr>
      <vt:lpstr>สื่อกลางส่งข้อมูลแบบไร้สาย (Wireless Media)</vt:lpstr>
      <vt:lpstr>PowerPoint Presentation</vt:lpstr>
      <vt:lpstr>วิธีการแพร่สัญญาณ (Propagation Method)</vt:lpstr>
      <vt:lpstr>PowerPoint Presentation</vt:lpstr>
      <vt:lpstr>ย่านความถี่ที่ใช้งานตามมาตรฐานที่กำหนด</vt:lpstr>
      <vt:lpstr>วิธีการแพร่สัญญาณ (Propagation Method) [2]</vt:lpstr>
      <vt:lpstr>PowerPoint Presentation</vt:lpstr>
      <vt:lpstr>คลื่นวิทยุ (Radio Frequency : RF)</vt:lpstr>
      <vt:lpstr>ไมโครเวฟ (Microwave Transmission)</vt:lpstr>
      <vt:lpstr>โทรศัพท์เคลื่อนที่ (Mobile Telephones)</vt:lpstr>
      <vt:lpstr>โทรศัพท์เคลื่อนที่ (Mobile Telephones) : ยุค 1G (First-Generation) </vt:lpstr>
      <vt:lpstr>โทรศัพท์เคลื่อนที่ (Mobile Telephones) : ยุค 2G (Second-Generation)</vt:lpstr>
      <vt:lpstr>โทรศัพท์เคลื่อนที่ (Mobile Telephones) : ยุค 2.5G (Second-and-One-Half-Generation)</vt:lpstr>
      <vt:lpstr>โทรศัพท์เคลื่อนที่ (Mobile Telephones) : ยุค 3G (Third-Generation)</vt:lpstr>
      <vt:lpstr>โทรศัพท์เคลื่อนที่ (Mobile Telephones) : ยุค 4G (Fourth-Generation)</vt:lpstr>
      <vt:lpstr>PowerPoint Presentation</vt:lpstr>
      <vt:lpstr>อินฟราเรด (Infrared Transmission)</vt:lpstr>
      <vt:lpstr>บลูทูธ (Bluetooth)</vt:lpstr>
      <vt:lpstr>Wi-Fi</vt:lpstr>
      <vt:lpstr>การพิจารณาการใช้สื่อกลางส่งข้อมูล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446</cp:revision>
  <dcterms:created xsi:type="dcterms:W3CDTF">2015-08-08T14:30:10Z</dcterms:created>
  <dcterms:modified xsi:type="dcterms:W3CDTF">2018-08-09T10:25:45Z</dcterms:modified>
</cp:coreProperties>
</file>