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66" r:id="rId12"/>
    <p:sldId id="267" r:id="rId13"/>
    <p:sldId id="283" r:id="rId14"/>
    <p:sldId id="280" r:id="rId15"/>
    <p:sldId id="268" r:id="rId16"/>
    <p:sldId id="269" r:id="rId17"/>
    <p:sldId id="271" r:id="rId18"/>
    <p:sldId id="284" r:id="rId19"/>
    <p:sldId id="272" r:id="rId20"/>
    <p:sldId id="273" r:id="rId21"/>
    <p:sldId id="274" r:id="rId22"/>
    <p:sldId id="285" r:id="rId23"/>
    <p:sldId id="275" r:id="rId24"/>
    <p:sldId id="281" r:id="rId25"/>
    <p:sldId id="276" r:id="rId26"/>
    <p:sldId id="277" r:id="rId27"/>
    <p:sldId id="278" r:id="rId28"/>
    <p:sldId id="279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26/07/60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techtalkthai.com/optical-fibre-transmits-1-tb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tip.com/topic/35740524" TargetMode="External"/><Relationship Id="rId2" Type="http://schemas.openxmlformats.org/officeDocument/2006/relationships/hyperlink" Target="https://www.youtube.com/watch?v=9aTazDoAaf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4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สื่อกลางส่งข้อมูลและการมัลติเพล็กซ์ </a:t>
            </a:r>
            <a:br>
              <a:rPr lang="th-TH" sz="4400" b="1" dirty="0" smtClean="0"/>
            </a:br>
            <a:r>
              <a:rPr lang="en-US" sz="4400" b="1" dirty="0" smtClean="0"/>
              <a:t>(Transmission Media and Multiplexing) Part1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สายคู่บิดเกลียว </a:t>
            </a:r>
            <a:r>
              <a:rPr lang="en-US" dirty="0"/>
              <a:t>(Twisted-Pair Cable)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03776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ในปัจจุบัน สาย </a:t>
            </a:r>
            <a:r>
              <a:rPr lang="en-US" dirty="0" smtClean="0"/>
              <a:t>UTP </a:t>
            </a:r>
            <a:r>
              <a:rPr lang="th-TH" dirty="0" smtClean="0"/>
              <a:t>มีทั้งสิ้น </a:t>
            </a:r>
            <a:r>
              <a:rPr lang="en-US" dirty="0" smtClean="0"/>
              <a:t>7 </a:t>
            </a:r>
            <a:r>
              <a:rPr lang="th-TH" dirty="0" smtClean="0"/>
              <a:t>ประเภทด้วยกัน โดยใช้คำย่อว่า </a:t>
            </a:r>
            <a:r>
              <a:rPr lang="en-US" dirty="0" smtClean="0"/>
              <a:t>CAT (Category) </a:t>
            </a:r>
            <a:r>
              <a:rPr lang="th-TH" dirty="0" smtClean="0"/>
              <a:t>แล้วตามด้วยตัวเลขที่แสดงระดับคุณภาพของสาย</a:t>
            </a:r>
          </a:p>
          <a:p>
            <a:pPr lvl="1"/>
            <a:r>
              <a:rPr lang="en-US" b="1" dirty="0" smtClean="0"/>
              <a:t>CAT 1</a:t>
            </a:r>
            <a:r>
              <a:rPr lang="en-US" dirty="0" smtClean="0"/>
              <a:t> – </a:t>
            </a:r>
            <a:r>
              <a:rPr lang="th-TH" dirty="0" smtClean="0"/>
              <a:t>ใช้กับระบบโทรศัพท์ ออกแบบมาเพื่อนำส่งข้อมูลเสียงหรือสัญญาณดิจิตอลความเร็วต่ำ มีความไวต่อสัญญาณรบกวนและอ่อนตัวต่อสัญญาณมาก</a:t>
            </a:r>
          </a:p>
          <a:p>
            <a:pPr lvl="1"/>
            <a:r>
              <a:rPr lang="en-US" b="1" dirty="0" smtClean="0"/>
              <a:t>CAT 2 </a:t>
            </a:r>
            <a:r>
              <a:rPr lang="en-US" dirty="0" smtClean="0"/>
              <a:t>– </a:t>
            </a:r>
            <a:r>
              <a:rPr lang="th-TH" dirty="0" smtClean="0"/>
              <a:t>มักใช้กับระบบโทรศัพท์ ภายในมีสายสัญญาณ </a:t>
            </a:r>
            <a:r>
              <a:rPr lang="en-US" dirty="0" smtClean="0"/>
              <a:t>4 </a:t>
            </a:r>
            <a:r>
              <a:rPr lang="th-TH" dirty="0" smtClean="0"/>
              <a:t>คู่ ดีกว่าสาย </a:t>
            </a:r>
            <a:r>
              <a:rPr lang="en-US" dirty="0" smtClean="0"/>
              <a:t>CAT 1 </a:t>
            </a:r>
            <a:r>
              <a:rPr lang="th-TH" dirty="0" smtClean="0"/>
              <a:t>ตรงที่ลดสัญญาณรบกวนลง และลดการอ่อนตัวของสัญญาณ</a:t>
            </a:r>
            <a:r>
              <a:rPr lang="en-US" dirty="0" smtClean="0"/>
              <a:t> </a:t>
            </a:r>
            <a:r>
              <a:rPr lang="th-TH" dirty="0" smtClean="0"/>
              <a:t>รองรับความเร็ว </a:t>
            </a:r>
            <a:r>
              <a:rPr lang="en-US" dirty="0" smtClean="0"/>
              <a:t>64 Kbps </a:t>
            </a:r>
            <a:r>
              <a:rPr lang="th-TH" dirty="0" smtClean="0"/>
              <a:t>ถึง </a:t>
            </a:r>
            <a:r>
              <a:rPr lang="en-US" dirty="0" smtClean="0"/>
              <a:t>1.511 Mbps</a:t>
            </a:r>
            <a:endParaRPr lang="th-TH" dirty="0" smtClean="0"/>
          </a:p>
          <a:p>
            <a:pPr lvl="1"/>
            <a:r>
              <a:rPr lang="en-US" b="1" dirty="0" smtClean="0"/>
              <a:t>CAT 3</a:t>
            </a:r>
            <a:r>
              <a:rPr lang="en-US" dirty="0" smtClean="0"/>
              <a:t> – </a:t>
            </a:r>
            <a:r>
              <a:rPr lang="th-TH" dirty="0" smtClean="0"/>
              <a:t>มีสายสัญญาณภายใน </a:t>
            </a:r>
            <a:r>
              <a:rPr lang="en-US" dirty="0" smtClean="0"/>
              <a:t>4 </a:t>
            </a:r>
            <a:r>
              <a:rPr lang="th-TH" dirty="0" smtClean="0"/>
              <a:t>คู่ สายแต่ละคู่จะต้องบิดเกลียวอย่างน้อย </a:t>
            </a:r>
            <a:r>
              <a:rPr lang="en-US" dirty="0" smtClean="0"/>
              <a:t>3 </a:t>
            </a:r>
            <a:r>
              <a:rPr lang="th-TH" dirty="0" smtClean="0"/>
              <a:t>รอบต่อ </a:t>
            </a:r>
            <a:r>
              <a:rPr lang="en-US" dirty="0" smtClean="0"/>
              <a:t>1 </a:t>
            </a:r>
            <a:r>
              <a:rPr lang="th-TH" dirty="0" smtClean="0"/>
              <a:t>ฟุต รองรับความเร็วในการส่งข้อมูล </a:t>
            </a:r>
            <a:r>
              <a:rPr lang="en-US" dirty="0" smtClean="0"/>
              <a:t>10 Mbps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14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สายคู่บิดเกลียว </a:t>
            </a:r>
            <a:r>
              <a:rPr lang="en-US" dirty="0"/>
              <a:t>(Twisted-Pair Cable)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CAT 4 </a:t>
            </a:r>
            <a:r>
              <a:rPr lang="en-US" dirty="0" smtClean="0"/>
              <a:t>– </a:t>
            </a:r>
            <a:r>
              <a:rPr lang="th-TH" dirty="0" smtClean="0"/>
              <a:t>รองรับความเร็วสูงสุดที่ </a:t>
            </a:r>
            <a:r>
              <a:rPr lang="en-US" dirty="0" smtClean="0"/>
              <a:t>20 Mbps</a:t>
            </a:r>
          </a:p>
          <a:p>
            <a:r>
              <a:rPr lang="en-US" b="1" dirty="0" smtClean="0"/>
              <a:t>CAT 5</a:t>
            </a:r>
            <a:r>
              <a:rPr lang="en-US" dirty="0" smtClean="0"/>
              <a:t> – </a:t>
            </a:r>
            <a:r>
              <a:rPr lang="th-TH" dirty="0" smtClean="0"/>
              <a:t>รองรับความเร็วสูงสุด </a:t>
            </a:r>
            <a:r>
              <a:rPr lang="en-US" dirty="0" smtClean="0"/>
              <a:t>100 Mbps </a:t>
            </a:r>
            <a:r>
              <a:rPr lang="th-TH" dirty="0" smtClean="0"/>
              <a:t>เป็นสายที่เป็นมาตรฐานขั้นต่ำที่ใช้บนเครือข่ายแลน มีอัตราการบิดเกลียวประมาณ </a:t>
            </a:r>
            <a:r>
              <a:rPr lang="en-US" dirty="0" smtClean="0"/>
              <a:t>12 </a:t>
            </a:r>
            <a:r>
              <a:rPr lang="th-TH" dirty="0" smtClean="0"/>
              <a:t>รอบต่อฟุต </a:t>
            </a:r>
          </a:p>
          <a:p>
            <a:r>
              <a:rPr lang="en-US" b="1" dirty="0" smtClean="0"/>
              <a:t>* CAT </a:t>
            </a:r>
            <a:r>
              <a:rPr lang="en-US" b="1" dirty="0" smtClean="0"/>
              <a:t>5e </a:t>
            </a:r>
            <a:r>
              <a:rPr lang="en-US" dirty="0" smtClean="0"/>
              <a:t>(Enhanced Category 5) – </a:t>
            </a:r>
            <a:r>
              <a:rPr lang="th-TH" dirty="0" smtClean="0"/>
              <a:t>พัฒนามาจากสาย </a:t>
            </a:r>
            <a:r>
              <a:rPr lang="en-US" dirty="0" smtClean="0"/>
              <a:t>CAT 5 </a:t>
            </a:r>
            <a:r>
              <a:rPr lang="th-TH" dirty="0" smtClean="0"/>
              <a:t>โดยใช้ลวด  ตำนำคุณภาพสูงขึ้น และเพิ่มอัตราการบิดเกลียวมากขึ้น ปกติรองรับความเร็วสูงสุดที่ </a:t>
            </a:r>
            <a:r>
              <a:rPr lang="en-US" dirty="0"/>
              <a:t>100 Mbps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53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สายคู่บิดเกลียว </a:t>
            </a:r>
            <a:r>
              <a:rPr lang="en-US" dirty="0"/>
              <a:t>(Twisted-Pair Cable)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2348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* CAT </a:t>
            </a:r>
            <a:r>
              <a:rPr lang="en-US" dirty="0" smtClean="0"/>
              <a:t>6 – </a:t>
            </a:r>
            <a:r>
              <a:rPr lang="th-TH" dirty="0" smtClean="0"/>
              <a:t>รองรับความเร็วสูงสุด </a:t>
            </a:r>
            <a:r>
              <a:rPr lang="en-US" dirty="0" smtClean="0"/>
              <a:t>1 </a:t>
            </a:r>
            <a:r>
              <a:rPr lang="en-US" dirty="0" err="1" smtClean="0"/>
              <a:t>Gbps</a:t>
            </a:r>
            <a:r>
              <a:rPr lang="en-US" dirty="0"/>
              <a:t> </a:t>
            </a:r>
            <a:r>
              <a:rPr lang="th-TH" dirty="0" smtClean="0"/>
              <a:t>ม</a:t>
            </a:r>
            <a:r>
              <a:rPr lang="th-TH" dirty="0" smtClean="0"/>
              <a:t>ีทั้งแบบมีชิลด์และไม่มีชิลด์</a:t>
            </a:r>
            <a:r>
              <a:rPr lang="en-US" dirty="0" smtClean="0"/>
              <a:t> </a:t>
            </a:r>
            <a:r>
              <a:rPr lang="th-TH" dirty="0" smtClean="0"/>
              <a:t>รองรับการทำงานได้หลายรูปแบบ</a:t>
            </a:r>
            <a:endParaRPr lang="th-TH" dirty="0" smtClean="0"/>
          </a:p>
          <a:p>
            <a:r>
              <a:rPr lang="en-US" dirty="0"/>
              <a:t>CAT </a:t>
            </a:r>
            <a:r>
              <a:rPr lang="en-US" dirty="0" smtClean="0"/>
              <a:t>6A – </a:t>
            </a:r>
            <a:r>
              <a:rPr lang="th-TH" dirty="0" smtClean="0"/>
              <a:t>พัฒนามาจาก </a:t>
            </a:r>
            <a:r>
              <a:rPr lang="en-US" dirty="0" smtClean="0"/>
              <a:t>CAT 6 </a:t>
            </a:r>
            <a:r>
              <a:rPr lang="th-TH" dirty="0" smtClean="0"/>
              <a:t>ให้มีประสิทธิภาพดีขึ้น สามารถส่งข้อมูลได้หลาย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CAT 7 – </a:t>
            </a:r>
            <a:r>
              <a:rPr lang="th-TH" dirty="0" smtClean="0"/>
              <a:t>เป็นสายคุณภาพสูง สายแต่ละคู่จะมีฟอยล์เป็นฉนวนป้องกันสัญญาณรบกวน และยังมีชิลด์ที่เป็นเส้นใยโลหะถักห่อหุ้มเพิ่มเข้าไป</a:t>
            </a:r>
            <a:r>
              <a:rPr lang="th-TH" dirty="0" smtClean="0"/>
              <a:t>อีก ส่งข้อมูลได้ </a:t>
            </a:r>
            <a:r>
              <a:rPr lang="en-US" dirty="0" smtClean="0"/>
              <a:t>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CAT 8 - </a:t>
            </a:r>
            <a:r>
              <a:rPr lang="th-TH" dirty="0" smtClean="0"/>
              <a:t>กำลังอยู่ระหว่างการพัฒนา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662768"/>
            <a:ext cx="97901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Note : </a:t>
            </a:r>
            <a:r>
              <a:rPr lang="th-TH" dirty="0" smtClean="0">
                <a:solidFill>
                  <a:schemeClr val="tx1"/>
                </a:solidFill>
              </a:rPr>
              <a:t>หากพิจารณาแล้ว สาย </a:t>
            </a:r>
            <a:r>
              <a:rPr lang="en-US" dirty="0" smtClean="0">
                <a:solidFill>
                  <a:schemeClr val="tx1"/>
                </a:solidFill>
              </a:rPr>
              <a:t>CAT </a:t>
            </a:r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th-TH" dirty="0" smtClean="0">
                <a:solidFill>
                  <a:schemeClr val="tx1"/>
                </a:solidFill>
              </a:rPr>
              <a:t>บางชนิด</a:t>
            </a:r>
            <a:r>
              <a:rPr lang="th-TH" dirty="0" smtClean="0">
                <a:solidFill>
                  <a:schemeClr val="tx1"/>
                </a:solidFill>
              </a:rPr>
              <a:t>และ</a:t>
            </a: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CAT 7 </a:t>
            </a:r>
            <a:r>
              <a:rPr lang="th-TH" dirty="0" smtClean="0">
                <a:solidFill>
                  <a:schemeClr val="tx1"/>
                </a:solidFill>
              </a:rPr>
              <a:t>จะมีฉนวนหุ้มอยู่ รวมถึงมีเส้นใยโลหะห่อหุ้มอีกชั้นหนึ่ง ดังนั้นในเชิงเทคนิคแล้ว</a:t>
            </a:r>
            <a:r>
              <a:rPr lang="th-TH" dirty="0" smtClean="0">
                <a:solidFill>
                  <a:schemeClr val="tx1"/>
                </a:solidFill>
              </a:rPr>
              <a:t>จึงเป็น</a:t>
            </a:r>
            <a:r>
              <a:rPr lang="th-TH" dirty="0" smtClean="0">
                <a:solidFill>
                  <a:schemeClr val="tx1"/>
                </a:solidFill>
              </a:rPr>
              <a:t>สายประเภท </a:t>
            </a:r>
            <a:r>
              <a:rPr lang="en-US" dirty="0" smtClean="0">
                <a:solidFill>
                  <a:schemeClr val="tx1"/>
                </a:solidFill>
              </a:rPr>
              <a:t>STP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55" y="0"/>
            <a:ext cx="10897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25" y="60230"/>
            <a:ext cx="8911687" cy="1280890"/>
          </a:xfrm>
        </p:spPr>
        <p:txBody>
          <a:bodyPr/>
          <a:lstStyle/>
          <a:p>
            <a:r>
              <a:rPr lang="th-TH" dirty="0" smtClean="0"/>
              <a:t>ความเร็วสูงสุดของ</a:t>
            </a:r>
            <a:r>
              <a:rPr lang="th-TH" dirty="0" smtClean="0"/>
              <a:t>สาย</a:t>
            </a:r>
            <a:r>
              <a:rPr lang="th-TH" dirty="0" smtClean="0"/>
              <a:t>คู่บิดเกลียว</a:t>
            </a:r>
            <a:r>
              <a:rPr lang="th-TH" dirty="0" smtClean="0"/>
              <a:t>ใน</a:t>
            </a:r>
            <a:r>
              <a:rPr lang="th-TH" dirty="0" smtClean="0"/>
              <a:t>ปัจจุบัน (ปี </a:t>
            </a:r>
            <a:r>
              <a:rPr lang="en-US" dirty="0" smtClean="0"/>
              <a:t>2017)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1004165"/>
            <a:ext cx="10880421" cy="5853835"/>
          </a:xfrm>
        </p:spPr>
      </p:pic>
    </p:spTree>
    <p:extLst>
      <p:ext uri="{BB962C8B-B14F-4D97-AF65-F5344CB8AC3E}">
        <p14:creationId xmlns:p14="http://schemas.microsoft.com/office/powerpoint/2010/main" val="33110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สายเคเบิลแบบ </a:t>
            </a:r>
            <a:r>
              <a:rPr lang="en-US" sz="4000" b="0" dirty="0" smtClean="0"/>
              <a:t>CAT 5, CAT 6 </a:t>
            </a:r>
            <a:r>
              <a:rPr lang="th-TH" sz="4000" b="0" dirty="0" smtClean="0"/>
              <a:t>และ </a:t>
            </a:r>
            <a:r>
              <a:rPr lang="en-US" sz="4000" b="0" dirty="0" smtClean="0"/>
              <a:t>CAT 7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3074" name="Picture 2" descr="http://image.made-in-china.com/2f0j00SZvEFBAsGPqH/UTP-Cat-5e-in-Stranded-Cab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634869"/>
            <a:ext cx="3880780" cy="265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xcel-networking.com/_assets/images/Exc_Cat6_F_UTP_dual_c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92" y="2634869"/>
            <a:ext cx="4078723" cy="260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aiko-net.com.tr/TRImage/category%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61" y="2609088"/>
            <a:ext cx="3089148" cy="2581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สาย </a:t>
            </a:r>
            <a:r>
              <a:rPr lang="en-US" dirty="0"/>
              <a:t>UTP (Unshielded Twisted-Pair)</a:t>
            </a:r>
            <a:r>
              <a:rPr lang="th-TH" dirty="0"/>
              <a:t> </a:t>
            </a:r>
            <a:r>
              <a:rPr lang="en-US" dirty="0" smtClean="0"/>
              <a:t>[5]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4640"/>
            <a:ext cx="8915400" cy="3777622"/>
          </a:xfrm>
        </p:spPr>
        <p:txBody>
          <a:bodyPr/>
          <a:lstStyle/>
          <a:p>
            <a:r>
              <a:rPr lang="th-TH" dirty="0" smtClean="0"/>
              <a:t>โดยทั่วไปสาย </a:t>
            </a:r>
            <a:r>
              <a:rPr lang="en-US" dirty="0" smtClean="0"/>
              <a:t>UTP </a:t>
            </a:r>
            <a:r>
              <a:rPr lang="th-TH" dirty="0" smtClean="0"/>
              <a:t>จะใช้คอน</a:t>
            </a:r>
            <a:r>
              <a:rPr lang="th-TH" dirty="0" err="1" smtClean="0"/>
              <a:t>เน็กเตอร์</a:t>
            </a:r>
            <a:r>
              <a:rPr lang="th-TH" dirty="0" smtClean="0"/>
              <a:t>แบบ </a:t>
            </a:r>
            <a:r>
              <a:rPr lang="en-US" dirty="0" smtClean="0"/>
              <a:t>RJ </a:t>
            </a:r>
            <a:r>
              <a:rPr lang="th-TH" dirty="0" smtClean="0"/>
              <a:t>โดย </a:t>
            </a:r>
            <a:r>
              <a:rPr lang="en-US" dirty="0" smtClean="0"/>
              <a:t>RJ-11 </a:t>
            </a:r>
            <a:r>
              <a:rPr lang="th-TH" dirty="0" smtClean="0"/>
              <a:t>จะใช้กับสายโทรศัพท์บ้าน ส่วน </a:t>
            </a:r>
            <a:r>
              <a:rPr lang="en-US" dirty="0" smtClean="0"/>
              <a:t>RJ-45 </a:t>
            </a:r>
            <a:r>
              <a:rPr lang="th-TH" dirty="0" smtClean="0"/>
              <a:t>จะใช้กับ</a:t>
            </a:r>
            <a:r>
              <a:rPr lang="th-TH" dirty="0" smtClean="0"/>
              <a:t>เครือข่าย</a:t>
            </a:r>
            <a:r>
              <a:rPr lang="en-US" dirty="0" smtClean="0"/>
              <a:t> </a:t>
            </a:r>
            <a:r>
              <a:rPr lang="en-US" dirty="0" smtClean="0"/>
              <a:t>LAN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122" name="Picture 2" descr="http://www.localunitedservices.com/images/upload/201405/United%20cables%20and%20l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60" y="2669540"/>
            <a:ext cx="4188460" cy="41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22" y="2874010"/>
            <a:ext cx="3983990" cy="39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ข้อดี ข้อเสีย ของสาย</a:t>
            </a:r>
            <a:r>
              <a:rPr lang="th-TH" dirty="0"/>
              <a:t>คู่บิดเกลียว </a:t>
            </a:r>
            <a:r>
              <a:rPr lang="en-US" dirty="0"/>
              <a:t>(Twisted-Pair Cable)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587254"/>
              </p:ext>
            </p:extLst>
          </p:nvPr>
        </p:nvGraphicFramePr>
        <p:xfrm>
          <a:off x="71117" y="1733550"/>
          <a:ext cx="12039602" cy="4992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1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139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ข้อดี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ข้อเสีย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744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ราคาถูก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มีความเร็วจำกัด</a:t>
                      </a:r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744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ง่ายต่อการนำไปใช้งาน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ใช้กับระยะทางสั้นๆ </a:t>
                      </a:r>
                      <a:r>
                        <a:rPr lang="en-US" sz="4000" dirty="0" smtClean="0"/>
                        <a:t>(</a:t>
                      </a:r>
                      <a:r>
                        <a:rPr lang="th-TH" sz="4000" dirty="0" smtClean="0"/>
                        <a:t>ปกติจะใช้ในระยะทางไม่เกิน </a:t>
                      </a:r>
                      <a:r>
                        <a:rPr lang="en-US" sz="4000" dirty="0" smtClean="0"/>
                        <a:t>100 </a:t>
                      </a:r>
                      <a:r>
                        <a:rPr lang="th-TH" sz="4000" dirty="0" smtClean="0"/>
                        <a:t>เมตรเท่านั้น</a:t>
                      </a:r>
                      <a:r>
                        <a:rPr lang="en-US" sz="4000" dirty="0" smtClean="0"/>
                        <a:t>)</a:t>
                      </a:r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744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อุปกรณ์มีขายตามท้องตลาดทั่วไป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ถ้าเป็นสายแบบไม่มี</a:t>
                      </a:r>
                      <a:r>
                        <a:rPr lang="th-TH" sz="4000" dirty="0" err="1" smtClean="0"/>
                        <a:t>ชิลด์</a:t>
                      </a:r>
                      <a:r>
                        <a:rPr lang="th-TH" sz="4000" dirty="0" smtClean="0"/>
                        <a:t> จะไวต่อสัญญาณรบกวนภายนอก</a:t>
                      </a:r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06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5" y="0"/>
            <a:ext cx="51434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สายโคแอก</a:t>
            </a:r>
            <a:r>
              <a:rPr lang="th-TH" dirty="0" err="1"/>
              <a:t>เชียล</a:t>
            </a:r>
            <a:r>
              <a:rPr lang="th-TH" dirty="0"/>
              <a:t> (</a:t>
            </a:r>
            <a:r>
              <a:rPr lang="en-US" dirty="0"/>
              <a:t>Coaxial Cable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เรียกสั้นๆว่าสาย “โค</a:t>
            </a:r>
            <a:r>
              <a:rPr lang="th-TH" dirty="0" err="1" smtClean="0"/>
              <a:t>แอกซ์</a:t>
            </a:r>
            <a:r>
              <a:rPr lang="th-TH" dirty="0" smtClean="0"/>
              <a:t>” </a:t>
            </a:r>
            <a:r>
              <a:rPr lang="en-US" dirty="0" smtClean="0"/>
              <a:t>(Coax)</a:t>
            </a:r>
          </a:p>
          <a:p>
            <a:r>
              <a:rPr lang="th-TH" dirty="0" smtClean="0"/>
              <a:t>มี</a:t>
            </a:r>
            <a:r>
              <a:rPr lang="th-TH" dirty="0" err="1" smtClean="0"/>
              <a:t>แบนด์วิดธ์</a:t>
            </a:r>
            <a:r>
              <a:rPr lang="th-TH" dirty="0" smtClean="0"/>
              <a:t>สูงกว่าสายคู่บิดเกลียว</a:t>
            </a:r>
          </a:p>
          <a:p>
            <a:r>
              <a:rPr lang="th-TH" dirty="0" smtClean="0"/>
              <a:t>มีตัวนำทองแดงอยู่แกนกลาง หุ้มด้วยพลาสติก จากนั้นจะมี</a:t>
            </a:r>
            <a:r>
              <a:rPr lang="th-TH" dirty="0" err="1" smtClean="0"/>
              <a:t>ชิลด์</a:t>
            </a:r>
            <a:r>
              <a:rPr lang="th-TH" dirty="0" smtClean="0"/>
              <a:t>ที่เป็นเส้นใยโลหะถักห่อหุ้มอีกชั้น ก่อนจะหุ้มด้วยเปลือกนอก</a:t>
            </a:r>
          </a:p>
          <a:p>
            <a:r>
              <a:rPr lang="th-TH" dirty="0" smtClean="0"/>
              <a:t>เป็นสายที่ป้องกันสัญญาณรบกวนได้</a:t>
            </a:r>
            <a:r>
              <a:rPr lang="th-TH" dirty="0" smtClean="0"/>
              <a:t>ดี</a:t>
            </a:r>
            <a:r>
              <a:rPr lang="en-US" dirty="0" smtClean="0"/>
              <a:t> </a:t>
            </a:r>
            <a:r>
              <a:rPr lang="th-TH" dirty="0" smtClean="0"/>
              <a:t>นิยมใช้ในกล้องวงจรปิด และสัญญาณโทรทัศน์</a:t>
            </a:r>
            <a:endParaRPr lang="th-TH" dirty="0" smtClean="0"/>
          </a:p>
          <a:p>
            <a:r>
              <a:rPr lang="th-TH" dirty="0" smtClean="0"/>
              <a:t>สายโค</a:t>
            </a:r>
            <a:r>
              <a:rPr lang="th-TH" dirty="0" err="1" smtClean="0"/>
              <a:t>แอกซ์</a:t>
            </a:r>
            <a:r>
              <a:rPr lang="th-TH" dirty="0" smtClean="0"/>
              <a:t>ถูกจัดประเภทโดยองค์กร </a:t>
            </a:r>
            <a:r>
              <a:rPr lang="en-US" dirty="0" smtClean="0"/>
              <a:t>Radio Government (RG) </a:t>
            </a:r>
            <a:r>
              <a:rPr lang="th-TH" dirty="0" smtClean="0"/>
              <a:t>ดังนั้นประเภทของสายจึงใช้รหัส </a:t>
            </a:r>
            <a:r>
              <a:rPr lang="en-US" dirty="0" smtClean="0"/>
              <a:t>RG </a:t>
            </a:r>
            <a:r>
              <a:rPr lang="th-TH" dirty="0" smtClean="0"/>
              <a:t>นำหน้าแล้วตามด้วยตัวเลข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6146" name="Picture 2" descr="Image result for coaxial c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64" y="1"/>
            <a:ext cx="4138736" cy="2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028824"/>
            <a:ext cx="9247187" cy="4829175"/>
          </a:xfrm>
        </p:spPr>
        <p:txBody>
          <a:bodyPr>
            <a:normAutofit/>
          </a:bodyPr>
          <a:lstStyle/>
          <a:p>
            <a:r>
              <a:rPr lang="th-TH" dirty="0" smtClean="0"/>
              <a:t>ปัจจัยที่ส่งผลกระทบต่อความเร็วและระยะทางบนสื่อกลาง</a:t>
            </a:r>
          </a:p>
          <a:p>
            <a:r>
              <a:rPr lang="th-TH" dirty="0" smtClean="0"/>
              <a:t>สาย</a:t>
            </a:r>
            <a:r>
              <a:rPr lang="th-TH" dirty="0" smtClean="0"/>
              <a:t>คู่บิดเกลียว </a:t>
            </a:r>
            <a:r>
              <a:rPr lang="en-US" dirty="0" smtClean="0"/>
              <a:t>(Twisted-Pair Cable)</a:t>
            </a:r>
          </a:p>
          <a:p>
            <a:r>
              <a:rPr lang="th-TH" dirty="0" smtClean="0"/>
              <a:t>สาย </a:t>
            </a:r>
            <a:r>
              <a:rPr lang="en-US" dirty="0" smtClean="0"/>
              <a:t>UTP (Unshielded Twisted-Pair)</a:t>
            </a:r>
          </a:p>
          <a:p>
            <a:r>
              <a:rPr lang="th-TH" dirty="0" smtClean="0"/>
              <a:t>สาย </a:t>
            </a:r>
            <a:r>
              <a:rPr lang="en-US" dirty="0" smtClean="0"/>
              <a:t>STP (Shielded Twisted-Pair Cable)</a:t>
            </a:r>
          </a:p>
          <a:p>
            <a:r>
              <a:rPr lang="th-TH" dirty="0" smtClean="0"/>
              <a:t>สายโคแอก</a:t>
            </a:r>
            <a:r>
              <a:rPr lang="th-TH" dirty="0" err="1" smtClean="0"/>
              <a:t>เชียล</a:t>
            </a:r>
            <a:r>
              <a:rPr lang="th-TH" dirty="0" smtClean="0"/>
              <a:t> </a:t>
            </a:r>
            <a:r>
              <a:rPr lang="en-US" dirty="0" smtClean="0"/>
              <a:t>(Coaxial Cable)</a:t>
            </a:r>
          </a:p>
          <a:p>
            <a:r>
              <a:rPr lang="th-TH" dirty="0" smtClean="0"/>
              <a:t>สายไฟเบอร์ออ</a:t>
            </a:r>
            <a:r>
              <a:rPr lang="th-TH" dirty="0" err="1" smtClean="0"/>
              <a:t>ปติก</a:t>
            </a:r>
            <a:r>
              <a:rPr lang="th-TH" dirty="0" smtClean="0"/>
              <a:t> </a:t>
            </a:r>
            <a:r>
              <a:rPr lang="en-US" dirty="0" smtClean="0"/>
              <a:t>(Optical Fiber)</a:t>
            </a:r>
            <a:endParaRPr lang="en-US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www.ecmag.com/sites/default/files/xml_uploads/unzipped/fiber_glass_optics_14194860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7" y="4668962"/>
            <a:ext cx="4378073" cy="2189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at6 c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0"/>
            <a:ext cx="6918959" cy="19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ภาพสายโคแอก</a:t>
            </a:r>
            <a:r>
              <a:rPr lang="th-TH" sz="4000" b="0" dirty="0" err="1" smtClean="0"/>
              <a:t>เชียล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1028" name="Picture 4" descr="http://image.made-in-china.com/2f0j00msKaVnihSfky/Coaxial-Cable-RG11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905000"/>
            <a:ext cx="6889153" cy="422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optenreviews.com/rev/misc/articles/4977/know-your-hom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787782"/>
            <a:ext cx="3713162" cy="2491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dhgate.com/albu_363783934_00-1.0x0/bnc-male-to-rca-female-coax-cable-conn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3580728"/>
            <a:ext cx="3585322" cy="2877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ข้อดี ข้อเสีย ของสายโคแอก</a:t>
            </a:r>
            <a:r>
              <a:rPr lang="th-TH" dirty="0" err="1" smtClean="0"/>
              <a:t>เชียล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2959"/>
              </p:ext>
            </p:extLst>
          </p:nvPr>
        </p:nvGraphicFramePr>
        <p:xfrm>
          <a:off x="-1" y="2133600"/>
          <a:ext cx="12192000" cy="3384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465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ข้อดี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ข้อเสีย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645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เชื่อมต่อได้ระยะทางไกล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มีราคาแพ</a:t>
                      </a:r>
                      <a:r>
                        <a:rPr lang="th-TH" sz="4000" dirty="0" smtClean="0"/>
                        <a:t>งกว่าสายคู่บิดเกลียว</a:t>
                      </a:r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645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ป้องกันสัญญาณรบกวนได้ดี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สายมีขนาด</a:t>
                      </a:r>
                      <a:r>
                        <a:rPr lang="th-TH" sz="4000" dirty="0" smtClean="0"/>
                        <a:t>ใหญ่ ทำให้ขาดความยืดหยุ่น</a:t>
                      </a:r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29" y="0"/>
            <a:ext cx="51434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สายไฟเบอร์ออ</a:t>
            </a:r>
            <a:r>
              <a:rPr lang="th-TH" dirty="0" err="1"/>
              <a:t>ปติก</a:t>
            </a:r>
            <a:r>
              <a:rPr lang="th-TH" dirty="0"/>
              <a:t> (</a:t>
            </a:r>
            <a:r>
              <a:rPr lang="en-US" dirty="0"/>
              <a:t>Optical Fiber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7338"/>
            <a:ext cx="8915400" cy="5029200"/>
          </a:xfrm>
        </p:spPr>
        <p:txBody>
          <a:bodyPr>
            <a:normAutofit/>
          </a:bodyPr>
          <a:lstStyle/>
          <a:p>
            <a:r>
              <a:rPr lang="th-TH" dirty="0" smtClean="0"/>
              <a:t>สายไฟเบอร์ออปติกหรือสายใยแก้วนำแสง เป็นสายที่มีลักษณะโปร่งใส รูปทรงกระบอก ภายในตัน ขนาดประมาณเส้น</a:t>
            </a:r>
            <a:r>
              <a:rPr lang="th-TH" dirty="0" smtClean="0"/>
              <a:t>ผม</a:t>
            </a:r>
            <a:endParaRPr lang="en-US" dirty="0" smtClean="0"/>
          </a:p>
          <a:p>
            <a:r>
              <a:rPr lang="th-TH" dirty="0" smtClean="0"/>
              <a:t>เส้น</a:t>
            </a:r>
            <a:r>
              <a:rPr lang="th-TH" dirty="0" smtClean="0"/>
              <a:t>ใยแก้วนำแสงจะเป็นแก้วบริสุทธิ์ ผลิตจากซิลิคอนปนด้วยสารบางอย่างให้แก้วมีค่าดัชนีหักเหของแสงตาม</a:t>
            </a:r>
            <a:r>
              <a:rPr lang="th-TH" dirty="0" smtClean="0"/>
              <a:t>ต้องการ ปัจจุบันมีการใช้พลาสติกมาแทนที่แก้ว</a:t>
            </a:r>
            <a:endParaRPr lang="th-TH" dirty="0" smtClean="0"/>
          </a:p>
          <a:p>
            <a:r>
              <a:rPr lang="th-TH" dirty="0" smtClean="0"/>
              <a:t>แกนกลางของเส้นใยแก้วจะเรียกว่า “</a:t>
            </a:r>
            <a:r>
              <a:rPr lang="th-TH" b="1" dirty="0" err="1" smtClean="0"/>
              <a:t>คอร์</a:t>
            </a:r>
            <a:r>
              <a:rPr lang="th-TH" dirty="0" smtClean="0"/>
              <a:t>” </a:t>
            </a:r>
            <a:r>
              <a:rPr lang="en-US" dirty="0" smtClean="0"/>
              <a:t>(Core) </a:t>
            </a:r>
            <a:r>
              <a:rPr lang="th-TH" dirty="0" smtClean="0"/>
              <a:t>และถูกห่อหุ้มด้วยแคลด</a:t>
            </a:r>
            <a:r>
              <a:rPr lang="th-TH" dirty="0" err="1" smtClean="0"/>
              <a:t>ดิ้ง</a:t>
            </a:r>
            <a:r>
              <a:rPr lang="th-TH" dirty="0" smtClean="0"/>
              <a:t> </a:t>
            </a:r>
            <a:r>
              <a:rPr lang="en-US" dirty="0" smtClean="0"/>
              <a:t>(Cladding) </a:t>
            </a:r>
            <a:r>
              <a:rPr lang="th-TH" dirty="0" smtClean="0"/>
              <a:t>จากนั้นมีวัสดุหุ้มเปลือกนอกอีกชั้นหนึ่ง</a:t>
            </a:r>
          </a:p>
          <a:p>
            <a:r>
              <a:rPr lang="th-TH" dirty="0" smtClean="0"/>
              <a:t>ข้อมูลที่เดินทางผ่านสายไฟเบอร์ออปติกจะอยู่ในรูปของแสง ดังนั้นต้องแปลง</a:t>
            </a:r>
            <a:r>
              <a:rPr lang="th-TH" dirty="0" smtClean="0"/>
              <a:t>สัญญาณให้</a:t>
            </a:r>
            <a:r>
              <a:rPr lang="th-TH" dirty="0" smtClean="0"/>
              <a:t>อยู่ในรูปแบบของแสงก่อน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7170" name="Picture 2" descr="Image result for optic fiber c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49"/>
            <a:ext cx="2857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ความเร็วสูงสุดของสายใยแก้วนำแสงใน</a:t>
            </a:r>
            <a:r>
              <a:rPr lang="th-TH" dirty="0" smtClean="0"/>
              <a:t>ปัจจุบัน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8708"/>
            <a:ext cx="8915400" cy="3777622"/>
          </a:xfrm>
        </p:spPr>
        <p:txBody>
          <a:bodyPr/>
          <a:lstStyle/>
          <a:p>
            <a:r>
              <a:rPr lang="th-TH" dirty="0"/>
              <a:t>ทีมนักวิจัยจาก </a:t>
            </a:r>
            <a:r>
              <a:rPr lang="en-US" dirty="0"/>
              <a:t>Nokia Bell Labs, Deutsche Telekom T-Labs </a:t>
            </a:r>
            <a:r>
              <a:rPr lang="th-TH" dirty="0"/>
              <a:t>และ </a:t>
            </a:r>
            <a:r>
              <a:rPr lang="en-US" dirty="0"/>
              <a:t>Technical University of Munich (TUM) </a:t>
            </a:r>
            <a:r>
              <a:rPr lang="th-TH" dirty="0"/>
              <a:t>ออกมาประกาศความสำเร็จ </a:t>
            </a:r>
            <a:r>
              <a:rPr lang="th-TH" dirty="0" smtClean="0"/>
              <a:t>    หลัง</a:t>
            </a:r>
            <a:r>
              <a:rPr lang="th-TH" dirty="0"/>
              <a:t>คิดค้นวิธีการรับส่งข้อมูล</a:t>
            </a:r>
            <a:r>
              <a:rPr lang="th-TH" dirty="0" smtClean="0"/>
              <a:t>บนสายใย</a:t>
            </a:r>
            <a:r>
              <a:rPr lang="th-TH" dirty="0"/>
              <a:t>แก้วนำแสง (</a:t>
            </a:r>
            <a:r>
              <a:rPr lang="en-US" dirty="0"/>
              <a:t>Optical </a:t>
            </a:r>
            <a:r>
              <a:rPr lang="en-US" dirty="0" err="1"/>
              <a:t>Fibre</a:t>
            </a:r>
            <a:r>
              <a:rPr lang="en-US" dirty="0"/>
              <a:t>) </a:t>
            </a:r>
            <a:r>
              <a:rPr lang="th-TH" dirty="0"/>
              <a:t>ได้ด้วยความเร็วสูงถึง </a:t>
            </a:r>
            <a:r>
              <a:rPr lang="th-TH" b="1" dirty="0"/>
              <a:t>1 </a:t>
            </a:r>
            <a:r>
              <a:rPr lang="en-US" b="1" dirty="0" err="1"/>
              <a:t>Tbps</a:t>
            </a:r>
            <a:r>
              <a:rPr lang="en-US" dirty="0"/>
              <a:t> </a:t>
            </a:r>
            <a:r>
              <a:rPr lang="th-TH" dirty="0" smtClean="0"/>
              <a:t>บน</a:t>
            </a:r>
            <a:r>
              <a:rPr lang="th-TH" dirty="0"/>
              <a:t>ระบบเครือข่าย</a:t>
            </a:r>
            <a:r>
              <a:rPr lang="th-TH" dirty="0" smtClean="0"/>
              <a:t>จริงได้</a:t>
            </a:r>
          </a:p>
          <a:p>
            <a:r>
              <a:rPr lang="th-TH" dirty="0" smtClean="0"/>
              <a:t>ที่มา 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https://www.techtalkthai.com/optical-fibre-transmits-1-tbps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0" y="4023481"/>
            <a:ext cx="2799997" cy="2796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6" y="4123621"/>
            <a:ext cx="4973053" cy="273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สายไฟเบอร์ออ</a:t>
            </a:r>
            <a:r>
              <a:rPr lang="th-TH" dirty="0" err="1"/>
              <a:t>ปติก</a:t>
            </a:r>
            <a:r>
              <a:rPr lang="th-TH" dirty="0"/>
              <a:t> (</a:t>
            </a:r>
            <a:r>
              <a:rPr lang="en-US" dirty="0"/>
              <a:t>Optical Fiber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8160"/>
            <a:ext cx="8915400" cy="412306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แบ่งออกเป็น </a:t>
            </a:r>
            <a:r>
              <a:rPr lang="en-US" dirty="0" smtClean="0"/>
              <a:t>2 </a:t>
            </a:r>
            <a:r>
              <a:rPr lang="th-TH" dirty="0" smtClean="0"/>
              <a:t>ประเภทหลักๆ</a:t>
            </a:r>
          </a:p>
          <a:p>
            <a:r>
              <a:rPr lang="en-US" b="1" dirty="0" smtClean="0"/>
              <a:t>Multimode Fiber (MMF) </a:t>
            </a:r>
            <a:r>
              <a:rPr lang="en-US" dirty="0" smtClean="0"/>
              <a:t>– </a:t>
            </a:r>
            <a:r>
              <a:rPr lang="th-TH" dirty="0" smtClean="0"/>
              <a:t>ภายในสายจะมีเส้นใยแก้วอยู่หลายเส้นและส่งข้อมูลแบบหลายลำแสง แต่ละลำแสงจะมีการสะท้อนอยู่ภายในมุมองศาที่แตกต่าง</a:t>
            </a:r>
            <a:r>
              <a:rPr lang="th-TH" dirty="0" smtClean="0"/>
              <a:t>กัน</a:t>
            </a:r>
            <a:r>
              <a:rPr lang="en-US" dirty="0" smtClean="0"/>
              <a:t> </a:t>
            </a:r>
            <a:r>
              <a:rPr lang="th-TH" dirty="0" smtClean="0"/>
              <a:t>ทำให้พลังงานของแสงถูกลดทอนจากการสะท้อน</a:t>
            </a:r>
            <a:endParaRPr lang="th-TH" dirty="0" smtClean="0"/>
          </a:p>
          <a:p>
            <a:r>
              <a:rPr lang="en-US" b="1" dirty="0" smtClean="0"/>
              <a:t>Single Mode Fiber (SMF) </a:t>
            </a:r>
            <a:r>
              <a:rPr lang="en-US" dirty="0" smtClean="0"/>
              <a:t>– </a:t>
            </a:r>
            <a:r>
              <a:rPr lang="th-TH" dirty="0" smtClean="0"/>
              <a:t>มีการส่งข้อมูลแบบลำแสงเดียว เนื่องจากไม่มีปัญหาการแตกกระจายของสัญญาณจึงส่งได้ในระยะทางที่ไกลกว่า สามารถส่งได้ระยะทางไกลสุดประมาณ </a:t>
            </a:r>
            <a:r>
              <a:rPr lang="en-US" dirty="0" smtClean="0"/>
              <a:t>100 km.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8194" name="Picture 2" descr="Image result for optic fiber c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60" y="0"/>
            <a:ext cx="2783840" cy="24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ลักษณะของสายไฟเบอร์ออ</a:t>
            </a:r>
            <a:r>
              <a:rPr lang="th-TH" dirty="0" err="1" smtClean="0"/>
              <a:t>ปติก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26</a:t>
            </a:fld>
            <a:endParaRPr lang="th-TH" dirty="0"/>
          </a:p>
        </p:txBody>
      </p:sp>
      <p:pic>
        <p:nvPicPr>
          <p:cNvPr id="2050" name="Picture 2" descr="http://i00.i.aliimg.com/photo/v0/103587480/24ct_Fiber_Optic_Cable_Single_mode_Loo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555"/>
            <a:ext cx="6024880" cy="560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02.67.224.136/pdimage/42/428142_fcst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1904999"/>
            <a:ext cx="5138739" cy="4597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สายไฟเบอร์ออ</a:t>
            </a:r>
            <a:r>
              <a:rPr lang="th-TH" sz="3600" b="0" dirty="0" err="1" smtClean="0"/>
              <a:t>ปติก</a:t>
            </a:r>
            <a:r>
              <a:rPr lang="th-TH" sz="3600" b="0" dirty="0" smtClean="0"/>
              <a:t>แบบ </a:t>
            </a:r>
            <a:r>
              <a:rPr lang="en-US" sz="3600" b="0" dirty="0" smtClean="0"/>
              <a:t>SMF </a:t>
            </a:r>
            <a:r>
              <a:rPr lang="th-TH" sz="3600" b="0" dirty="0" smtClean="0"/>
              <a:t>และ </a:t>
            </a:r>
            <a:r>
              <a:rPr lang="en-US" sz="3600" b="0" dirty="0" smtClean="0"/>
              <a:t>MMF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27</a:t>
            </a:fld>
            <a:endParaRPr lang="th-TH" dirty="0"/>
          </a:p>
        </p:txBody>
      </p:sp>
      <p:pic>
        <p:nvPicPr>
          <p:cNvPr id="3074" name="Picture 2" descr="http://www.fiberopticcableproducts.com/fiber_optic_products_files/image118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5" y="1264554"/>
            <a:ext cx="7757866" cy="559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ข้อดี ข้อเสีย ของสายไฟเบอร์ออ</a:t>
            </a:r>
            <a:r>
              <a:rPr lang="th-TH" dirty="0" err="1" smtClean="0"/>
              <a:t>ปติก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28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99814"/>
              </p:ext>
            </p:extLst>
          </p:nvPr>
        </p:nvGraphicFramePr>
        <p:xfrm>
          <a:off x="0" y="1602883"/>
          <a:ext cx="12192000" cy="52551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139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ข้อดี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ข้อเสีย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อัตราการลดทอนสัญญาณ</a:t>
                      </a:r>
                      <a:r>
                        <a:rPr lang="th-TH" sz="3600" dirty="0" smtClean="0"/>
                        <a:t>ต่ำมาก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เส้นใยแก้วมีความเปราะบาง แตกหักง่าย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ไม่มีการรบกวนของสัญญาณไฟฟ้า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การเดินสายต้องระวังอย่าให้มีความโค้งงอมาก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มี</a:t>
                      </a:r>
                      <a:r>
                        <a:rPr lang="th-TH" sz="3600" dirty="0" err="1" smtClean="0"/>
                        <a:t>แบนด์วิดธ์</a:t>
                      </a:r>
                      <a:r>
                        <a:rPr lang="th-TH" sz="3600" dirty="0" smtClean="0"/>
                        <a:t>สูงมาก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มีราคาสูง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มีขนาดเล็กและน้ำหนักเบา</a:t>
                      </a:r>
                      <a:endParaRPr lang="th-TH" sz="3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th-TH" sz="3600" dirty="0" smtClean="0"/>
                        <a:t>การติดตั้งต้องใช้</a:t>
                      </a:r>
                      <a:r>
                        <a:rPr lang="th-TH" sz="3600" dirty="0" smtClean="0"/>
                        <a:t>ผู้เชี่ยวชาญ และใช้อุปกรณ์ติดตั้งที่มีราคาสูง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มีความเป็นอิสระทางไฟฟ้า</a:t>
                      </a:r>
                      <a:endParaRPr lang="th-TH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ข้อมูลมีความปลอดภัย</a:t>
                      </a:r>
                      <a:endParaRPr lang="th-TH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มีความ</a:t>
                      </a:r>
                      <a:r>
                        <a:rPr lang="th-TH" sz="3600" dirty="0" smtClean="0"/>
                        <a:t>ทนทานต่อสภาพแวดล้อม</a:t>
                      </a:r>
                      <a:endParaRPr lang="th-TH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8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9" y="0"/>
            <a:ext cx="51434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ปัจจัยที่ส่งผลกระทบต่อความเร็วและระยะทางบน</a:t>
            </a:r>
            <a:r>
              <a:rPr lang="th-TH" dirty="0" smtClean="0"/>
              <a:t>สื่อกลาง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คุณภาพของข้อมูลที่ส่งผ่านในระบบสื่อสาร จะพิจารณา </a:t>
            </a:r>
            <a:r>
              <a:rPr lang="en-US" dirty="0" smtClean="0"/>
              <a:t>2 </a:t>
            </a:r>
            <a:r>
              <a:rPr lang="th-TH" dirty="0" smtClean="0"/>
              <a:t>สิ่ง คือ </a:t>
            </a:r>
            <a:r>
              <a:rPr lang="th-TH" b="1" dirty="0" smtClean="0"/>
              <a:t>คุณลักษณะของสื่อกลาง</a:t>
            </a:r>
            <a:r>
              <a:rPr lang="th-TH" dirty="0" smtClean="0"/>
              <a:t> และ</a:t>
            </a:r>
            <a:r>
              <a:rPr lang="th-TH" b="1" dirty="0" smtClean="0"/>
              <a:t>สัญญาณ</a:t>
            </a:r>
          </a:p>
          <a:p>
            <a:r>
              <a:rPr lang="th-TH" dirty="0" smtClean="0"/>
              <a:t>สาย</a:t>
            </a:r>
            <a:r>
              <a:rPr lang="th-TH" dirty="0" smtClean="0"/>
              <a:t>สื่อสารที่นำมาใช้ถือเป็นสิ่งที่ควรพิจารณาเป็นอันดับแรก </a:t>
            </a:r>
            <a:r>
              <a:rPr lang="th-TH" dirty="0" smtClean="0"/>
              <a:t>เพราะ</a:t>
            </a:r>
            <a:r>
              <a:rPr lang="th-TH" dirty="0" smtClean="0"/>
              <a:t>สาย</a:t>
            </a:r>
            <a:r>
              <a:rPr lang="th-TH" dirty="0" smtClean="0"/>
              <a:t>แต่</a:t>
            </a:r>
            <a:r>
              <a:rPr lang="th-TH" dirty="0" smtClean="0"/>
              <a:t>ละประเภทมีข้อจำกัดแตกต่างกัน</a:t>
            </a:r>
          </a:p>
          <a:p>
            <a:r>
              <a:rPr lang="th-TH" dirty="0" smtClean="0"/>
              <a:t>สิ่งที่ต้องคำนึงเป็นพิเศษในการส่งผ่านข้อมูลคือ </a:t>
            </a:r>
            <a:r>
              <a:rPr lang="th-TH" b="1" dirty="0" smtClean="0"/>
              <a:t>อัตราความเร็วในการส่งข้อมูล </a:t>
            </a:r>
            <a:r>
              <a:rPr lang="en-US" dirty="0" smtClean="0"/>
              <a:t>(Data Rate) </a:t>
            </a:r>
            <a:r>
              <a:rPr lang="th-TH" dirty="0" smtClean="0"/>
              <a:t>และ</a:t>
            </a:r>
            <a:r>
              <a:rPr lang="th-TH" b="1" dirty="0" smtClean="0"/>
              <a:t>ระยะทาง</a:t>
            </a:r>
            <a:r>
              <a:rPr lang="th-TH" dirty="0" smtClean="0"/>
              <a:t> </a:t>
            </a:r>
            <a:r>
              <a:rPr lang="en-US" dirty="0" smtClean="0"/>
              <a:t>(Distance)</a:t>
            </a:r>
            <a:endParaRPr lang="th-TH" dirty="0" smtClean="0"/>
          </a:p>
          <a:p>
            <a:r>
              <a:rPr lang="th-TH" dirty="0" smtClean="0"/>
              <a:t>สิ่งที่คาดหวังคือการส่งข้อมูลด้วยความเร็วสูงและสามารถส่งได้ระยะไกล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66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2"/>
          <a:stretch/>
        </p:blipFill>
        <p:spPr>
          <a:xfrm>
            <a:off x="0" y="0"/>
            <a:ext cx="682094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30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3830320"/>
            <a:ext cx="5382542" cy="3027680"/>
          </a:xfrm>
          <a:prstGeom prst="rect">
            <a:avLst/>
          </a:prstGeom>
        </p:spPr>
      </p:pic>
      <p:pic>
        <p:nvPicPr>
          <p:cNvPr id="9218" name="Picture 2" descr="Image result for กระรอกป่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48" y="0"/>
            <a:ext cx="5371052" cy="38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0" y="-1"/>
            <a:ext cx="3850600" cy="68455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31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39" y="0"/>
            <a:ext cx="5144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ข้อมูลเพิ่มเติมเกี่ยวกับสายไฟเบอร์ออปติก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www.youtube.com/watch?v=9aTazDoAafU</a:t>
            </a:r>
            <a:r>
              <a:rPr lang="th-TH" dirty="0" smtClean="0"/>
              <a:t> (กบนอกกะลาพาไปดูโรงงานผลิตสายไฟเบอร์ออปติก)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pantip.com/topic/35740524</a:t>
            </a:r>
            <a:r>
              <a:rPr lang="th-TH" dirty="0" smtClean="0"/>
              <a:t> (กระทู้ทรงคุณค่าเกี่ยวกับสายเคเบิลใต้น้ำ)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5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ปัจจัยที่ส่งผลกระทบต่อความเร็วและระยะทางบน</a:t>
            </a:r>
            <a:r>
              <a:rPr lang="th-TH" dirty="0" smtClean="0"/>
              <a:t>สื่อกลาง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5280"/>
            <a:ext cx="8915400" cy="5027168"/>
          </a:xfrm>
        </p:spPr>
        <p:txBody>
          <a:bodyPr>
            <a:normAutofit/>
          </a:bodyPr>
          <a:lstStyle/>
          <a:p>
            <a:r>
              <a:rPr lang="th-TH" dirty="0" smtClean="0"/>
              <a:t>ปัจจัยที่ส่งผลกระทบต่อความเร็วและระยะทาง ประกอบไปด้วย</a:t>
            </a:r>
          </a:p>
          <a:p>
            <a:pPr lvl="1"/>
            <a:r>
              <a:rPr lang="th-TH" b="1" dirty="0" err="1" smtClean="0"/>
              <a:t>แบนด์วิดธ์</a:t>
            </a:r>
            <a:r>
              <a:rPr lang="th-TH" b="1" dirty="0" smtClean="0"/>
              <a:t> </a:t>
            </a:r>
            <a:r>
              <a:rPr lang="en-US" dirty="0" smtClean="0"/>
              <a:t>(Bandwidth) – </a:t>
            </a:r>
            <a:r>
              <a:rPr lang="th-TH" dirty="0" smtClean="0"/>
              <a:t>ย่านความถี่ของช่องสัญญาณ ยิ่งมีช่องสัญญาณขนาดใหญ่ การจราจรก็จะคล่องตัวมาก</a:t>
            </a:r>
            <a:r>
              <a:rPr lang="th-TH" dirty="0" smtClean="0"/>
              <a:t>ขึ้น</a:t>
            </a:r>
            <a:r>
              <a:rPr lang="en-US" dirty="0" smtClean="0"/>
              <a:t> </a:t>
            </a:r>
            <a:r>
              <a:rPr lang="th-TH" dirty="0" smtClean="0"/>
              <a:t>ปกติจะวัดเป็นค่าส่งสัญญาณ</a:t>
            </a:r>
            <a:r>
              <a:rPr lang="th-TH" dirty="0" smtClean="0"/>
              <a:t>สูงสุด</a:t>
            </a:r>
            <a:r>
              <a:rPr lang="th-TH" dirty="0" smtClean="0"/>
              <a:t> </a:t>
            </a:r>
            <a:r>
              <a:rPr lang="en-US" dirty="0" smtClean="0"/>
              <a:t>(Maximum Throughput) </a:t>
            </a:r>
            <a:r>
              <a:rPr lang="th-TH" dirty="0" smtClean="0"/>
              <a:t>หน่วยเป็น </a:t>
            </a:r>
            <a:r>
              <a:rPr lang="en-US" dirty="0" smtClean="0"/>
              <a:t>bit/s </a:t>
            </a:r>
            <a:r>
              <a:rPr lang="th-TH" dirty="0" smtClean="0"/>
              <a:t>เรียกอีกชื่อว่า </a:t>
            </a:r>
            <a:r>
              <a:rPr lang="en-US" dirty="0"/>
              <a:t>B</a:t>
            </a:r>
            <a:r>
              <a:rPr lang="en-US" dirty="0" smtClean="0"/>
              <a:t>it Rate</a:t>
            </a:r>
            <a:endParaRPr lang="en-US" dirty="0" smtClean="0"/>
          </a:p>
          <a:p>
            <a:pPr lvl="1"/>
            <a:r>
              <a:rPr lang="th-TH" b="1" dirty="0" smtClean="0"/>
              <a:t>ความสูญเสียต่อการส่งผ่าน </a:t>
            </a:r>
            <a:r>
              <a:rPr lang="en-US" dirty="0" smtClean="0"/>
              <a:t>(Transmission Impairments)</a:t>
            </a:r>
            <a:r>
              <a:rPr lang="th-TH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การอ่อนตัวของสัญญาณ ยิ่งระยะทางไกล สัญญาณก็ยิ่ง</a:t>
            </a:r>
            <a:r>
              <a:rPr lang="th-TH" dirty="0" smtClean="0"/>
              <a:t>เบาลง</a:t>
            </a:r>
            <a:endParaRPr lang="en-US" dirty="0" smtClean="0"/>
          </a:p>
          <a:p>
            <a:pPr lvl="1"/>
            <a:r>
              <a:rPr lang="th-TH" b="1" dirty="0" smtClean="0"/>
              <a:t>การรบกวนของสัญญาณ </a:t>
            </a:r>
            <a:r>
              <a:rPr lang="en-US" dirty="0" smtClean="0"/>
              <a:t>(Interference)</a:t>
            </a:r>
            <a:r>
              <a:rPr lang="th-TH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เช่นคลื่นวิทยุหรือสนามแม่เหล็กไฟฟ้ารบกวน</a:t>
            </a:r>
            <a:endParaRPr lang="en-US" dirty="0" smtClean="0"/>
          </a:p>
          <a:p>
            <a:pPr lvl="1"/>
            <a:r>
              <a:rPr lang="th-TH" b="1" dirty="0" smtClean="0"/>
              <a:t>จำนวน</a:t>
            </a:r>
            <a:r>
              <a:rPr lang="th-TH" b="1" dirty="0" err="1" smtClean="0"/>
              <a:t>โหนด</a:t>
            </a:r>
            <a:r>
              <a:rPr lang="th-TH" b="1" dirty="0" smtClean="0"/>
              <a:t>ที่เชื่อมต่อ </a:t>
            </a:r>
            <a:r>
              <a:rPr lang="en-US" dirty="0" smtClean="0"/>
              <a:t>(Number of Receivers)</a:t>
            </a:r>
            <a:r>
              <a:rPr lang="th-TH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หากเครือข่ายมี</a:t>
            </a:r>
            <a:r>
              <a:rPr lang="th-TH" dirty="0" err="1" smtClean="0"/>
              <a:t>โหนด</a:t>
            </a:r>
            <a:r>
              <a:rPr lang="th-TH" dirty="0" smtClean="0"/>
              <a:t>เชื่อมต่อเป็นจำนวนมาก ย่อมส่งผลต่อความเร็วที่ลดลง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49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</a:t>
            </a:r>
            <a:r>
              <a:rPr lang="th-TH" dirty="0" smtClean="0"/>
              <a:t>คู่บิดเกลียว </a:t>
            </a:r>
            <a:r>
              <a:rPr lang="en-US" dirty="0" smtClean="0"/>
              <a:t>(Twisted-Pair Cable)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ประกอบด้วยสายทองแดงที่หุ้มด้วยฉนวนป้องกันที่มีหลากสี </a:t>
            </a:r>
            <a:r>
              <a:rPr lang="en-US" dirty="0" smtClean="0"/>
              <a:t>(Color-Coded Insulation) </a:t>
            </a:r>
            <a:r>
              <a:rPr lang="th-TH" dirty="0" smtClean="0"/>
              <a:t>และนำมาถักเป็นเกลียวคู่</a:t>
            </a:r>
          </a:p>
          <a:p>
            <a:r>
              <a:rPr lang="th-TH" dirty="0" smtClean="0"/>
              <a:t>จำนวนรอบของการถักเป็นเกลียวต่อหนึ่งหน่วยความยาว </a:t>
            </a:r>
            <a:r>
              <a:rPr lang="en-US" dirty="0" smtClean="0"/>
              <a:t>(1 m. </a:t>
            </a:r>
            <a:r>
              <a:rPr lang="th-TH" dirty="0" smtClean="0"/>
              <a:t>หรือ </a:t>
            </a:r>
            <a:r>
              <a:rPr lang="en-US" dirty="0" smtClean="0"/>
              <a:t>1 ft.) </a:t>
            </a:r>
            <a:r>
              <a:rPr lang="th-TH" dirty="0" smtClean="0"/>
              <a:t>เรียกว่า </a:t>
            </a:r>
            <a:r>
              <a:rPr lang="en-US" dirty="0" smtClean="0"/>
              <a:t>Twist Ratio</a:t>
            </a:r>
          </a:p>
          <a:p>
            <a:r>
              <a:rPr lang="th-TH" dirty="0" smtClean="0"/>
              <a:t>ยิ่งมีรอบเกลียวถักหนาแน่นมากเท่าไร จะช่วยลดสัญญาณรบกวนได้ดียิ่งขึ้น</a:t>
            </a:r>
          </a:p>
          <a:p>
            <a:r>
              <a:rPr lang="th-TH" dirty="0" smtClean="0"/>
              <a:t>การใช้งานแล้วแต่ลักษณะงาน จำนวนสายที่บรรจุภายในมีได้ตั้งแต่ </a:t>
            </a:r>
            <a:r>
              <a:rPr lang="en-US" dirty="0" smtClean="0"/>
              <a:t>1 - 4,200 </a:t>
            </a:r>
            <a:r>
              <a:rPr lang="th-TH" dirty="0" smtClean="0"/>
              <a:t>คู่ แต่สำหรับเครือข่ายแลนจะมีสายจำนวน </a:t>
            </a:r>
            <a:r>
              <a:rPr lang="en-US" dirty="0" smtClean="0"/>
              <a:t>4 </a:t>
            </a:r>
            <a:r>
              <a:rPr lang="th-TH" dirty="0" smtClean="0"/>
              <a:t>คู่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5" name="Picture 2" descr="http://www.networkcablinglosangeles.com/wp-content/themes/networkcablinglosangeles/images/unshielded_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60" y="-112580"/>
            <a:ext cx="3625422" cy="2199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สายคู่บิดเกลียวแบบต่างๆ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2050" name="Picture 2" descr="http://www.networkcablinglosangeles.com/wp-content/themes/networkcablinglosangeles/images/unshielded_cab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66" y="1258160"/>
            <a:ext cx="4675252" cy="2836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hke.com.cn/js/upfiles/files/bigpic/Cat6%20SFtp%20lan%20c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1" y="1821753"/>
            <a:ext cx="5100320" cy="5036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dinfo.powerdata.netdna-cdn.com/wp-content/uploads/Communication-Cable-2-POWERandDATA.info_.jpg?4359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08" y="3894388"/>
            <a:ext cx="4610608" cy="3050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</a:t>
            </a:r>
            <a:r>
              <a:rPr lang="th-TH" dirty="0"/>
              <a:t>คู่บิดเกลียว </a:t>
            </a:r>
            <a:r>
              <a:rPr lang="en-US" dirty="0"/>
              <a:t>(Twisted-Pair Cable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5760"/>
            <a:ext cx="8915400" cy="3777622"/>
          </a:xfrm>
        </p:spPr>
        <p:txBody>
          <a:bodyPr>
            <a:normAutofit/>
          </a:bodyPr>
          <a:lstStyle/>
          <a:p>
            <a:r>
              <a:rPr lang="th-TH" dirty="0" smtClean="0"/>
              <a:t>การ</a:t>
            </a:r>
            <a:r>
              <a:rPr lang="th-TH" dirty="0" smtClean="0"/>
              <a:t>บิดเกลียวคู่ของ</a:t>
            </a:r>
            <a:r>
              <a:rPr lang="th-TH" dirty="0" smtClean="0"/>
              <a:t>สาย</a:t>
            </a:r>
            <a:r>
              <a:rPr lang="th-TH" dirty="0" smtClean="0"/>
              <a:t>เพื่อ</a:t>
            </a:r>
            <a:r>
              <a:rPr lang="th-TH" dirty="0" smtClean="0"/>
              <a:t>ช่วย</a:t>
            </a:r>
            <a:r>
              <a:rPr lang="th-TH" dirty="0" smtClean="0"/>
              <a:t>ลดการแทรกแซงจากสัญญาณรบกวน </a:t>
            </a:r>
            <a:r>
              <a:rPr lang="th-TH" dirty="0" smtClean="0"/>
              <a:t>การ</a:t>
            </a:r>
            <a:r>
              <a:rPr lang="th-TH" dirty="0" smtClean="0"/>
              <a:t>บิดเกลียวทำให้เกิดการหักล้างเสมือนกับไม่มีสัญญาณรบกวนเกิดขึ้น</a:t>
            </a:r>
          </a:p>
          <a:p>
            <a:r>
              <a:rPr lang="th-TH" dirty="0" smtClean="0"/>
              <a:t>สายคู่บิดเกลียวแบ่งเป็น </a:t>
            </a:r>
            <a:r>
              <a:rPr lang="en-US" dirty="0" smtClean="0"/>
              <a:t>2 </a:t>
            </a:r>
            <a:r>
              <a:rPr lang="th-TH" dirty="0" smtClean="0"/>
              <a:t>ชนิด คือ</a:t>
            </a:r>
          </a:p>
          <a:p>
            <a:pPr lvl="1"/>
            <a:r>
              <a:rPr lang="th-TH" dirty="0" smtClean="0"/>
              <a:t>สาย</a:t>
            </a:r>
            <a:r>
              <a:rPr lang="th-TH" dirty="0" smtClean="0"/>
              <a:t>แบบไม่มีชิลด์</a:t>
            </a:r>
            <a:r>
              <a:rPr lang="th-TH" dirty="0" smtClean="0"/>
              <a:t> </a:t>
            </a:r>
            <a:r>
              <a:rPr lang="en-US" dirty="0"/>
              <a:t>UTP (Unshielded Twisted-Pair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สายแบบมีชิลด์ </a:t>
            </a:r>
            <a:r>
              <a:rPr lang="en-US" dirty="0"/>
              <a:t>STP (Shielded Twisted-Pair Cable</a:t>
            </a:r>
            <a:r>
              <a:rPr lang="en-US" dirty="0" smtClean="0"/>
              <a:t>) </a:t>
            </a:r>
            <a:r>
              <a:rPr lang="th-TH" dirty="0" smtClean="0"/>
              <a:t>หากใช้ฟอยล์ช่วยลดสัญญาณรบกวนจะเรียกว่า </a:t>
            </a:r>
            <a:r>
              <a:rPr lang="en-US" dirty="0" smtClean="0"/>
              <a:t>FTP (Foiled Twisted-Pair Cable)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4098" name="Picture 2" descr="Image result for cat6 cable utp and s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05" y="4572001"/>
            <a:ext cx="36381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2050" name="Picture 2" descr="Image result for twisted pair cable reduce noi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51805"/>
            <a:ext cx="11805920" cy="57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สายคู่บิดเกลียว </a:t>
            </a:r>
            <a:r>
              <a:rPr lang="en-US" dirty="0"/>
              <a:t>(Twisted-Pair Cable)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เป็นสายคู่บิดเกลียวที่ถูกนำมาใช้งานมากที่สุด เพราะมีราคาถูก</a:t>
            </a:r>
          </a:p>
          <a:p>
            <a:r>
              <a:rPr lang="th-TH" dirty="0" smtClean="0"/>
              <a:t>ข้อเสียคือไม่มี</a:t>
            </a:r>
            <a:r>
              <a:rPr lang="th-TH" dirty="0" err="1" smtClean="0"/>
              <a:t>ชิลด์</a:t>
            </a:r>
            <a:r>
              <a:rPr lang="th-TH" dirty="0" smtClean="0"/>
              <a:t>หุ้มสายสัญญาณ ทำให้ถูกสัญญาณรบกวนได้ง่าย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" name="Picture 2" descr="http://www.networkcablinglosangeles.com/wp-content/themes/networkcablinglosangeles/images/unshielded_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83" y="3463845"/>
            <a:ext cx="5594761" cy="339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1546</Words>
  <Application>Microsoft Office PowerPoint</Application>
  <PresentationFormat>Widescreen</PresentationFormat>
  <Paragraphs>140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Cordia New</vt:lpstr>
      <vt:lpstr>TH SarabunPSK</vt:lpstr>
      <vt:lpstr>Wingdings 3</vt:lpstr>
      <vt:lpstr>Wisp</vt:lpstr>
      <vt:lpstr>บทที่ 4 : สื่อกลางส่งข้อมูลและการมัลติเพล็กซ์  (Transmission Media and Multiplexing) Part1 สธ313 การสื่อสารข้อมูลและเครือข่ายคอมพิวเตอร์ทางธุรกิจ</vt:lpstr>
      <vt:lpstr>Outline</vt:lpstr>
      <vt:lpstr>ปัจจัยที่ส่งผลกระทบต่อความเร็วและระยะทางบนสื่อกลาง</vt:lpstr>
      <vt:lpstr>ปัจจัยที่ส่งผลกระทบต่อความเร็วและระยะทางบนสื่อกลาง</vt:lpstr>
      <vt:lpstr>สายคู่บิดเกลียว (Twisted-Pair Cable)</vt:lpstr>
      <vt:lpstr>สายคู่บิดเกลียวแบบต่างๆ</vt:lpstr>
      <vt:lpstr>สายคู่บิดเกลียว (Twisted-Pair Cable)</vt:lpstr>
      <vt:lpstr>PowerPoint Presentation</vt:lpstr>
      <vt:lpstr>สายคู่บิดเกลียว (Twisted-Pair Cable)</vt:lpstr>
      <vt:lpstr>สายคู่บิดเกลียว (Twisted-Pair Cable)</vt:lpstr>
      <vt:lpstr>สายคู่บิดเกลียว (Twisted-Pair Cable)</vt:lpstr>
      <vt:lpstr>สายคู่บิดเกลียว (Twisted-Pair Cable)</vt:lpstr>
      <vt:lpstr>PowerPoint Presentation</vt:lpstr>
      <vt:lpstr>ความเร็วสูงสุดของสายคู่บิดเกลียวในปัจจุบัน (ปี 2017)</vt:lpstr>
      <vt:lpstr>สายเคเบิลแบบ CAT 5, CAT 6 และ CAT 7</vt:lpstr>
      <vt:lpstr>สาย UTP (Unshielded Twisted-Pair) [5]</vt:lpstr>
      <vt:lpstr>ข้อดี ข้อเสีย ของสายคู่บิดเกลียว (Twisted-Pair Cable)</vt:lpstr>
      <vt:lpstr>PowerPoint Presentation</vt:lpstr>
      <vt:lpstr>สายโคแอกเชียล (Coaxial Cable)</vt:lpstr>
      <vt:lpstr>ภาพสายโคแอกเชียล</vt:lpstr>
      <vt:lpstr>ข้อดี ข้อเสีย ของสายโคแอกเชียล</vt:lpstr>
      <vt:lpstr>PowerPoint Presentation</vt:lpstr>
      <vt:lpstr>สายไฟเบอร์ออปติก (Optical Fiber)</vt:lpstr>
      <vt:lpstr>ความเร็วสูงสุดของสายใยแก้วนำแสงในปัจจุบัน</vt:lpstr>
      <vt:lpstr>สายไฟเบอร์ออปติก (Optical Fiber)</vt:lpstr>
      <vt:lpstr>ลักษณะของสายไฟเบอร์ออปติก</vt:lpstr>
      <vt:lpstr>สายไฟเบอร์ออปติกแบบ SMF และ MMF</vt:lpstr>
      <vt:lpstr>ข้อดี ข้อเสีย ของสายไฟเบอร์ออปติก</vt:lpstr>
      <vt:lpstr>PowerPoint Presentation</vt:lpstr>
      <vt:lpstr>PowerPoint Presentation</vt:lpstr>
      <vt:lpstr>PowerPoint Presentation</vt:lpstr>
      <vt:lpstr>ข้อมูลเพิ่มเติมเกี่ยวกับสายไฟเบอร์ออปติก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390</cp:revision>
  <dcterms:created xsi:type="dcterms:W3CDTF">2015-08-08T14:30:10Z</dcterms:created>
  <dcterms:modified xsi:type="dcterms:W3CDTF">2017-07-26T14:44:19Z</dcterms:modified>
</cp:coreProperties>
</file>