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4" r:id="rId5"/>
    <p:sldId id="272" r:id="rId6"/>
    <p:sldId id="260" r:id="rId7"/>
    <p:sldId id="271" r:id="rId8"/>
    <p:sldId id="261" r:id="rId9"/>
    <p:sldId id="262" r:id="rId10"/>
    <p:sldId id="273" r:id="rId11"/>
    <p:sldId id="263" r:id="rId12"/>
    <p:sldId id="265" r:id="rId13"/>
    <p:sldId id="266" r:id="rId14"/>
    <p:sldId id="276" r:id="rId15"/>
    <p:sldId id="268" r:id="rId16"/>
    <p:sldId id="270" r:id="rId17"/>
    <p:sldId id="274" r:id="rId18"/>
    <p:sldId id="275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DDD7-DAD1-4C8D-8B64-C45D249F380D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365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in/overview/what-is-cloud-computin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3</a:t>
            </a:r>
            <a:r>
              <a:rPr lang="en-US" sz="4400" b="1" dirty="0" smtClean="0"/>
              <a:t> : </a:t>
            </a:r>
            <a:r>
              <a:rPr lang="th-TH" sz="4400" b="1" dirty="0" smtClean="0"/>
              <a:t>รูปแบบการเชื่อมต่อเครือข่ายและส่วนประกอบของเครือข่ายท้องถิ่น</a:t>
            </a:r>
            <a:r>
              <a:rPr lang="en-US" sz="4400" b="1" dirty="0" smtClean="0"/>
              <a:t> (Topologies and LAN Components) Part2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736307" cy="315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512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80" y="0"/>
            <a:ext cx="10688320" cy="68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3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เครือข่ายแบบ </a:t>
            </a:r>
            <a:r>
              <a:rPr lang="en-US" dirty="0"/>
              <a:t>Client-Server (Dedicated Server</a:t>
            </a:r>
            <a:r>
              <a:rPr lang="en-US" dirty="0" smtClean="0"/>
              <a:t>)</a:t>
            </a:r>
            <a:r>
              <a:rPr lang="th-TH" dirty="0" smtClean="0"/>
              <a:t> </a:t>
            </a:r>
            <a:r>
              <a:rPr lang="en-US" dirty="0" smtClean="0"/>
              <a:t>[2]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381351"/>
              </p:ext>
            </p:extLst>
          </p:nvPr>
        </p:nvGraphicFramePr>
        <p:xfrm>
          <a:off x="-3" y="1452880"/>
          <a:ext cx="12192002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48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ข้อดี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ข้อเสีย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147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ความปลอดภัยสูง</a:t>
                      </a:r>
                      <a:r>
                        <a:rPr lang="th-TH" sz="2800" baseline="0" dirty="0" smtClean="0"/>
                        <a:t> ทรัพยากรทั้งหมดจะถูกเก็บไว้ที่เซิร์ฟเวอร์ สามารถจัดการบัญชีผู้ใช้และจำกัดสิทธิ์ผู้ใช้ทั้งหมดที่เซิร์ฟเวอร์เพียงเครื่องเดียว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ต้องพึ่งพาผู้ดูแลระบบที่มีความเชี่ยวชาญในการจัดการดูแล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186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มีประสิทธิภาพการทำงานสูง</a:t>
                      </a:r>
                      <a:endParaRPr lang="th-TH" sz="3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th-TH" sz="3200" dirty="0" smtClean="0"/>
                        <a:t>การลงทุนค่อนข้างสูง เมื่อเทียบกับเครือข่ายแบบ </a:t>
                      </a:r>
                      <a:r>
                        <a:rPr lang="en-US" sz="3200" dirty="0" smtClean="0"/>
                        <a:t>        </a:t>
                      </a:r>
                      <a:r>
                        <a:rPr lang="en-US" sz="3200" dirty="0" smtClean="0"/>
                        <a:t>Peer-to-Peer</a:t>
                      </a:r>
                      <a:r>
                        <a:rPr lang="th-TH" sz="3200" dirty="0" smtClean="0"/>
                        <a:t> ไม่ว่าจะเป็นด้านฮาร์ดแวร์หรือซอฟต์แวร์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884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สำรองข้อมูลได้ง่าย เพราะข้อมูลถูกเก็บเอาไว้ในจุดเดียว</a:t>
                      </a:r>
                      <a:endParaRPr lang="th-TH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735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มีความน่าเชื่อถือสูง</a:t>
                      </a:r>
                      <a:r>
                        <a:rPr lang="th-TH" sz="3200" baseline="0" dirty="0" smtClean="0"/>
                        <a:t> </a:t>
                      </a:r>
                      <a:r>
                        <a:rPr lang="th-TH" sz="3200" baseline="0" dirty="0" smtClean="0"/>
                        <a:t>ทนทานต่อความผิดพลาดได้ดี</a:t>
                      </a:r>
                      <a:endParaRPr lang="th-TH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681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มีอุปกรณ์และซอฟต์แวร์สนับสนุนการใช้งานค่อนข้างมาก</a:t>
                      </a:r>
                      <a:endParaRPr lang="th-TH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61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การ์ดเครือข่าย </a:t>
            </a:r>
            <a:r>
              <a:rPr lang="en-US" dirty="0"/>
              <a:t>(Network Interface </a:t>
            </a:r>
            <a:r>
              <a:rPr lang="en-US" dirty="0" smtClean="0"/>
              <a:t>Cards : NIC)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135428" cy="2366963"/>
          </a:xfrm>
        </p:spPr>
        <p:txBody>
          <a:bodyPr/>
          <a:lstStyle/>
          <a:p>
            <a:r>
              <a:rPr lang="th-TH" dirty="0" smtClean="0"/>
              <a:t>เป็นแผงวงจรที่ติดตั้งอยู่ภายในคอมพิวเตอร์ทั้งเครื่องเซิร์ฟเวอร์และเครื่องลูกข่าย</a:t>
            </a:r>
          </a:p>
          <a:p>
            <a:r>
              <a:rPr lang="th-TH" dirty="0" smtClean="0"/>
              <a:t>ทำหน้าที่เชื่อมต่อคอมพิวเตอร์เข้ากับเครือข่ายผ่านสายเคเบิล หรือระบบไร้สาย เป็นส่วนหนึ่งของการเชื่อมต่อทางกายภาพบนฟิสิคัลเลเยอร์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2050" name="Picture 2" descr="http://img.directindustry.com/images_di/photo-g/gigabit-ethernet-network-interface-card-29073-3929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25" y="4114801"/>
            <a:ext cx="4362580" cy="2783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ir-stream.org.au/files/wmp54g_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74" y="4198766"/>
            <a:ext cx="2703837" cy="2604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each-ict.com/images/gcse_computing/network_so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647" y="4207263"/>
            <a:ext cx="3806353" cy="259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สายเคเบิล </a:t>
            </a:r>
            <a:r>
              <a:rPr lang="en-US" dirty="0"/>
              <a:t>(Network Cables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3537"/>
            <a:ext cx="8915400" cy="3777622"/>
          </a:xfrm>
        </p:spPr>
        <p:txBody>
          <a:bodyPr/>
          <a:lstStyle/>
          <a:p>
            <a:r>
              <a:rPr lang="th-TH" dirty="0" smtClean="0"/>
              <a:t>คอมพิวเตอร์บนเครือข่ายจะสามารถเชื่อมต่อเข้ากับเครือข่ายได้ จำเป็นต้องมีสายเคเบิลที่ใช้ลำเลียงสัญญาณไฟฟ้าจากต้นทางไปยังปลายทาง</a:t>
            </a:r>
          </a:p>
          <a:p>
            <a:r>
              <a:rPr lang="th-TH" dirty="0" smtClean="0"/>
              <a:t>เครือข่ายส่วนใหญ่มักใช้สาย </a:t>
            </a:r>
            <a:r>
              <a:rPr lang="en-US" dirty="0" smtClean="0"/>
              <a:t>UTP </a:t>
            </a:r>
            <a:r>
              <a:rPr lang="th-TH" dirty="0" smtClean="0"/>
              <a:t>เนื่องจากมีราคาถูก </a:t>
            </a:r>
            <a:r>
              <a:rPr lang="th-TH" dirty="0" smtClean="0"/>
              <a:t>สาย </a:t>
            </a:r>
            <a:r>
              <a:rPr lang="en-US" dirty="0"/>
              <a:t>UTP </a:t>
            </a:r>
            <a:r>
              <a:rPr lang="th-TH" dirty="0"/>
              <a:t>เชื่อมโยงได้ไกลสุดเพียง </a:t>
            </a:r>
            <a:r>
              <a:rPr lang="en-US" dirty="0"/>
              <a:t>100 </a:t>
            </a:r>
            <a:r>
              <a:rPr lang="th-TH" dirty="0"/>
              <a:t>เมตร</a:t>
            </a:r>
            <a:r>
              <a:rPr lang="th-TH" dirty="0" smtClean="0"/>
              <a:t>เท่านั้น </a:t>
            </a:r>
            <a:r>
              <a:rPr lang="th-TH" dirty="0" smtClean="0"/>
              <a:t>หาก</a:t>
            </a:r>
            <a:r>
              <a:rPr lang="th-TH" dirty="0" smtClean="0"/>
              <a:t>ต้องการเชื่อมโยงระยะไกลจะต้องใช้สายไฟเบอร์ออปติก </a:t>
            </a:r>
            <a:endParaRPr lang="th-TH" dirty="0" smtClean="0"/>
          </a:p>
          <a:p>
            <a:r>
              <a:rPr lang="th-TH" dirty="0" smtClean="0"/>
              <a:t>หรือ</a:t>
            </a:r>
            <a:r>
              <a:rPr lang="th-TH" dirty="0" smtClean="0"/>
              <a:t>อีกช่องทางหนึ่งที่สะดวกในการเชื่อมต่อคือการเชื่อมต่อไร้สายโดยใช้คลื่นวิทยุ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3074" name="Picture 2" descr="https://rubimages-liberty.netdna-ssl.com/hi-res/TRUEPH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70" y="4794827"/>
            <a:ext cx="3669613" cy="206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ina.edu.pk/wp-content/uploads/2013/08/fiber_optic_c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019298"/>
            <a:ext cx="3677403" cy="1838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it.edu/news/iittoday/wp-content/uploads/2012/06/wirel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0" y="2089438"/>
            <a:ext cx="2356237" cy="1885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oaxial c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1918"/>
            <a:ext cx="2926438" cy="194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ฮับ </a:t>
            </a:r>
            <a:r>
              <a:rPr lang="en-US" dirty="0" smtClean="0"/>
              <a:t>(Hub) /</a:t>
            </a:r>
            <a:r>
              <a:rPr lang="th-TH" dirty="0" smtClean="0"/>
              <a:t>สวิตช์</a:t>
            </a:r>
            <a:r>
              <a:rPr lang="en-US" dirty="0" smtClean="0"/>
              <a:t> (Switch) </a:t>
            </a:r>
            <a:br>
              <a:rPr lang="en-US" dirty="0" smtClean="0"/>
            </a:br>
            <a:r>
              <a:rPr lang="en-US" dirty="0" smtClean="0"/>
              <a:t>/</a:t>
            </a:r>
            <a:r>
              <a:rPr lang="th-TH" dirty="0" smtClean="0"/>
              <a:t>แอคเซสพอยต์</a:t>
            </a:r>
            <a:r>
              <a:rPr lang="en-US" dirty="0" smtClean="0"/>
              <a:t> (Access Point : 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ฮับ</a:t>
            </a:r>
            <a:r>
              <a:rPr lang="th-TH" dirty="0" smtClean="0"/>
              <a:t>ทำหน้าที่เป็นศูนย์รวมของสายเคเบิล และยังทำหน้าที่ทวนสัญญาณ </a:t>
            </a:r>
            <a:r>
              <a:rPr lang="en-US" dirty="0" smtClean="0"/>
              <a:t>(Repeater) </a:t>
            </a:r>
            <a:r>
              <a:rPr lang="th-TH" dirty="0" smtClean="0"/>
              <a:t>เพื่อให้ส่งข้อมูลได้ไกลขึ้นอีกด้วย</a:t>
            </a:r>
          </a:p>
          <a:p>
            <a:r>
              <a:rPr lang="th-TH" dirty="0" smtClean="0"/>
              <a:t>ในปัจจุบันไม่นิยมใช้ฮับเท่าที่ควร แต่นิยมใช้ </a:t>
            </a:r>
            <a:r>
              <a:rPr lang="th-TH" b="1" dirty="0" smtClean="0"/>
              <a:t>“สวิตชิ่งฮับ” </a:t>
            </a:r>
            <a:r>
              <a:rPr lang="th-TH" dirty="0" smtClean="0"/>
              <a:t>แทน เพราะมีหลักการทำงานที่ชาญฉลาดกว่าฮับแบบปกติ และราคาไม่แพงมากนัก</a:t>
            </a:r>
          </a:p>
          <a:p>
            <a:r>
              <a:rPr lang="th-TH" b="1" dirty="0" smtClean="0"/>
              <a:t>แอคเซสพอยต์ </a:t>
            </a:r>
            <a:r>
              <a:rPr lang="th-TH" dirty="0" smtClean="0"/>
              <a:t>เป็นอุปกรณ์กระจายสัญญาณแบบไร้สายโดยใช้คลื่นวิทยุ</a:t>
            </a:r>
            <a:r>
              <a:rPr lang="en-US" dirty="0" smtClean="0"/>
              <a:t> </a:t>
            </a:r>
            <a:r>
              <a:rPr lang="th-TH" dirty="0" smtClean="0"/>
              <a:t>ต้องอาศัยสายเคเบิลในการเชื่อมต่อเข้ากับเครือข่าย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1026" name="Picture 2" descr="Image result for hu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09600"/>
            <a:ext cx="2987040" cy="15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ccess 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26070"/>
            <a:ext cx="2313305" cy="24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ccess po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4907280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ระบบปฏิบัติการเครือข่าย </a:t>
            </a:r>
            <a:r>
              <a:rPr lang="en-US" dirty="0"/>
              <a:t>(Network Operating System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เป็นซอฟต์แวร์ที่นำมาใช้ควบคุมเครือข่าย </a:t>
            </a:r>
          </a:p>
          <a:p>
            <a:r>
              <a:rPr lang="th-TH" sz="3600" dirty="0" smtClean="0"/>
              <a:t>ชุดระบบปฏิบัติการมี </a:t>
            </a:r>
            <a:r>
              <a:rPr lang="en-US" sz="3600" dirty="0" smtClean="0"/>
              <a:t>2 </a:t>
            </a:r>
            <a:r>
              <a:rPr lang="th-TH" sz="3600" dirty="0" smtClean="0"/>
              <a:t>ชุด  คือระบบปฏิบัติการบนเครื่อง</a:t>
            </a:r>
            <a:r>
              <a:rPr lang="th-TH" sz="3600" dirty="0" err="1" smtClean="0"/>
              <a:t>เซิฟเวอร์</a:t>
            </a:r>
            <a:r>
              <a:rPr lang="th-TH" sz="3600" dirty="0" smtClean="0"/>
              <a:t> และระบบปฏิบัติการบนเครื่องไคล</a:t>
            </a:r>
            <a:r>
              <a:rPr lang="th-TH" sz="3600" dirty="0" err="1" smtClean="0"/>
              <a:t>เอ็นต์</a:t>
            </a:r>
            <a:endParaRPr lang="th-TH" sz="3600" dirty="0" smtClean="0"/>
          </a:p>
          <a:p>
            <a:r>
              <a:rPr lang="th-TH" sz="3600" dirty="0" smtClean="0"/>
              <a:t>ระบบปฏิบัติการเครือข่ายที่เป็นที่นิยมในปัจจุบันมี </a:t>
            </a:r>
            <a:r>
              <a:rPr lang="en-US" sz="3600" dirty="0" smtClean="0"/>
              <a:t>3 </a:t>
            </a:r>
            <a:r>
              <a:rPr lang="th-TH" sz="3600" dirty="0" smtClean="0"/>
              <a:t>ระบบปฏิบัติการ คือ </a:t>
            </a:r>
            <a:r>
              <a:rPr lang="en-US" sz="3600" dirty="0" smtClean="0"/>
              <a:t>Windows Server, Unix </a:t>
            </a:r>
            <a:r>
              <a:rPr lang="th-TH" sz="3600" dirty="0" smtClean="0"/>
              <a:t>และ </a:t>
            </a:r>
            <a:r>
              <a:rPr lang="en-US" sz="3600" dirty="0" smtClean="0"/>
              <a:t>Linux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10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ระบบปฏิบัติการบนเซิร์ฟเวอร์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1028" name="Picture 4" descr="http://www.itsecure.in/wp-content/uploads/2015/04/linux-ad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99" y="3921760"/>
            <a:ext cx="6777368" cy="2956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cmint.com/wp-content/uploads/2015/03/FreeBSD-Instal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072"/>
            <a:ext cx="5420002" cy="254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windows server 201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295"/>
            <a:ext cx="56673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805" y="51246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Today….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CLOUD COMPUTING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Infrastructure, </a:t>
            </a:r>
            <a:r>
              <a:rPr lang="en-US" dirty="0" smtClean="0">
                <a:solidFill>
                  <a:srgbClr val="FFC000"/>
                </a:solidFill>
              </a:rPr>
              <a:t>Software, </a:t>
            </a:r>
            <a:r>
              <a:rPr lang="en-US" dirty="0" smtClean="0">
                <a:solidFill>
                  <a:srgbClr val="C00000"/>
                </a:solidFill>
              </a:rPr>
              <a:t>Platform,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…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as a Service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104"/>
            <a:ext cx="12176604" cy="50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819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" y="1152907"/>
            <a:ext cx="12178653" cy="57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8560" y="335280"/>
            <a:ext cx="926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also : </a:t>
            </a:r>
            <a:r>
              <a:rPr lang="en-US" dirty="0">
                <a:hlinkClick r:id="rId3"/>
              </a:rPr>
              <a:t>https://azure.microsoft.com/en-in/overview/what-is-cloud-computing/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ส่วนประกอบของเครือข่ายท้องถิ่น </a:t>
            </a:r>
            <a:r>
              <a:rPr lang="en-US" dirty="0"/>
              <a:t>(LAN Components)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500188"/>
            <a:ext cx="9247187" cy="5243512"/>
          </a:xfrm>
        </p:spPr>
        <p:txBody>
          <a:bodyPr>
            <a:normAutofit lnSpcReduction="10000"/>
          </a:bodyPr>
          <a:lstStyle/>
          <a:p>
            <a:r>
              <a:rPr lang="th-TH" sz="3600" b="1" dirty="0" smtClean="0"/>
              <a:t>เครื่องศูนย์บริการ </a:t>
            </a:r>
            <a:r>
              <a:rPr lang="en-US" sz="3600" b="1" dirty="0" smtClean="0"/>
              <a:t>(Server)</a:t>
            </a:r>
          </a:p>
          <a:p>
            <a:r>
              <a:rPr lang="th-TH" sz="3600" b="1" dirty="0" smtClean="0"/>
              <a:t>เครื่องลูกข่าย </a:t>
            </a:r>
            <a:r>
              <a:rPr lang="en-US" sz="3600" b="1" dirty="0" smtClean="0"/>
              <a:t>(Client / Workstation)</a:t>
            </a:r>
            <a:endParaRPr lang="th-TH" sz="3600" b="1" dirty="0" smtClean="0"/>
          </a:p>
          <a:p>
            <a:r>
              <a:rPr lang="th-TH" sz="3600" b="1" dirty="0" smtClean="0"/>
              <a:t>สถาปัตยกรรมเครือข่าย </a:t>
            </a:r>
            <a:r>
              <a:rPr lang="en-US" sz="3600" b="1" dirty="0" smtClean="0"/>
              <a:t>(Network Architecture)</a:t>
            </a:r>
          </a:p>
          <a:p>
            <a:r>
              <a:rPr lang="th-TH" sz="3600" b="1" dirty="0" smtClean="0"/>
              <a:t>การ์ดเครือข่าย </a:t>
            </a:r>
            <a:r>
              <a:rPr lang="en-US" sz="3600" b="1" dirty="0" smtClean="0"/>
              <a:t>(Network Interface Cards)</a:t>
            </a:r>
          </a:p>
          <a:p>
            <a:r>
              <a:rPr lang="th-TH" sz="3600" b="1" dirty="0" smtClean="0"/>
              <a:t>สายเคเบิล </a:t>
            </a:r>
            <a:r>
              <a:rPr lang="en-US" sz="3600" b="1" dirty="0" smtClean="0"/>
              <a:t>(Network Cables</a:t>
            </a:r>
            <a:r>
              <a:rPr lang="en-US" sz="3600" b="1" dirty="0" smtClean="0"/>
              <a:t>)</a:t>
            </a:r>
          </a:p>
          <a:p>
            <a:r>
              <a:rPr lang="th-TH" sz="3600" b="1" dirty="0" smtClean="0"/>
              <a:t>อุปกรณ์ฮับ</a:t>
            </a:r>
            <a:r>
              <a:rPr lang="en-US" sz="3600" b="1" dirty="0" smtClean="0"/>
              <a:t>/</a:t>
            </a:r>
            <a:r>
              <a:rPr lang="th-TH" sz="3600" b="1" dirty="0" smtClean="0"/>
              <a:t>สวิตช์ แอคเซสพอยต์</a:t>
            </a:r>
            <a:endParaRPr lang="en-US" sz="3600" b="1" dirty="0" smtClean="0"/>
          </a:p>
          <a:p>
            <a:r>
              <a:rPr lang="th-TH" sz="3600" b="1" dirty="0" smtClean="0"/>
              <a:t>ระบบปฏิบัติการเครือข่าย </a:t>
            </a:r>
            <a:r>
              <a:rPr lang="en-US" sz="3600" b="1" dirty="0" smtClean="0"/>
              <a:t>(Network Operating System)</a:t>
            </a:r>
            <a:endParaRPr lang="th-TH" sz="3600" b="1" dirty="0" smtClean="0"/>
          </a:p>
          <a:p>
            <a:r>
              <a:rPr lang="en-US" sz="3600" b="1" dirty="0" smtClean="0"/>
              <a:t>Cloud </a:t>
            </a:r>
            <a:r>
              <a:rPr lang="en-US" sz="3600" b="1" dirty="0" smtClean="0"/>
              <a:t>Computing</a:t>
            </a:r>
            <a:r>
              <a:rPr lang="th-TH" sz="3600" b="1" dirty="0" smtClean="0"/>
              <a:t> (เสริม)</a:t>
            </a:r>
            <a:endParaRPr lang="en-US" sz="3600" b="1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เครื่องศูนย์บริการ </a:t>
            </a:r>
            <a:r>
              <a:rPr lang="en-US" dirty="0"/>
              <a:t>(Server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เป็นคอมพิวเตอร์ที่ทำหน้าที่บริการทรัพยากรให้กับเครื่องลูกข่ายบนระบบเครือข่าย เช่น บริการไฟล์ เมล เว็บ ฐานข้อมูล งานพิมพ์ เป็นต้น</a:t>
            </a:r>
          </a:p>
          <a:p>
            <a:r>
              <a:rPr lang="th-TH" dirty="0" smtClean="0"/>
              <a:t>เครื่องเซิร์ฟเวอร์มักเป็นคอมพิวเตอร์สมรรถนะสูง ทนทานต่อความผิดพลาด </a:t>
            </a:r>
            <a:r>
              <a:rPr lang="en-US" dirty="0" smtClean="0"/>
              <a:t>(Fault Tolerance) </a:t>
            </a:r>
            <a:r>
              <a:rPr lang="th-TH" dirty="0" smtClean="0"/>
              <a:t>และรองรับการทำงานหนักตลอด </a:t>
            </a:r>
            <a:r>
              <a:rPr lang="en-US" dirty="0" smtClean="0"/>
              <a:t>24 </a:t>
            </a:r>
            <a:r>
              <a:rPr lang="th-TH" dirty="0" smtClean="0"/>
              <a:t>ชั่วโมง </a:t>
            </a:r>
          </a:p>
          <a:p>
            <a:r>
              <a:rPr lang="th-TH" dirty="0" smtClean="0"/>
              <a:t>แบ่งสถาปัตยกรรมเครือข่ายได้ </a:t>
            </a:r>
            <a:r>
              <a:rPr lang="en-US" dirty="0" smtClean="0"/>
              <a:t>2 </a:t>
            </a:r>
            <a:r>
              <a:rPr lang="th-TH" dirty="0" smtClean="0"/>
              <a:t>แบบ คือ </a:t>
            </a:r>
            <a:r>
              <a:rPr lang="en-US" dirty="0" smtClean="0"/>
              <a:t>Peer-to-Peer </a:t>
            </a:r>
            <a:r>
              <a:rPr lang="th-TH" dirty="0" smtClean="0"/>
              <a:t>และ </a:t>
            </a:r>
            <a:r>
              <a:rPr lang="en-US" dirty="0" smtClean="0"/>
              <a:t>Client-Server 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1026" name="Picture 2" descr="http://cdn2.bigcommerce.com/server1500/be3tl1/product_images/uploaded_images/ibm-x3550-double-3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2"/>
          <a:stretch/>
        </p:blipFill>
        <p:spPr bwMode="auto">
          <a:xfrm>
            <a:off x="7652004" y="449422"/>
            <a:ext cx="3676650" cy="1406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blade 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3450"/>
            <a:ext cx="30003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ower 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9" y="1905000"/>
            <a:ext cx="2209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เครื่องลูกข่าย </a:t>
            </a:r>
            <a:r>
              <a:rPr lang="en-US" dirty="0" smtClean="0"/>
              <a:t>(Clients / Workstation)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2526"/>
            <a:ext cx="8915400" cy="3777622"/>
          </a:xfrm>
        </p:spPr>
        <p:txBody>
          <a:bodyPr/>
          <a:lstStyle/>
          <a:p>
            <a:r>
              <a:rPr lang="th-TH" dirty="0" smtClean="0"/>
              <a:t>เป็นคอมพิวเตอร์ที่เชื่อมต่อเข้ากับระบบเครือข่ายแบบ </a:t>
            </a:r>
            <a:r>
              <a:rPr lang="en-US" dirty="0" smtClean="0"/>
              <a:t>Client-Server</a:t>
            </a:r>
          </a:p>
          <a:p>
            <a:r>
              <a:rPr lang="th-TH" dirty="0" smtClean="0"/>
              <a:t>เครื่องลูกข่าย</a:t>
            </a:r>
            <a:r>
              <a:rPr lang="th-TH" dirty="0" err="1" smtClean="0"/>
              <a:t>จะต้องล็</a:t>
            </a:r>
            <a:r>
              <a:rPr lang="th-TH" dirty="0" smtClean="0"/>
              <a:t>อก</a:t>
            </a:r>
            <a:r>
              <a:rPr lang="th-TH" dirty="0" err="1" smtClean="0"/>
              <a:t>ออน</a:t>
            </a:r>
            <a:r>
              <a:rPr lang="th-TH" dirty="0" smtClean="0"/>
              <a:t>เข้าระบบเพื่อติดต่อกับเครื่องเซิร์ฟเวอร์ให้ได้ก่อน จึงจะสามารถขอใช้บริการทรัพยากรจากเซิร์ฟเวอร์ได้</a:t>
            </a:r>
          </a:p>
          <a:p>
            <a:r>
              <a:rPr lang="th-TH" dirty="0" smtClean="0"/>
              <a:t>ส่วนใหญ่เป็นพีซีคอมพิวเตอร์ทั่วไป ไม่จำเป็นต้องมีสมรรถนะสูง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1026" name="Picture 2" descr="http://www.yosaki.com/wp-content/uploads/2015/06/works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48" y="3995373"/>
            <a:ext cx="4060876" cy="27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สถาปัตยกรรมเครือข่าย </a:t>
            </a:r>
            <a:r>
              <a:rPr lang="en-US" dirty="0" smtClean="0"/>
              <a:t>(Network Architecture)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99151"/>
            <a:ext cx="8915400" cy="377762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มี </a:t>
            </a:r>
            <a:r>
              <a:rPr lang="en-US" sz="3600" dirty="0" smtClean="0"/>
              <a:t>2 </a:t>
            </a:r>
            <a:r>
              <a:rPr lang="th-TH" sz="3600" dirty="0" smtClean="0"/>
              <a:t>แบบ คือ</a:t>
            </a:r>
          </a:p>
          <a:p>
            <a:pPr lvl="1"/>
            <a:r>
              <a:rPr lang="en-US" sz="3200" dirty="0" smtClean="0"/>
              <a:t>Peer-to-Peer</a:t>
            </a:r>
            <a:r>
              <a:rPr lang="th-TH" sz="3200" dirty="0" smtClean="0"/>
              <a:t> (</a:t>
            </a:r>
            <a:r>
              <a:rPr lang="en-US" sz="3200" dirty="0" smtClean="0"/>
              <a:t>P2P</a:t>
            </a:r>
            <a:r>
              <a:rPr lang="th-TH" sz="3200" dirty="0" smtClean="0"/>
              <a:t>)</a:t>
            </a:r>
            <a:r>
              <a:rPr lang="en-US" sz="3200" dirty="0" smtClean="0"/>
              <a:t> Network</a:t>
            </a:r>
          </a:p>
          <a:p>
            <a:pPr lvl="1"/>
            <a:r>
              <a:rPr lang="en-US" sz="3200" dirty="0" smtClean="0"/>
              <a:t>Client-Server (Dedicated Server)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2050" name="Picture 2" descr="Image result for peer to p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32" y="3895547"/>
            <a:ext cx="5645468" cy="29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eer to peer vs client 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2411"/>
            <a:ext cx="654653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เครือข่ายแบบ </a:t>
            </a:r>
            <a:r>
              <a:rPr lang="en-US" dirty="0" smtClean="0"/>
              <a:t>Peer-to-Peer</a:t>
            </a:r>
            <a:r>
              <a:rPr lang="th-TH" dirty="0" smtClean="0"/>
              <a:t> (</a:t>
            </a:r>
            <a:r>
              <a:rPr lang="en-US" dirty="0" smtClean="0"/>
              <a:t>P2P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068" y="1560914"/>
            <a:ext cx="8915400" cy="2645326"/>
          </a:xfrm>
        </p:spPr>
        <p:txBody>
          <a:bodyPr/>
          <a:lstStyle/>
          <a:p>
            <a:r>
              <a:rPr lang="th-TH" dirty="0" smtClean="0"/>
              <a:t>เป็นเครือข่ายแบบเสมอภาค ไม่มีคอมพิวเตอร์เครื่องใดเครื่องหนึ่งทำหน้าที่เป็นเซิร์ฟเวอร์โดยเฉพาะ </a:t>
            </a:r>
            <a:endParaRPr lang="en-US" dirty="0" smtClean="0"/>
          </a:p>
          <a:p>
            <a:r>
              <a:rPr lang="th-TH" dirty="0" smtClean="0"/>
              <a:t>คอมพิวเตอร์ทุกเครื่องสามารถเป็นได้ทั้งเซิร์ฟเวอร์และเครื่องลูกข่ายในขณะเดียวกัน เหมาะสำหรับเครือข่ายขนาดเล็ก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1026" name="Picture 2" descr="Image result for peer to p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0005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er to p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2" y="3657599"/>
            <a:ext cx="39528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เครือข่ายแบบ </a:t>
            </a:r>
            <a:r>
              <a:rPr lang="en-US" dirty="0"/>
              <a:t>Peer-to-Peer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227284"/>
              </p:ext>
            </p:extLst>
          </p:nvPr>
        </p:nvGraphicFramePr>
        <p:xfrm>
          <a:off x="-3" y="1483362"/>
          <a:ext cx="12192002" cy="537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294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ข้อดี</a:t>
                      </a:r>
                      <a:endParaRPr lang="th-TH" sz="3200" dirty="0"/>
                    </a:p>
                  </a:txBody>
                  <a:tcPr marL="134829" marR="134829" marT="67415" marB="674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ข้อเสีย</a:t>
                      </a:r>
                      <a:endParaRPr lang="th-TH" sz="3200" dirty="0"/>
                    </a:p>
                  </a:txBody>
                  <a:tcPr marL="134829" marR="134829" marT="67415" marB="674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699"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ลงทุนต่ำ</a:t>
                      </a:r>
                      <a:endParaRPr lang="th-TH" sz="3600" dirty="0"/>
                    </a:p>
                  </a:txBody>
                  <a:tcPr marL="134829" marR="134829" marT="67415" marB="67415"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เมื่อใช้งานอยู่แล้วมีเครื่องอื่นๆขอใช้ทรัพยากรบ่อยๆ จะส่งผลกระทบให้เครื่องทำงานได้ช้าลง</a:t>
                      </a:r>
                      <a:r>
                        <a:rPr lang="th-TH" sz="3200" baseline="0" dirty="0" smtClean="0"/>
                        <a:t> และสะดุดเป็นระยะๆ</a:t>
                      </a:r>
                      <a:endParaRPr lang="th-TH" sz="3200" dirty="0"/>
                    </a:p>
                  </a:txBody>
                  <a:tcPr marL="134829" marR="134829" marT="67415" marB="674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187"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เหมาะสำหรับเครือข่ายขนาดเล็ก</a:t>
                      </a:r>
                      <a:endParaRPr lang="th-TH" sz="3600" dirty="0"/>
                    </a:p>
                  </a:txBody>
                  <a:tcPr marL="134829" marR="134829" marT="67415" marB="67415"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มีความปลอดภัยต่ำ </a:t>
                      </a:r>
                      <a:endParaRPr lang="th-TH" sz="3200" dirty="0"/>
                    </a:p>
                  </a:txBody>
                  <a:tcPr marL="134829" marR="134829" marT="67415" marB="674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187"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ไม่ต้องพึ่งพาผู้ดูแลระบบ</a:t>
                      </a:r>
                      <a:endParaRPr lang="th-TH" sz="3600" dirty="0"/>
                    </a:p>
                  </a:txBody>
                  <a:tcPr marL="134829" marR="134829" marT="67415" marB="67415"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ข้อมูลและบัญชีผู้ใช้กระจัด</a:t>
                      </a:r>
                      <a:r>
                        <a:rPr lang="th-TH" sz="3200" dirty="0" smtClean="0"/>
                        <a:t>กระจาย ทำให้ดูแลรักษายาก</a:t>
                      </a:r>
                      <a:endParaRPr lang="th-TH" sz="3200" dirty="0"/>
                    </a:p>
                  </a:txBody>
                  <a:tcPr marL="134829" marR="134829" marT="67415" marB="674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270"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ติดตั้งง่าย</a:t>
                      </a:r>
                      <a:endParaRPr lang="th-TH" sz="3600" dirty="0"/>
                    </a:p>
                  </a:txBody>
                  <a:tcPr marL="134829" marR="134829" marT="67415" marB="67415"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จำนวนคอมพิวเตอร์ในเครือข่ายที่เหมาะสม</a:t>
                      </a:r>
                      <a:r>
                        <a:rPr lang="th-TH" sz="3200" baseline="0" dirty="0" smtClean="0"/>
                        <a:t>ควรไม่ควรเกิน </a:t>
                      </a:r>
                      <a:r>
                        <a:rPr lang="en-US" sz="3200" baseline="0" dirty="0" smtClean="0"/>
                        <a:t>10 </a:t>
                      </a:r>
                      <a:r>
                        <a:rPr lang="th-TH" sz="3200" baseline="0" dirty="0" smtClean="0"/>
                        <a:t>เครื่อง </a:t>
                      </a:r>
                      <a:r>
                        <a:rPr lang="th-TH" sz="3200" baseline="0" dirty="0" smtClean="0"/>
                        <a:t>เพราะ</a:t>
                      </a:r>
                      <a:r>
                        <a:rPr lang="th-TH" sz="3200" baseline="0" dirty="0" smtClean="0"/>
                        <a:t>ส่งผลต่อประสิทธิภาพโดยรวม</a:t>
                      </a:r>
                      <a:endParaRPr lang="th-TH" sz="3200" dirty="0"/>
                    </a:p>
                  </a:txBody>
                  <a:tcPr marL="134829" marR="134829" marT="67415" marB="674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เครือข่ายแบบ </a:t>
            </a:r>
            <a:r>
              <a:rPr lang="en-US" sz="3600" b="0" dirty="0" smtClean="0"/>
              <a:t>Peer-to-Peer </a:t>
            </a:r>
            <a:r>
              <a:rPr lang="th-TH" sz="3600" b="0" dirty="0" smtClean="0"/>
              <a:t>ที่มีการแชร์ทรัพยากรร่วมกัน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2050" name="Picture 2" descr="http://ki3.de/lifesocial/wp-content/uploads/2011/07/P2P-Communication-1024x5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" y="1353311"/>
            <a:ext cx="10198279" cy="551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เครือข่ายแบบ </a:t>
            </a:r>
            <a:r>
              <a:rPr lang="en-US" dirty="0" smtClean="0"/>
              <a:t>Client-Server (Dedicated Server)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เป็นเครือข่ายที่มีเครื่องคอมพิวเตอร์ที่ทำหน้าที่เป็นศูนย์บริการข้อมูลโดยเฉพาะ</a:t>
            </a:r>
          </a:p>
          <a:p>
            <a:r>
              <a:rPr lang="th-TH" dirty="0" smtClean="0"/>
              <a:t>สำหรับองค์กรขนาดใหญ่อาจมีการติดตั้งเซิร์ฟเวอร์หลายๆตัวเพื่อแบ่งหน้าที่การทำงาน เช่น </a:t>
            </a:r>
            <a:r>
              <a:rPr lang="en-US" dirty="0" smtClean="0"/>
              <a:t>File Server, Web Server, Mail Server, Database Server </a:t>
            </a:r>
            <a:r>
              <a:rPr lang="th-TH" dirty="0" smtClean="0"/>
              <a:t>และ </a:t>
            </a:r>
            <a:r>
              <a:rPr lang="en-US" dirty="0" smtClean="0"/>
              <a:t>Print Server </a:t>
            </a:r>
            <a:r>
              <a:rPr lang="th-TH" dirty="0" smtClean="0"/>
              <a:t>เป็นต้น</a:t>
            </a:r>
          </a:p>
          <a:p>
            <a:r>
              <a:rPr lang="th-TH" dirty="0" smtClean="0"/>
              <a:t>เหมาะสำหรับระบบเครือข่ายที่ต้องการเชื่อมต่อสถานี </a:t>
            </a:r>
            <a:r>
              <a:rPr lang="en-US" dirty="0" smtClean="0"/>
              <a:t>(Workstation) </a:t>
            </a:r>
            <a:r>
              <a:rPr lang="th-TH" dirty="0" smtClean="0"/>
              <a:t>หรือเครื่องลูกข่ายเป็นจำนวนมาก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60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817</Words>
  <Application>Microsoft Office PowerPoint</Application>
  <PresentationFormat>Widescreen</PresentationFormat>
  <Paragraphs>90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Cordia New</vt:lpstr>
      <vt:lpstr>TH SarabunPSK</vt:lpstr>
      <vt:lpstr>Wingdings 3</vt:lpstr>
      <vt:lpstr>Wisp</vt:lpstr>
      <vt:lpstr>บทที่ 3 : รูปแบบการเชื่อมต่อเครือข่ายและส่วนประกอบของเครือข่ายท้องถิ่น (Topologies and LAN Components) Part2 สธ313 การสื่อสารข้อมูลและเครือข่ายคอมพิวเตอร์ทางธุรกิจ</vt:lpstr>
      <vt:lpstr>ส่วนประกอบของเครือข่ายท้องถิ่น (LAN Components)</vt:lpstr>
      <vt:lpstr>เครื่องศูนย์บริการ (Server)</vt:lpstr>
      <vt:lpstr>เครื่องลูกข่าย (Clients / Workstation)</vt:lpstr>
      <vt:lpstr>สถาปัตยกรรมเครือข่าย (Network Architecture)</vt:lpstr>
      <vt:lpstr>เครือข่ายแบบ Peer-to-Peer (P2P)</vt:lpstr>
      <vt:lpstr>เครือข่ายแบบ Peer-to-Peer</vt:lpstr>
      <vt:lpstr>เครือข่ายแบบ Peer-to-Peer ที่มีการแชร์ทรัพยากรร่วมกัน</vt:lpstr>
      <vt:lpstr>เครือข่ายแบบ Client-Server (Dedicated Server)</vt:lpstr>
      <vt:lpstr>PowerPoint Presentation</vt:lpstr>
      <vt:lpstr>เครือข่ายแบบ Client-Server (Dedicated Server) [2]</vt:lpstr>
      <vt:lpstr>การ์ดเครือข่าย (Network Interface Cards : NIC)</vt:lpstr>
      <vt:lpstr>สายเคเบิล (Network Cables)</vt:lpstr>
      <vt:lpstr>ฮับ (Hub) /สวิตช์ (Switch)  /แอคเซสพอยต์ (Access Point : AP)</vt:lpstr>
      <vt:lpstr>ระบบปฏิบัติการเครือข่าย (Network Operating System)</vt:lpstr>
      <vt:lpstr>ระบบปฏิบัติการบนเซิร์ฟเวอร์</vt:lpstr>
      <vt:lpstr>Today…. CLOUD COMPUTING Infrastructure, Software, Platform, …as a Service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314</cp:revision>
  <dcterms:created xsi:type="dcterms:W3CDTF">2015-08-08T14:30:10Z</dcterms:created>
  <dcterms:modified xsi:type="dcterms:W3CDTF">2018-07-19T14:56:45Z</dcterms:modified>
</cp:coreProperties>
</file>