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03/09/58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DDD7-DAD1-4C8D-8B64-C45D249F380D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6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3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รูปแบบการเชื่อมต่อเครือข่ายและส่วนประกอบของเครือข่ายท้องถิ่น</a:t>
            </a:r>
            <a:r>
              <a:rPr lang="en-US" sz="4400" b="1" dirty="0" smtClean="0"/>
              <a:t> (Topologies and LAN Components)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สายเคเบิล </a:t>
            </a:r>
            <a:r>
              <a:rPr lang="en-US" dirty="0"/>
              <a:t>(Network Cables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3537"/>
            <a:ext cx="8915400" cy="3777622"/>
          </a:xfrm>
        </p:spPr>
        <p:txBody>
          <a:bodyPr/>
          <a:lstStyle/>
          <a:p>
            <a:r>
              <a:rPr lang="th-TH" dirty="0" smtClean="0"/>
              <a:t>คอมพิวเตอร์บนเครือข่ายจะสามารถเชื่อมต่อเข้ากับเครือข่ายได้ จำเป็นต้องมีสายเคเบิลที่ใช้ลำเลียงสัญญาณไฟฟ้าจากต้นทางไปยังปลายทาง</a:t>
            </a:r>
          </a:p>
          <a:p>
            <a:r>
              <a:rPr lang="th-TH" dirty="0" smtClean="0"/>
              <a:t>เครือข่ายส่วนใหญ่มักใช้สาย </a:t>
            </a:r>
            <a:r>
              <a:rPr lang="en-US" dirty="0" smtClean="0"/>
              <a:t>UTP </a:t>
            </a:r>
            <a:r>
              <a:rPr lang="th-TH" dirty="0" smtClean="0"/>
              <a:t>เนื่องจากมีราคาถูก แต่หากต้องการเชื่อมโยงระยะไกลจะต้องใช้สายไฟเบอร์ออ</a:t>
            </a:r>
            <a:r>
              <a:rPr lang="th-TH" dirty="0" err="1" smtClean="0"/>
              <a:t>ปติก</a:t>
            </a:r>
            <a:r>
              <a:rPr lang="th-TH" dirty="0" smtClean="0"/>
              <a:t> ในขณะที่สาย </a:t>
            </a:r>
            <a:r>
              <a:rPr lang="en-US" dirty="0" smtClean="0"/>
              <a:t>UTP </a:t>
            </a:r>
            <a:r>
              <a:rPr lang="th-TH" dirty="0" smtClean="0"/>
              <a:t>เชื่อมโยงได้ไกลสุดเพียง </a:t>
            </a:r>
            <a:r>
              <a:rPr lang="en-US" dirty="0" smtClean="0"/>
              <a:t>100 </a:t>
            </a:r>
            <a:r>
              <a:rPr lang="th-TH" dirty="0" smtClean="0"/>
              <a:t>เมตรเท่านั้น</a:t>
            </a:r>
          </a:p>
          <a:p>
            <a:r>
              <a:rPr lang="th-TH" dirty="0" smtClean="0"/>
              <a:t>หรืออีกช่องทางหนึ่งที่สะดวกในการเชื่อมต่อคือการเชื่อมต่อไร้สายโดยใช้คลื่นวิทยุ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3074" name="Picture 2" descr="https://rubimages-liberty.netdna-ssl.com/hi-res/TRUEPH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70" y="4794827"/>
            <a:ext cx="3669613" cy="20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ina.edu.pk/wp-content/uploads/2013/08/fiber_optic_c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161538"/>
            <a:ext cx="3038475" cy="151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it.edu/news/iittoday/wp-content/uploads/2012/06/wirel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5" y="4883438"/>
            <a:ext cx="2356237" cy="1885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อุปกรณ์</a:t>
            </a:r>
            <a:r>
              <a:rPr lang="th-TH" dirty="0" err="1"/>
              <a:t>ฮับ</a:t>
            </a:r>
            <a:r>
              <a:rPr lang="th-TH" dirty="0"/>
              <a:t> </a:t>
            </a:r>
            <a:r>
              <a:rPr lang="en-US" dirty="0"/>
              <a:t>(Network Hubs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453" y="1457326"/>
            <a:ext cx="8915400" cy="410051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การใช้งาน</a:t>
            </a:r>
            <a:r>
              <a:rPr lang="th-TH" sz="3600" dirty="0" err="1" smtClean="0"/>
              <a:t>ฮับ</a:t>
            </a:r>
            <a:r>
              <a:rPr lang="th-TH" sz="3600" dirty="0" smtClean="0"/>
              <a:t>บนเครือข่ายมีจุดประสงค์อยู่ </a:t>
            </a:r>
            <a:r>
              <a:rPr lang="en-US" sz="3600" dirty="0" smtClean="0"/>
              <a:t>2 </a:t>
            </a:r>
            <a:r>
              <a:rPr lang="th-TH" sz="3600" dirty="0" smtClean="0"/>
              <a:t>ประการ คือ</a:t>
            </a:r>
          </a:p>
          <a:p>
            <a:pPr lvl="1"/>
            <a:r>
              <a:rPr lang="en-US" sz="3200" dirty="0" smtClean="0"/>
              <a:t>1) </a:t>
            </a:r>
            <a:r>
              <a:rPr lang="th-TH" sz="3200" dirty="0" smtClean="0"/>
              <a:t>เป็นศูนย์รวมของสายเคเบิลทั้งหมดที่จะต้องนำมาเสียบเข้ากับพอร์ตบน</a:t>
            </a:r>
            <a:r>
              <a:rPr lang="th-TH" sz="3200" dirty="0" err="1" smtClean="0"/>
              <a:t>ฮับ</a:t>
            </a:r>
            <a:r>
              <a:rPr lang="th-TH" sz="3200" dirty="0" smtClean="0"/>
              <a:t> ปกติจะเป็นพอร์ต </a:t>
            </a:r>
            <a:r>
              <a:rPr lang="en-US" sz="3200" dirty="0" smtClean="0"/>
              <a:t>RJ-45 </a:t>
            </a:r>
            <a:r>
              <a:rPr lang="th-TH" sz="3200" dirty="0" smtClean="0"/>
              <a:t>ที่ใช้กับสาย </a:t>
            </a:r>
            <a:r>
              <a:rPr lang="en-US" sz="3200" dirty="0" smtClean="0"/>
              <a:t>UTP</a:t>
            </a:r>
          </a:p>
          <a:p>
            <a:pPr lvl="1"/>
            <a:r>
              <a:rPr lang="en-US" sz="3200" dirty="0" smtClean="0"/>
              <a:t>2) </a:t>
            </a:r>
            <a:r>
              <a:rPr lang="th-TH" sz="3200" dirty="0" smtClean="0"/>
              <a:t>ใช้เป็นอุปกรณ์ทวนสัญญาณ </a:t>
            </a:r>
            <a:r>
              <a:rPr lang="en-US" sz="3200" dirty="0" smtClean="0"/>
              <a:t>(Repeater) </a:t>
            </a:r>
            <a:r>
              <a:rPr lang="th-TH" sz="3200" dirty="0" smtClean="0"/>
              <a:t>ซึ่งโดยธรรมชาติแล้วสัญญาณไฟฟ้าที่ส่งผ่านสื่อกลางจะลดทอนลงเมื่อส่งในระยะไกล ดังนั้น</a:t>
            </a:r>
            <a:r>
              <a:rPr lang="th-TH" sz="3200" dirty="0" err="1" smtClean="0"/>
              <a:t>ฮับ</a:t>
            </a:r>
            <a:r>
              <a:rPr lang="th-TH" sz="3200" dirty="0" smtClean="0"/>
              <a:t>จึงมีหน้าที่ในการทวนสัญญาณเพื่อให้สัญญาณสามารถส่งไปได้ไกลขึ้นอีก</a:t>
            </a:r>
            <a:endParaRPr lang="en-US" sz="3200" dirty="0" smtClean="0"/>
          </a:p>
          <a:p>
            <a:pPr lvl="1"/>
            <a:r>
              <a:rPr lang="th-TH" sz="3200" dirty="0" err="1" smtClean="0"/>
              <a:t>ฮับ</a:t>
            </a:r>
            <a:r>
              <a:rPr lang="th-TH" sz="3200" dirty="0" smtClean="0"/>
              <a:t>จะส่งสัญญาณกระจายไปยังทุกพอร์ตที่เชื่อมต่อ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4098" name="Picture 2" descr="http://thumbs.dreamstime.com/z/network-hub-uplink-data-center-3571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2" y="4529141"/>
            <a:ext cx="3080973" cy="227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ensationservices.com/Networking_Project/hu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2" y="1457326"/>
            <a:ext cx="2698701" cy="27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ระบบปฏิบัติการเครือข่าย </a:t>
            </a:r>
            <a:r>
              <a:rPr lang="en-US" dirty="0"/>
              <a:t>(Network Operating System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เป็นซอฟต์แวร์ที่นำมาใช้ควบคุมเครือข่าย </a:t>
            </a:r>
          </a:p>
          <a:p>
            <a:r>
              <a:rPr lang="th-TH" dirty="0" smtClean="0"/>
              <a:t>ชุดระบบปฏิบัติการมี </a:t>
            </a:r>
            <a:r>
              <a:rPr lang="en-US" dirty="0" smtClean="0"/>
              <a:t>2 </a:t>
            </a:r>
            <a:r>
              <a:rPr lang="th-TH" dirty="0" smtClean="0"/>
              <a:t>ชุด  คือระบบปฏิบัติการบนเครื่อง</a:t>
            </a:r>
            <a:r>
              <a:rPr lang="th-TH" dirty="0" err="1" smtClean="0"/>
              <a:t>เซิฟเวอร์</a:t>
            </a:r>
            <a:r>
              <a:rPr lang="th-TH" dirty="0" smtClean="0"/>
              <a:t> และระบบปฏิบัติการบนเครื่องไคล</a:t>
            </a:r>
            <a:r>
              <a:rPr lang="th-TH" dirty="0" err="1" smtClean="0"/>
              <a:t>เอ็นต์</a:t>
            </a:r>
            <a:endParaRPr lang="th-TH" dirty="0" smtClean="0"/>
          </a:p>
          <a:p>
            <a:r>
              <a:rPr lang="th-TH" dirty="0" smtClean="0"/>
              <a:t>ระบบปฏิบัติการเครือข่ายที่เป็นที่นิยมในปัจจุบันมี </a:t>
            </a:r>
            <a:r>
              <a:rPr lang="en-US" dirty="0" smtClean="0"/>
              <a:t>3 </a:t>
            </a:r>
            <a:r>
              <a:rPr lang="th-TH" dirty="0" smtClean="0"/>
              <a:t>ระบบปฏิบัติการ คือ </a:t>
            </a:r>
            <a:r>
              <a:rPr lang="en-US" dirty="0" smtClean="0"/>
              <a:t>Windows Server, Unix </a:t>
            </a:r>
            <a:r>
              <a:rPr lang="th-TH" dirty="0" smtClean="0"/>
              <a:t>และ </a:t>
            </a:r>
            <a:r>
              <a:rPr lang="en-US" dirty="0" smtClean="0"/>
              <a:t>Linux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1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เปรียบเทียบเกณฑ์ชี้วัดของระบบปฏิบัติการของเซิร์ฟเวอร์</a:t>
            </a:r>
            <a:endParaRPr lang="th-TH" sz="36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991060"/>
              </p:ext>
            </p:extLst>
          </p:nvPr>
        </p:nvGraphicFramePr>
        <p:xfrm>
          <a:off x="1428752" y="1152907"/>
          <a:ext cx="10620051" cy="507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876"/>
                <a:gridCol w="2275725"/>
                <a:gridCol w="2275725"/>
                <a:gridCol w="2275725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เกณฑ์ชี้วัด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Windows Server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Unix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Linux</a:t>
                      </a:r>
                      <a:endParaRPr lang="th-TH" sz="240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ความเข้ากับได้กับฮาร์ดแวร์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กว้างขวาง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กว้างขวางมาก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กว้างขวางมาก</a:t>
                      </a: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สมรรถนะ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สูง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สูง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สูง</a:t>
                      </a: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การเป็นที่ยอมรับจากหน่วยงาน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แพร่หลาย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แพร่หลาย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แพร่หลาย</a:t>
                      </a: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ความสามารถในด้านการบริการได</a:t>
                      </a:r>
                      <a:r>
                        <a:rPr lang="th-TH" sz="2400" dirty="0" err="1" smtClean="0"/>
                        <a:t>เร็ก</a:t>
                      </a:r>
                      <a:r>
                        <a:rPr lang="th-TH" sz="2400" dirty="0" smtClean="0"/>
                        <a:t>ทอรี่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สูง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ปานกลาง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ปานกลาง</a:t>
                      </a: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ความมีเสถียรภาพ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ปานกลาง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สูง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สูงมาก</a:t>
                      </a:r>
                      <a:endParaRPr lang="th-TH" sz="240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ต้นทุน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ปานกลางถึงสูง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มีทั้งปานกลาง และฟรี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ฟรี</a:t>
                      </a:r>
                      <a:endParaRPr lang="th-TH" sz="240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สนับสนุนโปรโตคอล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TCP/IP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สนับสนุน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สนับสนุน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สนับสนุน</a:t>
                      </a:r>
                      <a:endParaRPr lang="th-TH" sz="240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จุดแข็ง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แอปพลิเคชั่นเซิร์ฟเวอร์</a:t>
                      </a:r>
                    </a:p>
                    <a:p>
                      <a:r>
                        <a:rPr lang="th-TH" sz="2400" dirty="0" smtClean="0"/>
                        <a:t>ความเป็นไมโครซอฟต์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ความเร็ว เสถียรภาพ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ต้นทุน ความเร็ว เสถียรภาพ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84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ระบบปฏิบัติการบนเซิร์ฟเวอร์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1026" name="Picture 2" descr="https://assets.sdncentral.com/985b1221fe1ffe930c8b9cab9cabb74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26022"/>
          <a:stretch/>
        </p:blipFill>
        <p:spPr bwMode="auto">
          <a:xfrm>
            <a:off x="785813" y="1797679"/>
            <a:ext cx="3214687" cy="377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tsecure.in/wp-content/uploads/2015/04/linux-ad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1644964"/>
            <a:ext cx="4804317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cmint.com/wp-content/uploads/2015/03/FreeBSD-Instal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157672"/>
            <a:ext cx="5081587" cy="23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5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ส่วนประกอบของเครือข่ายท้องถิ่น </a:t>
            </a:r>
            <a:r>
              <a:rPr lang="en-US" dirty="0"/>
              <a:t>(LAN Components)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00188"/>
            <a:ext cx="9247187" cy="5243512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เครื่องศูนย์บริการ </a:t>
            </a:r>
            <a:r>
              <a:rPr lang="en-US" sz="3600" b="1" dirty="0" smtClean="0"/>
              <a:t>(Server)</a:t>
            </a:r>
          </a:p>
          <a:p>
            <a:r>
              <a:rPr lang="th-TH" sz="3600" b="1" dirty="0" smtClean="0"/>
              <a:t>เครื่องลูกข่าย </a:t>
            </a:r>
            <a:r>
              <a:rPr lang="en-US" sz="3600" b="1" dirty="0" smtClean="0"/>
              <a:t>(Client / Workstation)</a:t>
            </a:r>
          </a:p>
          <a:p>
            <a:r>
              <a:rPr lang="th-TH" sz="3600" b="1" dirty="0" smtClean="0"/>
              <a:t>การ์ดเครือข่าย </a:t>
            </a:r>
            <a:r>
              <a:rPr lang="en-US" sz="3600" b="1" dirty="0" smtClean="0"/>
              <a:t>(Network Interface Cards)</a:t>
            </a:r>
          </a:p>
          <a:p>
            <a:r>
              <a:rPr lang="th-TH" sz="3600" b="1" dirty="0" smtClean="0"/>
              <a:t>สายเคเบิล </a:t>
            </a:r>
            <a:r>
              <a:rPr lang="en-US" sz="3600" b="1" dirty="0" smtClean="0"/>
              <a:t>(Network Cables)</a:t>
            </a:r>
          </a:p>
          <a:p>
            <a:r>
              <a:rPr lang="th-TH" sz="3600" b="1" dirty="0" smtClean="0"/>
              <a:t>อุปกรณ์</a:t>
            </a:r>
            <a:r>
              <a:rPr lang="th-TH" sz="3600" b="1" dirty="0" err="1" smtClean="0"/>
              <a:t>ฮับ</a:t>
            </a:r>
            <a:r>
              <a:rPr lang="th-TH" sz="3600" b="1" dirty="0" smtClean="0"/>
              <a:t> </a:t>
            </a:r>
            <a:r>
              <a:rPr lang="en-US" sz="3600" b="1" dirty="0" smtClean="0"/>
              <a:t>(Network Hubs)</a:t>
            </a:r>
          </a:p>
          <a:p>
            <a:r>
              <a:rPr lang="th-TH" sz="3600" b="1" dirty="0" smtClean="0"/>
              <a:t>ระบบปฏิบัติการเครือข่าย </a:t>
            </a:r>
            <a:r>
              <a:rPr lang="en-US" sz="3600" b="1" dirty="0" smtClean="0"/>
              <a:t>(Network Operating System)</a:t>
            </a:r>
            <a:endParaRPr lang="th-TH" sz="3600" b="1" dirty="0" smtClean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เครื่องศูนย์บริการ </a:t>
            </a:r>
            <a:r>
              <a:rPr lang="en-US" dirty="0"/>
              <a:t>(Server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เป็นคอมพิวเตอร์ที่ทำหน้าที่บริการทรัพยากรให้กับเครื่องลูกข่ายบนระบบเครือข่าย เช่น บริการไฟล์ </a:t>
            </a:r>
            <a:r>
              <a:rPr lang="th-TH" dirty="0" err="1" smtClean="0"/>
              <a:t>เมลล์</a:t>
            </a:r>
            <a:r>
              <a:rPr lang="th-TH" dirty="0" smtClean="0"/>
              <a:t> เว็บ หรืองานพิมพ์ เป็นต้น</a:t>
            </a:r>
          </a:p>
          <a:p>
            <a:r>
              <a:rPr lang="th-TH" dirty="0" smtClean="0"/>
              <a:t>เครื่องเซิร์ฟเวอร์มักเป็นคอมพิวเตอร์สมรรถนะสูง ทนทานต่อความผิดพลาด </a:t>
            </a:r>
            <a:r>
              <a:rPr lang="en-US" dirty="0" smtClean="0"/>
              <a:t>(Fault Tolerance) </a:t>
            </a:r>
            <a:r>
              <a:rPr lang="th-TH" dirty="0" smtClean="0"/>
              <a:t>และรองรับการทำงานหนักตลอด </a:t>
            </a:r>
            <a:r>
              <a:rPr lang="en-US" dirty="0" smtClean="0"/>
              <a:t>24 </a:t>
            </a:r>
            <a:r>
              <a:rPr lang="th-TH" dirty="0" smtClean="0"/>
              <a:t>ชั่วโมง ซึ่งอาจ</a:t>
            </a:r>
            <a:r>
              <a:rPr lang="th-TH" dirty="0"/>
              <a:t>เป็นเมนเฟรม มินิคอมพิวเตอร์ หรือไมโครคอมพิวเตอร์ก็ได้</a:t>
            </a:r>
          </a:p>
          <a:p>
            <a:r>
              <a:rPr lang="th-TH" dirty="0" smtClean="0"/>
              <a:t>แบ่งสถาปัตยกรรมเครือข่ายได้ </a:t>
            </a:r>
            <a:r>
              <a:rPr lang="en-US" dirty="0" smtClean="0"/>
              <a:t>2 </a:t>
            </a:r>
            <a:r>
              <a:rPr lang="th-TH" dirty="0" smtClean="0"/>
              <a:t>แบบ คือ </a:t>
            </a:r>
            <a:r>
              <a:rPr lang="en-US" dirty="0" smtClean="0"/>
              <a:t>Peer-to-Peer </a:t>
            </a:r>
            <a:r>
              <a:rPr lang="th-TH" dirty="0" smtClean="0"/>
              <a:t>และ </a:t>
            </a:r>
            <a:r>
              <a:rPr lang="en-US" dirty="0" smtClean="0"/>
              <a:t>Client-Server 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://cdn2.bigcommerce.com/server1500/be3tl1/product_images/uploaded_images/ibm-x3550-double-3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2"/>
          <a:stretch/>
        </p:blipFill>
        <p:spPr bwMode="auto">
          <a:xfrm>
            <a:off x="7652004" y="449422"/>
            <a:ext cx="3676650" cy="140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เครือข่ายแบบ </a:t>
            </a:r>
            <a:r>
              <a:rPr lang="en-US" dirty="0" smtClean="0"/>
              <a:t>Peer-to-Peer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068" y="1560914"/>
            <a:ext cx="8915400" cy="1755648"/>
          </a:xfrm>
        </p:spPr>
        <p:txBody>
          <a:bodyPr/>
          <a:lstStyle/>
          <a:p>
            <a:r>
              <a:rPr lang="th-TH" dirty="0" smtClean="0"/>
              <a:t>เป็นเครือข่ายแบบเสมอภาค ไม่มีคอมพิวเตอร์เครื่องใดเครื่องหนึ่งทำหน้าที่เป็นเซิร์ฟเวอร์โดยเฉพาะ คอมพิวเตอร์ทุกเครื่องสามารถเป็นได้ทั้งเซิร์ฟเวอร์และเครื่องลูกข่ายในขณะเดียวกัน เหมาะสำหรับเครือข่ายขนาดเล็ก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86738"/>
              </p:ext>
            </p:extLst>
          </p:nvPr>
        </p:nvGraphicFramePr>
        <p:xfrm>
          <a:off x="2591068" y="3170258"/>
          <a:ext cx="8128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ข้อดี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ข้อเสีย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ลงทุนต่ำ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เมื่อใช้งานอยู่แล้วมีเครื่องอื่นๆขอใช้ทรัพยากรบ่อยๆ จะส่งผลกระทบให้เครื่องทำงานได้ช้าลง</a:t>
                      </a:r>
                      <a:r>
                        <a:rPr lang="th-TH" sz="2000" baseline="0" dirty="0" smtClean="0"/>
                        <a:t> และสะดุดเป็นระยะๆ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เหมาะสำหรับเครือข่ายขนาดเล็ก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มีความปลอดภัยต่ำ 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ไม่ต้องพึ่งพาผู้ดูแลระบบ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ข้อมูลกระจัดกระจาย ทำให้ดูแลรักษายาก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th-TH" sz="2000" dirty="0" smtClean="0"/>
                        <a:t>ติดตั้งง่าย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จำนวนคอมพิวเตอร์ในเครือข่ายที่เหมาะสม</a:t>
                      </a:r>
                      <a:r>
                        <a:rPr lang="th-TH" sz="2000" baseline="0" dirty="0" smtClean="0"/>
                        <a:t>ควรอยู่ประมาณ </a:t>
                      </a:r>
                      <a:r>
                        <a:rPr lang="en-US" sz="2000" baseline="0" dirty="0" smtClean="0"/>
                        <a:t>10-20 </a:t>
                      </a:r>
                      <a:r>
                        <a:rPr lang="th-TH" sz="2000" baseline="0" dirty="0" smtClean="0"/>
                        <a:t>เครื่อง ไม่ควรมีมากกว่านี้ เพราะส่งผลต่อประสิทธิภาพโดยรวม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การจัดการบัญชีผู้ใช้ค่อนข้างยุ่งยากและกระจัดกระจาย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เครือข่ายแบบ </a:t>
            </a:r>
            <a:r>
              <a:rPr lang="en-US" sz="3600" b="0" dirty="0" smtClean="0"/>
              <a:t>Peer-to-Peer </a:t>
            </a:r>
            <a:r>
              <a:rPr lang="th-TH" sz="3600" b="0" dirty="0" smtClean="0"/>
              <a:t>ที่มีการแชร์ทรัพยากรร่วมกัน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ki3.de/lifesocial/wp-content/uploads/2011/07/P2P-Communication-1024x5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32" y="1353312"/>
            <a:ext cx="9059227" cy="490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เครือข่ายแบบ </a:t>
            </a:r>
            <a:r>
              <a:rPr lang="en-US" dirty="0" smtClean="0"/>
              <a:t>Client-Server (Dedicated Server)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เป็นเครือข่ายที่มีเครื่องคอมพิวเตอร์ที่ทำหน้าที่เป็นศูนย์บริการข้อมูลโดยเฉพาะ</a:t>
            </a:r>
          </a:p>
          <a:p>
            <a:r>
              <a:rPr lang="th-TH" dirty="0" smtClean="0"/>
              <a:t>สำหรับองค์กรขนาดใหญ่อาจมีการติดตั้งเซิร์ฟเวอร์หลายๆตัวเพื่อแบ่งหน้าที่การทำงาน เช่น </a:t>
            </a:r>
            <a:r>
              <a:rPr lang="en-US" dirty="0" smtClean="0"/>
              <a:t>File Server, Web Server, Mail Server, Database Server </a:t>
            </a:r>
            <a:r>
              <a:rPr lang="th-TH" dirty="0" smtClean="0"/>
              <a:t>และ </a:t>
            </a:r>
            <a:r>
              <a:rPr lang="en-US" dirty="0" smtClean="0"/>
              <a:t>Print Server </a:t>
            </a:r>
            <a:r>
              <a:rPr lang="th-TH" dirty="0" smtClean="0"/>
              <a:t>เป็นต้น</a:t>
            </a:r>
          </a:p>
          <a:p>
            <a:r>
              <a:rPr lang="th-TH" dirty="0" smtClean="0"/>
              <a:t>เหมาะสำหรับระบบเครือข่ายที่ต้องการเชื่อมต่อสถานี </a:t>
            </a:r>
            <a:r>
              <a:rPr lang="en-US" dirty="0" smtClean="0"/>
              <a:t>(Workstation) </a:t>
            </a:r>
            <a:r>
              <a:rPr lang="th-TH" dirty="0" smtClean="0"/>
              <a:t>หรือเครื่องลูกข่ายเป็นจำนวนมาก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0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เครือข่ายแบบ </a:t>
            </a:r>
            <a:r>
              <a:rPr lang="en-US" dirty="0"/>
              <a:t>Client-Server (Dedicated Server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[2]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32876"/>
              </p:ext>
            </p:extLst>
          </p:nvPr>
        </p:nvGraphicFramePr>
        <p:xfrm>
          <a:off x="2589213" y="1804416"/>
          <a:ext cx="8915400" cy="432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56087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ข้อดี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ข้อเสีย</a:t>
                      </a:r>
                      <a:endParaRPr lang="th-TH" sz="2800" dirty="0"/>
                    </a:p>
                  </a:txBody>
                  <a:tcPr/>
                </a:tc>
              </a:tr>
              <a:tr h="1187743">
                <a:tc>
                  <a:txBody>
                    <a:bodyPr/>
                    <a:lstStyle/>
                    <a:p>
                      <a:r>
                        <a:rPr lang="th-TH" sz="2200" dirty="0" smtClean="0"/>
                        <a:t>ความปลอดภัยสูง</a:t>
                      </a:r>
                      <a:r>
                        <a:rPr lang="th-TH" sz="2200" baseline="0" dirty="0" smtClean="0"/>
                        <a:t> ทรัพยากรทั้งหมดจะถูกเก็บไว้ที่เซิร์ฟเวอร์ สามารถจัดการบัญชีผู้ใช้และจำกัดสิทธิ์ผู้ใช้ทั้งหมดที่เซิร์ฟเวอร์เพียงเครื่องเดียว</a:t>
                      </a:r>
                      <a:endParaRPr lang="th-TH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 smtClean="0"/>
                        <a:t>ต้องพึ่งพาผู้ดูแลระบบที่มีความเชี่ยวชาญในการจัดการดูแล</a:t>
                      </a:r>
                      <a:endParaRPr lang="th-TH" sz="2200" dirty="0"/>
                    </a:p>
                  </a:txBody>
                  <a:tcPr/>
                </a:tc>
              </a:tr>
              <a:tr h="824821">
                <a:tc>
                  <a:txBody>
                    <a:bodyPr/>
                    <a:lstStyle/>
                    <a:p>
                      <a:r>
                        <a:rPr lang="th-TH" sz="2200" dirty="0" smtClean="0"/>
                        <a:t>มีประสิทธิภาพการทำงานสูง</a:t>
                      </a:r>
                      <a:endParaRPr lang="th-TH" sz="2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th-TH" sz="2200" dirty="0" smtClean="0"/>
                        <a:t>การลงทุนสูงมาก เมื่อเทียบกับเครือข่ายแบบ </a:t>
                      </a:r>
                      <a:r>
                        <a:rPr lang="en-US" sz="2200" dirty="0" smtClean="0"/>
                        <a:t>Peer-to-Peer</a:t>
                      </a:r>
                      <a:endParaRPr lang="th-TH" sz="2200" dirty="0"/>
                    </a:p>
                  </a:txBody>
                  <a:tcPr/>
                </a:tc>
              </a:tr>
              <a:tr h="461900">
                <a:tc>
                  <a:txBody>
                    <a:bodyPr/>
                    <a:lstStyle/>
                    <a:p>
                      <a:r>
                        <a:rPr lang="th-TH" sz="2200" dirty="0" smtClean="0"/>
                        <a:t>สำรองข้อมูลได้ง่าย เพราะข้อมูลถูกเก็บเอาไว้ในจุดเดียว</a:t>
                      </a:r>
                      <a:endParaRPr lang="th-TH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/>
                </a:tc>
              </a:tr>
              <a:tr h="824821">
                <a:tc>
                  <a:txBody>
                    <a:bodyPr/>
                    <a:lstStyle/>
                    <a:p>
                      <a:r>
                        <a:rPr lang="th-TH" sz="2200" dirty="0" smtClean="0"/>
                        <a:t>มีความน่าเชื่อถือสูง</a:t>
                      </a:r>
                      <a:r>
                        <a:rPr lang="th-TH" sz="2200" baseline="0" dirty="0" smtClean="0"/>
                        <a:t> มีระบบ </a:t>
                      </a:r>
                      <a:r>
                        <a:rPr lang="en-US" sz="2200" baseline="0" dirty="0" smtClean="0"/>
                        <a:t>RAID </a:t>
                      </a:r>
                      <a:r>
                        <a:rPr lang="th-TH" sz="2200" baseline="0" dirty="0" smtClean="0"/>
                        <a:t>เพื่อรองรับฮาร์ดดิสก์หลายตัว</a:t>
                      </a:r>
                      <a:endParaRPr lang="th-TH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/>
                </a:tc>
              </a:tr>
              <a:tr h="461900">
                <a:tc>
                  <a:txBody>
                    <a:bodyPr/>
                    <a:lstStyle/>
                    <a:p>
                      <a:r>
                        <a:rPr lang="th-TH" sz="2200" dirty="0" smtClean="0"/>
                        <a:t>มีอุปกรณ์และซอฟต์แวร์สนับสนุนการใช้งานค่อนข้างมาก</a:t>
                      </a:r>
                      <a:endParaRPr lang="th-TH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61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เครื่องลูกข่าย </a:t>
            </a:r>
            <a:r>
              <a:rPr lang="en-US" dirty="0" smtClean="0"/>
              <a:t>(Clients / Workstation)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2526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เป็นคอมพิวเตอร์ที่เชื่อมต่อเข้ากับระบบเครือข่ายแบบ </a:t>
            </a:r>
            <a:r>
              <a:rPr lang="en-US" dirty="0" smtClean="0"/>
              <a:t>Client-Server</a:t>
            </a:r>
          </a:p>
          <a:p>
            <a:r>
              <a:rPr lang="th-TH" dirty="0" smtClean="0"/>
              <a:t>เครื่องลูกข่าย</a:t>
            </a:r>
            <a:r>
              <a:rPr lang="th-TH" dirty="0" err="1" smtClean="0"/>
              <a:t>จะต้องล็</a:t>
            </a:r>
            <a:r>
              <a:rPr lang="th-TH" dirty="0" smtClean="0"/>
              <a:t>อก</a:t>
            </a:r>
            <a:r>
              <a:rPr lang="th-TH" dirty="0" err="1" smtClean="0"/>
              <a:t>ออน</a:t>
            </a:r>
            <a:r>
              <a:rPr lang="th-TH" dirty="0" smtClean="0"/>
              <a:t>เข้าระบบเพื่อติดต่อกับเครื่องเซิร์ฟเวอร์ให้ได้ก่อน จึงจะสามารถขอใช้บริการทรัพยากรจากเซิร์ฟเวอร์ได้</a:t>
            </a:r>
          </a:p>
          <a:p>
            <a:r>
              <a:rPr lang="th-TH" dirty="0" smtClean="0"/>
              <a:t>ส่วนใหญ่เป็นพีซีคอมพิวเตอร์ทั่วไป ไม่จำเป็นต้องมีสมรรถนะสูง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1026" name="Picture 2" descr="http://www.yosaki.com/wp-content/uploads/2015/06/work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48" y="3995373"/>
            <a:ext cx="4060876" cy="27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การ์ดเครือข่าย </a:t>
            </a:r>
            <a:r>
              <a:rPr lang="en-US" dirty="0"/>
              <a:t>(Network Interface </a:t>
            </a:r>
            <a:r>
              <a:rPr lang="en-US" dirty="0" smtClean="0"/>
              <a:t>Cards : NIC)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366963"/>
          </a:xfrm>
        </p:spPr>
        <p:txBody>
          <a:bodyPr/>
          <a:lstStyle/>
          <a:p>
            <a:r>
              <a:rPr lang="th-TH" dirty="0" smtClean="0"/>
              <a:t>เป็นแผงวงจรที่ติดตั้งอยู่ภายในคอมพิวเตอร์ทั้งเครื่องเซิร์ฟเวอร์และเครื่องลูกข่าย</a:t>
            </a:r>
          </a:p>
          <a:p>
            <a:r>
              <a:rPr lang="th-TH" dirty="0" smtClean="0"/>
              <a:t>ทำหน้าที่เชื่อมต่อคอมพิวเตอร์เข้ากับสายเคเบิลเครือข่าย หรือระบบไร้สาย เป็นส่วนหนึ่งของการเชื่อมต่อทางกายภาพ</a:t>
            </a:r>
            <a:r>
              <a:rPr lang="th-TH" dirty="0" err="1" smtClean="0"/>
              <a:t>บนฟิ</a:t>
            </a:r>
            <a:r>
              <a:rPr lang="th-TH" dirty="0" smtClean="0"/>
              <a:t>สิ</a:t>
            </a:r>
            <a:r>
              <a:rPr lang="th-TH" dirty="0" err="1" smtClean="0"/>
              <a:t>คัลเลเยอร์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2050" name="Picture 2" descr="http://img.directindustry.com/images_di/photo-g/gigabit-ethernet-network-interface-card-29073-3929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4333875"/>
            <a:ext cx="3757924" cy="2397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ir-stream.org.au/files/wmp54g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79" y="4456881"/>
            <a:ext cx="2361314" cy="227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each-ict.com/images/gcse_computing/network_so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29" y="4500563"/>
            <a:ext cx="3335044" cy="227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882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Cordia New</vt:lpstr>
      <vt:lpstr>TH SarabunPSK</vt:lpstr>
      <vt:lpstr>Wingdings 3</vt:lpstr>
      <vt:lpstr>Wisp</vt:lpstr>
      <vt:lpstr>บทที่ 3 : รูปแบบการเชื่อมต่อเครือข่ายและส่วนประกอบของเครือข่ายท้องถิ่น (Topologies and LAN Components) Part2 สธ313 การสื่อสารข้อมูลและเครือข่ายคอมพิวเตอร์ทางธุรกิจ</vt:lpstr>
      <vt:lpstr>ส่วนประกอบของเครือข่ายท้องถิ่น (LAN Components)</vt:lpstr>
      <vt:lpstr>เครื่องศูนย์บริการ (Server)</vt:lpstr>
      <vt:lpstr>เครือข่ายแบบ Peer-to-Peer</vt:lpstr>
      <vt:lpstr>เครือข่ายแบบ Peer-to-Peer ที่มีการแชร์ทรัพยากรร่วมกัน</vt:lpstr>
      <vt:lpstr>เครือข่ายแบบ Client-Server (Dedicated Server)</vt:lpstr>
      <vt:lpstr>เครือข่ายแบบ Client-Server (Dedicated Server) [2]</vt:lpstr>
      <vt:lpstr>เครื่องลูกข่าย (Clients / Workstation)</vt:lpstr>
      <vt:lpstr>การ์ดเครือข่าย (Network Interface Cards : NIC)</vt:lpstr>
      <vt:lpstr>สายเคเบิล (Network Cables)</vt:lpstr>
      <vt:lpstr>อุปกรณ์ฮับ (Network Hubs)</vt:lpstr>
      <vt:lpstr>ระบบปฏิบัติการเครือข่าย (Network Operating System)</vt:lpstr>
      <vt:lpstr>เปรียบเทียบเกณฑ์ชี้วัดของระบบปฏิบัติการของเซิร์ฟเวอร์</vt:lpstr>
      <vt:lpstr>ระบบปฏิบัติการบนเซิร์ฟเวอร์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292</cp:revision>
  <dcterms:created xsi:type="dcterms:W3CDTF">2015-08-08T14:30:10Z</dcterms:created>
  <dcterms:modified xsi:type="dcterms:W3CDTF">2015-09-03T03:40:02Z</dcterms:modified>
</cp:coreProperties>
</file>