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CF7"/>
    <a:srgbClr val="00B0F0"/>
    <a:srgbClr val="0A1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67443-5DAA-42E5-8CCE-820F211F6589}" type="datetimeFigureOut">
              <a:rPr lang="th-TH" smtClean="0"/>
              <a:t>30/08/58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F0DDD7-DAD1-4C8D-8B64-C45D249F38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69485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E08CF0-0903-4E4C-9193-7138CB83A7E4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001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1302-20C5-4699-AA37-5CC15D3E094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44812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7EDC-3BDD-4006-837D-5609400487F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0807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82BFB-2FED-4E87-8A81-E3BA000A2729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4048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8D00-6CD1-4EA2-ABC7-66B4919F13D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5017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23F3-D2A4-4506-9B18-88E4C3C9AE96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4A66AC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761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8CC0-6C3E-403E-B2ED-48E583FE091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0102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1D6-6229-4983-811A-6EA36B4FBE0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6741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E9AEF-DF7E-4880-B90B-C5D02A46D0FC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42341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8395-9DBD-4B37-B59B-D664D10E5A68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7970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593F-76D9-4439-9068-0F80B84EF560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311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68E04-C254-4E4D-8B22-209315DB7854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2358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8AE09-5540-44C4-BA18-12D1E4F8340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4306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7715-CCA5-4731-A900-0BA53AA70A7B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2659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7371-B77E-4041-B37D-3C11A2559782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0149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9029764" cy="976312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5168" y="1680465"/>
            <a:ext cx="6083808" cy="4257039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565A5-6ED5-4B8B-B69A-36699514B603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2589212" y="1680465"/>
            <a:ext cx="2836228" cy="4257039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45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2488D-3CF2-4B85-BFB0-4B62ADEE7D71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6804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97CC3-C6CE-428B-AC25-296E897519E7}" type="datetime1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30/08/58</a:t>
            </a:fld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C6B7F33-6058-45EB-8A51-E0E4B5C520A4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8987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3138" y="2386013"/>
            <a:ext cx="9948862" cy="2686050"/>
          </a:xfrm>
        </p:spPr>
        <p:txBody>
          <a:bodyPr>
            <a:normAutofit fontScale="90000"/>
          </a:bodyPr>
          <a:lstStyle/>
          <a:p>
            <a:r>
              <a:rPr lang="th-TH" sz="4400" b="1" dirty="0" smtClean="0"/>
              <a:t>บทที่ </a:t>
            </a:r>
            <a:r>
              <a:rPr lang="en-US" sz="4400" b="1" dirty="0"/>
              <a:t>3</a:t>
            </a:r>
            <a:r>
              <a:rPr lang="en-US" sz="4400" b="1" dirty="0" smtClean="0"/>
              <a:t> : </a:t>
            </a:r>
            <a:r>
              <a:rPr lang="th-TH" sz="4400" b="1" dirty="0" smtClean="0"/>
              <a:t>รูปแบบการเชื่อมต่อเครือข่ายและส่วนประกอบของเครือข่ายท้องถิ่น</a:t>
            </a:r>
            <a:r>
              <a:rPr lang="en-US" sz="4400" b="1" dirty="0" smtClean="0"/>
              <a:t> (Topologies and LAN Components) Part1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th-TH" sz="4000" dirty="0" err="1" smtClean="0"/>
              <a:t>สธ</a:t>
            </a:r>
            <a:r>
              <a:rPr lang="en-US" sz="4000" dirty="0" smtClean="0"/>
              <a:t>313 </a:t>
            </a:r>
            <a:r>
              <a:rPr lang="th-TH" sz="4000" dirty="0"/>
              <a:t>การสื่อสารข้อมูลและเครือข่ายคอมพิวเตอร์ทางธุรกิจ</a:t>
            </a:r>
            <a:endParaRPr lang="th-TH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4539" y="5320304"/>
            <a:ext cx="8915399" cy="1266234"/>
          </a:xfrm>
        </p:spPr>
        <p:txBody>
          <a:bodyPr>
            <a:noAutofit/>
          </a:bodyPr>
          <a:lstStyle/>
          <a:p>
            <a:r>
              <a:rPr lang="th-TH" sz="3600" dirty="0"/>
              <a:t>อาจารย์อภิพงศ์  </a:t>
            </a:r>
            <a:r>
              <a:rPr lang="th-TH" sz="3600" dirty="0" err="1"/>
              <a:t>ปิง</a:t>
            </a:r>
            <a:r>
              <a:rPr lang="th-TH" sz="3600" dirty="0"/>
              <a:t>ยศ</a:t>
            </a:r>
          </a:p>
          <a:p>
            <a:r>
              <a:rPr lang="en-US" sz="3600" dirty="0"/>
              <a:t>apipong.ping@gmail.com</a:t>
            </a:r>
            <a:endParaRPr lang="th-TH" sz="3600" dirty="0"/>
          </a:p>
          <a:p>
            <a:endParaRPr lang="th-TH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211" y="128587"/>
            <a:ext cx="4736307" cy="31575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4963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0" dirty="0">
                <a:solidFill>
                  <a:schemeClr val="accent1"/>
                </a:solidFill>
              </a:rPr>
              <a:t>โท</a:t>
            </a:r>
            <a:r>
              <a:rPr lang="th-TH" sz="4000" b="0" dirty="0" err="1">
                <a:solidFill>
                  <a:schemeClr val="accent1"/>
                </a:solidFill>
              </a:rPr>
              <a:t>โพโล</a:t>
            </a:r>
            <a:r>
              <a:rPr lang="th-TH" sz="4000" b="0" dirty="0">
                <a:solidFill>
                  <a:schemeClr val="accent1"/>
                </a:solidFill>
              </a:rPr>
              <a:t>ยีแบบดาว (</a:t>
            </a:r>
            <a:r>
              <a:rPr lang="en-US" sz="4000" b="0" dirty="0">
                <a:solidFill>
                  <a:schemeClr val="accent1"/>
                </a:solidFill>
              </a:rPr>
              <a:t>Star Topology)</a:t>
            </a:r>
            <a:endParaRPr lang="th-TH" sz="4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10</a:t>
            </a:fld>
            <a:endParaRPr lang="th-TH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984" y="2447925"/>
            <a:ext cx="7088857" cy="377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2698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รูปแบบการเชื่อมต่อเครือข่าย </a:t>
            </a:r>
            <a:r>
              <a:rPr lang="en-US" dirty="0"/>
              <a:t>(Topologies) :</a:t>
            </a:r>
            <a:br>
              <a:rPr lang="en-US" dirty="0"/>
            </a:br>
            <a:r>
              <a:rPr lang="th-TH" sz="4000" dirty="0">
                <a:solidFill>
                  <a:schemeClr val="accent1"/>
                </a:solidFill>
              </a:rPr>
              <a:t>โท</a:t>
            </a:r>
            <a:r>
              <a:rPr lang="th-TH" sz="4000" dirty="0" err="1">
                <a:solidFill>
                  <a:schemeClr val="accent1"/>
                </a:solidFill>
              </a:rPr>
              <a:t>โพโล</a:t>
            </a:r>
            <a:r>
              <a:rPr lang="th-TH" sz="4000" dirty="0">
                <a:solidFill>
                  <a:schemeClr val="accent1"/>
                </a:solidFill>
              </a:rPr>
              <a:t>ยีแบบดาว (</a:t>
            </a:r>
            <a:r>
              <a:rPr lang="en-US" sz="4000" dirty="0">
                <a:solidFill>
                  <a:schemeClr val="accent1"/>
                </a:solidFill>
              </a:rPr>
              <a:t>Star Topology</a:t>
            </a:r>
            <a:r>
              <a:rPr lang="en-US" sz="4000" dirty="0" smtClean="0">
                <a:solidFill>
                  <a:schemeClr val="accent1"/>
                </a:solidFill>
              </a:rPr>
              <a:t>)</a:t>
            </a:r>
            <a:r>
              <a:rPr lang="th-TH" sz="4000" dirty="0" smtClean="0">
                <a:solidFill>
                  <a:schemeClr val="accent1"/>
                </a:solidFill>
              </a:rPr>
              <a:t> </a:t>
            </a:r>
            <a:r>
              <a:rPr lang="en-US" sz="4000" dirty="0" smtClean="0">
                <a:solidFill>
                  <a:schemeClr val="accent1"/>
                </a:solidFill>
              </a:rPr>
              <a:t>[2]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11</a:t>
            </a:fld>
            <a:endParaRPr lang="th-TH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920610"/>
              </p:ext>
            </p:extLst>
          </p:nvPr>
        </p:nvGraphicFramePr>
        <p:xfrm>
          <a:off x="2589213" y="2019296"/>
          <a:ext cx="8915400" cy="4458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4457700"/>
              </a:tblGrid>
              <a:tr h="68400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</a:rPr>
                        <a:t>ข้อดี</a:t>
                      </a:r>
                      <a:endParaRPr lang="th-TH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</a:rPr>
                        <a:t>ข้อเสีย</a:t>
                      </a:r>
                      <a:endParaRPr lang="th-TH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031082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มีความคงทนสูง</a:t>
                      </a:r>
                      <a:r>
                        <a:rPr lang="th-TH" sz="2800" baseline="0" dirty="0" smtClean="0"/>
                        <a:t> หากเคเบิลเส้นใดชำรุด จะส่งผลกระทบกับ</a:t>
                      </a:r>
                      <a:r>
                        <a:rPr lang="th-TH" sz="2800" baseline="0" dirty="0" err="1" smtClean="0"/>
                        <a:t>โหนด</a:t>
                      </a:r>
                      <a:r>
                        <a:rPr lang="th-TH" sz="2800" baseline="0" dirty="0" smtClean="0"/>
                        <a:t>นั้นเท่านั้น </a:t>
                      </a:r>
                      <a:r>
                        <a:rPr lang="th-TH" sz="2800" baseline="0" dirty="0" err="1" smtClean="0"/>
                        <a:t>โหนด</a:t>
                      </a:r>
                      <a:r>
                        <a:rPr lang="th-TH" sz="2800" baseline="0" dirty="0" smtClean="0"/>
                        <a:t>อื่นๆยังใช้งานได้ตามปกติ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สิ้นเปลืองสายเคเบิล เพราะต้องใช้จำนวนสายเท่ากับเครื่องที่เชื่อมต่อ</a:t>
                      </a:r>
                      <a:endParaRPr lang="th-TH" sz="2800" dirty="0"/>
                    </a:p>
                  </a:txBody>
                  <a:tcPr/>
                </a:tc>
              </a:tr>
              <a:tr h="1031082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การดูแลรักษามีความสะดวก</a:t>
                      </a:r>
                      <a:r>
                        <a:rPr lang="th-TH" sz="2800" baseline="0" dirty="0" smtClean="0"/>
                        <a:t> เพราะมีจุดศูนย์กลางควบคุมอยู่ที่</a:t>
                      </a:r>
                      <a:r>
                        <a:rPr lang="th-TH" sz="2800" baseline="0" dirty="0" err="1" smtClean="0"/>
                        <a:t>ฮับ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กรณีต้องการเพิ่ม</a:t>
                      </a:r>
                      <a:r>
                        <a:rPr lang="th-TH" sz="2800" dirty="0" err="1" smtClean="0"/>
                        <a:t>โหนด</a:t>
                      </a:r>
                      <a:r>
                        <a:rPr lang="th-TH" sz="2800" baseline="0" dirty="0" smtClean="0"/>
                        <a:t> </a:t>
                      </a:r>
                      <a:r>
                        <a:rPr lang="th-TH" sz="2800" baseline="0" dirty="0" err="1" smtClean="0"/>
                        <a:t>ฮับ</a:t>
                      </a:r>
                      <a:r>
                        <a:rPr lang="th-TH" sz="2800" baseline="0" dirty="0" smtClean="0"/>
                        <a:t>จะต้องมีพอร์ตว่างให้เชื่อมต่อ และต้องลากสายเชื่อมต่อจาก</a:t>
                      </a:r>
                      <a:r>
                        <a:rPr lang="th-TH" sz="2800" baseline="0" dirty="0" err="1" smtClean="0"/>
                        <a:t>ฮับ</a:t>
                      </a:r>
                      <a:r>
                        <a:rPr lang="th-TH" sz="2800" baseline="0" dirty="0" smtClean="0"/>
                        <a:t>ไปยัง</a:t>
                      </a:r>
                      <a:r>
                        <a:rPr lang="th-TH" sz="2800" baseline="0" dirty="0" err="1" smtClean="0"/>
                        <a:t>โหนด</a:t>
                      </a:r>
                      <a:r>
                        <a:rPr lang="th-TH" sz="2800" baseline="0" dirty="0" smtClean="0"/>
                        <a:t>ปลายทาง</a:t>
                      </a:r>
                      <a:endParaRPr lang="th-TH" sz="2800" dirty="0"/>
                    </a:p>
                  </a:txBody>
                  <a:tcPr/>
                </a:tc>
              </a:tr>
              <a:tr h="1031082"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หาก</a:t>
                      </a:r>
                      <a:r>
                        <a:rPr lang="th-TH" sz="2800" dirty="0" err="1" smtClean="0"/>
                        <a:t>ฮับ</a:t>
                      </a:r>
                      <a:r>
                        <a:rPr lang="th-TH" sz="2800" dirty="0" smtClean="0"/>
                        <a:t>ชำรุด คอมพิวเตอร์ที่เชื่อมต่อเข้า</a:t>
                      </a:r>
                      <a:r>
                        <a:rPr lang="th-TH" sz="2800" dirty="0" err="1" smtClean="0"/>
                        <a:t>กับฮับ</a:t>
                      </a:r>
                      <a:r>
                        <a:rPr lang="th-TH" sz="2800" dirty="0" smtClean="0"/>
                        <a:t>จะใช้งานไม่ได้ทั้งหมด</a:t>
                      </a:r>
                      <a:endParaRPr lang="th-TH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1430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รูปแบบการเชื่อมต่อเครือข่าย </a:t>
            </a:r>
            <a:r>
              <a:rPr lang="en-US" dirty="0"/>
              <a:t>(Topologies) :</a:t>
            </a:r>
            <a:br>
              <a:rPr lang="en-US" dirty="0"/>
            </a:br>
            <a:r>
              <a:rPr lang="th-TH" sz="4000" dirty="0">
                <a:solidFill>
                  <a:schemeClr val="accent1"/>
                </a:solidFill>
              </a:rPr>
              <a:t>โท</a:t>
            </a:r>
            <a:r>
              <a:rPr lang="th-TH" sz="4000" dirty="0" err="1">
                <a:solidFill>
                  <a:schemeClr val="accent1"/>
                </a:solidFill>
              </a:rPr>
              <a:t>โพโล</a:t>
            </a:r>
            <a:r>
              <a:rPr lang="th-TH" sz="4000" dirty="0">
                <a:solidFill>
                  <a:schemeClr val="accent1"/>
                </a:solidFill>
              </a:rPr>
              <a:t>ยี</a:t>
            </a:r>
            <a:r>
              <a:rPr lang="th-TH" sz="4000" dirty="0" smtClean="0">
                <a:solidFill>
                  <a:schemeClr val="accent1"/>
                </a:solidFill>
              </a:rPr>
              <a:t>แบบวงแหวน (</a:t>
            </a:r>
            <a:r>
              <a:rPr lang="en-US" sz="4000" dirty="0" smtClean="0">
                <a:solidFill>
                  <a:schemeClr val="accent1"/>
                </a:solidFill>
              </a:rPr>
              <a:t>Ring Topology)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err="1" smtClean="0"/>
              <a:t>โหนด</a:t>
            </a:r>
            <a:r>
              <a:rPr lang="th-TH" dirty="0" smtClean="0"/>
              <a:t>ต่างๆจะมีการเชื่อมต่อกันด้วยสายสัญญาณจาก</a:t>
            </a:r>
            <a:r>
              <a:rPr lang="th-TH" dirty="0" err="1" smtClean="0"/>
              <a:t>โหนด</a:t>
            </a:r>
            <a:r>
              <a:rPr lang="th-TH" dirty="0" smtClean="0"/>
              <a:t>หนึ่งไปยังอีก</a:t>
            </a:r>
            <a:r>
              <a:rPr lang="th-TH" dirty="0" err="1" smtClean="0"/>
              <a:t>โหนด</a:t>
            </a:r>
            <a:r>
              <a:rPr lang="th-TH" dirty="0" smtClean="0"/>
              <a:t>หนึ่งต่อกันไปเรื่อยๆ จนกระทั่ง</a:t>
            </a:r>
            <a:r>
              <a:rPr lang="th-TH" dirty="0" err="1" smtClean="0"/>
              <a:t>โหนด</a:t>
            </a:r>
            <a:r>
              <a:rPr lang="th-TH" dirty="0" smtClean="0"/>
              <a:t>แรกและ</a:t>
            </a:r>
            <a:r>
              <a:rPr lang="th-TH" dirty="0" err="1" smtClean="0"/>
              <a:t>โหนด</a:t>
            </a:r>
            <a:r>
              <a:rPr lang="th-TH" dirty="0" smtClean="0"/>
              <a:t>สุดท้ายได้เชื่อมโยงถึงกัน จึงเกิดเป็นลูปวงกลมหรือวงแหวนขึ้น </a:t>
            </a:r>
          </a:p>
          <a:p>
            <a:r>
              <a:rPr lang="th-TH" dirty="0" smtClean="0"/>
              <a:t>การส่งสัญญาณจะส่งในทิศทางเดียวกัน หาก</a:t>
            </a:r>
            <a:r>
              <a:rPr lang="th-TH" dirty="0" err="1" smtClean="0"/>
              <a:t>โหนด</a:t>
            </a:r>
            <a:r>
              <a:rPr lang="th-TH" dirty="0" smtClean="0"/>
              <a:t>ใดได้รับสัญญาณก็จะส่งไปยัง</a:t>
            </a:r>
            <a:r>
              <a:rPr lang="th-TH" dirty="0" err="1" smtClean="0"/>
              <a:t>โหนด</a:t>
            </a:r>
            <a:r>
              <a:rPr lang="th-TH" dirty="0" smtClean="0"/>
              <a:t>ถัดไปเรื่อยๆ เมื่อส่งข้อมูลถึงปลายทางแล้ว </a:t>
            </a:r>
            <a:r>
              <a:rPr lang="th-TH" dirty="0" err="1" smtClean="0"/>
              <a:t>โหนด</a:t>
            </a:r>
            <a:r>
              <a:rPr lang="th-TH" dirty="0" smtClean="0"/>
              <a:t>ปลายทางก็จะคัดลอกข้อมูลเก็บไว้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93685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600" b="0" dirty="0">
                <a:solidFill>
                  <a:schemeClr val="accent1"/>
                </a:solidFill>
              </a:rPr>
              <a:t>โท</a:t>
            </a:r>
            <a:r>
              <a:rPr lang="th-TH" sz="3600" b="0" dirty="0" err="1">
                <a:solidFill>
                  <a:schemeClr val="accent1"/>
                </a:solidFill>
              </a:rPr>
              <a:t>โพโล</a:t>
            </a:r>
            <a:r>
              <a:rPr lang="th-TH" sz="3600" b="0" dirty="0">
                <a:solidFill>
                  <a:schemeClr val="accent1"/>
                </a:solidFill>
              </a:rPr>
              <a:t>ยีแบบวงแหวน (</a:t>
            </a:r>
            <a:r>
              <a:rPr lang="en-US" sz="3600" b="0" dirty="0">
                <a:solidFill>
                  <a:schemeClr val="accent1"/>
                </a:solidFill>
              </a:rPr>
              <a:t>Ring Topology)</a:t>
            </a:r>
            <a:endParaRPr lang="th-TH" sz="36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13</a:t>
            </a:fld>
            <a:endParaRPr lang="th-TH" dirty="0"/>
          </a:p>
        </p:txBody>
      </p:sp>
      <p:pic>
        <p:nvPicPr>
          <p:cNvPr id="5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401" y="1801415"/>
            <a:ext cx="9865510" cy="3556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Arc 8"/>
          <p:cNvSpPr/>
          <p:nvPr/>
        </p:nvSpPr>
        <p:spPr>
          <a:xfrm>
            <a:off x="3000375" y="2614613"/>
            <a:ext cx="2000250" cy="928687"/>
          </a:xfrm>
          <a:prstGeom prst="arc">
            <a:avLst>
              <a:gd name="adj1" fmla="val 10168690"/>
              <a:gd name="adj2" fmla="val 20273435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743575" y="2728913"/>
            <a:ext cx="1928813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9164827" y="3893346"/>
            <a:ext cx="1316443" cy="733425"/>
          </a:xfrm>
          <a:prstGeom prst="arc">
            <a:avLst>
              <a:gd name="adj1" fmla="val 21307188"/>
              <a:gd name="adj2" fmla="val 10391246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Arc 12"/>
          <p:cNvSpPr/>
          <p:nvPr/>
        </p:nvSpPr>
        <p:spPr>
          <a:xfrm>
            <a:off x="8822924" y="2605088"/>
            <a:ext cx="2000250" cy="1090612"/>
          </a:xfrm>
          <a:prstGeom prst="arc">
            <a:avLst>
              <a:gd name="adj1" fmla="val 12667610"/>
              <a:gd name="adj2" fmla="val 1353083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5743575" y="4395788"/>
            <a:ext cx="1724025" cy="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c 15"/>
          <p:cNvSpPr/>
          <p:nvPr/>
        </p:nvSpPr>
        <p:spPr>
          <a:xfrm>
            <a:off x="3003354" y="3886200"/>
            <a:ext cx="1826029" cy="733425"/>
          </a:xfrm>
          <a:prstGeom prst="arc">
            <a:avLst>
              <a:gd name="adj1" fmla="val 1059325"/>
              <a:gd name="adj2" fmla="val 11559120"/>
            </a:avLst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89644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รูปแบบการเชื่อมต่อเครือข่าย </a:t>
            </a:r>
            <a:r>
              <a:rPr lang="en-US" dirty="0"/>
              <a:t>(Topologies) :</a:t>
            </a:r>
            <a:br>
              <a:rPr lang="en-US" dirty="0"/>
            </a:br>
            <a:r>
              <a:rPr lang="th-TH" sz="4000" dirty="0">
                <a:solidFill>
                  <a:schemeClr val="accent1"/>
                </a:solidFill>
              </a:rPr>
              <a:t>โท</a:t>
            </a:r>
            <a:r>
              <a:rPr lang="th-TH" sz="4000" dirty="0" err="1">
                <a:solidFill>
                  <a:schemeClr val="accent1"/>
                </a:solidFill>
              </a:rPr>
              <a:t>โพโล</a:t>
            </a:r>
            <a:r>
              <a:rPr lang="th-TH" sz="4000" dirty="0">
                <a:solidFill>
                  <a:schemeClr val="accent1"/>
                </a:solidFill>
              </a:rPr>
              <a:t>ยีแบบวงแหวน (</a:t>
            </a:r>
            <a:r>
              <a:rPr lang="en-US" sz="4000" dirty="0">
                <a:solidFill>
                  <a:schemeClr val="accent1"/>
                </a:solidFill>
              </a:rPr>
              <a:t>Ring Topology</a:t>
            </a:r>
            <a:r>
              <a:rPr lang="en-US" sz="4000" dirty="0" smtClean="0">
                <a:solidFill>
                  <a:schemeClr val="accent1"/>
                </a:solidFill>
              </a:rPr>
              <a:t>)</a:t>
            </a:r>
            <a:r>
              <a:rPr lang="th-TH" sz="4000" dirty="0" smtClean="0">
                <a:solidFill>
                  <a:schemeClr val="accent1"/>
                </a:solidFill>
              </a:rPr>
              <a:t> </a:t>
            </a:r>
            <a:r>
              <a:rPr lang="en-US" sz="4000" dirty="0" smtClean="0">
                <a:solidFill>
                  <a:schemeClr val="accent1"/>
                </a:solidFill>
              </a:rPr>
              <a:t>[2]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14</a:t>
            </a:fld>
            <a:endParaRPr lang="th-TH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4549507"/>
              </p:ext>
            </p:extLst>
          </p:nvPr>
        </p:nvGraphicFramePr>
        <p:xfrm>
          <a:off x="2589213" y="2133600"/>
          <a:ext cx="8915400" cy="3777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4457700"/>
              </a:tblGrid>
              <a:tr h="68400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</a:rPr>
                        <a:t>ข้อดี</a:t>
                      </a:r>
                      <a:endParaRPr lang="th-TH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</a:rPr>
                        <a:t>ข้อเสีย</a:t>
                      </a:r>
                      <a:endParaRPr lang="th-TH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031082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แต่ละ</a:t>
                      </a:r>
                      <a:r>
                        <a:rPr lang="th-TH" sz="2800" dirty="0" err="1" smtClean="0"/>
                        <a:t>โหนด</a:t>
                      </a:r>
                      <a:r>
                        <a:rPr lang="th-TH" sz="2800" dirty="0" smtClean="0"/>
                        <a:t>ในวงแหวนมีโอกาสส่งข้อมูลได้เท่าเทียมกัน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หาก</a:t>
                      </a:r>
                      <a:r>
                        <a:rPr lang="th-TH" sz="2800" dirty="0" err="1" smtClean="0"/>
                        <a:t>ลิงก์</a:t>
                      </a:r>
                      <a:r>
                        <a:rPr lang="th-TH" sz="2800" dirty="0" smtClean="0"/>
                        <a:t>ในวงแหวนชำรุดที่จุดใดจุดหนึ่ง จะส่งผลกระทบต่อระบบทั้งหมด</a:t>
                      </a:r>
                      <a:endParaRPr lang="th-TH" sz="2800" dirty="0"/>
                    </a:p>
                  </a:txBody>
                  <a:tcPr/>
                </a:tc>
              </a:tr>
              <a:tr h="1031082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ประหยัดสายสัญญาณ โดยใช้สายสัญญาณเท่ากับจำนวน</a:t>
                      </a:r>
                      <a:r>
                        <a:rPr lang="th-TH" sz="2800" dirty="0" err="1" smtClean="0"/>
                        <a:t>โหนด</a:t>
                      </a:r>
                      <a:r>
                        <a:rPr lang="th-TH" sz="2800" dirty="0" smtClean="0"/>
                        <a:t>ที่เชื่อมต่อ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ตรวจสอบได้ยาก</a:t>
                      </a:r>
                      <a:r>
                        <a:rPr lang="th-TH" sz="2800" baseline="0" dirty="0" smtClean="0"/>
                        <a:t> ในกรณีที่มี</a:t>
                      </a:r>
                      <a:r>
                        <a:rPr lang="th-TH" sz="2800" baseline="0" dirty="0" err="1" smtClean="0"/>
                        <a:t>โหนด</a:t>
                      </a:r>
                      <a:r>
                        <a:rPr lang="th-TH" sz="2800" baseline="0" dirty="0" smtClean="0"/>
                        <a:t>ใด</a:t>
                      </a:r>
                      <a:r>
                        <a:rPr lang="th-TH" sz="2800" baseline="0" dirty="0" err="1" smtClean="0"/>
                        <a:t>โหนด</a:t>
                      </a:r>
                      <a:r>
                        <a:rPr lang="th-TH" sz="2800" baseline="0" dirty="0" smtClean="0"/>
                        <a:t>หนึ่งขัดข้อง เนื่องจากต้องตรวจสอบทีละจุด</a:t>
                      </a:r>
                      <a:endParaRPr lang="th-TH" sz="2800" dirty="0"/>
                    </a:p>
                  </a:txBody>
                  <a:tcPr/>
                </a:tc>
              </a:tr>
              <a:tr h="1031082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ง่ายต่อการติดตั้ง และการเพิ่ม</a:t>
                      </a:r>
                      <a:r>
                        <a:rPr lang="en-US" sz="2800" dirty="0" smtClean="0"/>
                        <a:t>-</a:t>
                      </a:r>
                      <a:r>
                        <a:rPr lang="th-TH" sz="2800" dirty="0" smtClean="0"/>
                        <a:t>ลบจำนวน</a:t>
                      </a:r>
                      <a:r>
                        <a:rPr lang="th-TH" sz="2800" dirty="0" err="1" smtClean="0"/>
                        <a:t>โหนด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282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รูปแบบการเชื่อมต่อเครือข่าย </a:t>
            </a:r>
            <a:r>
              <a:rPr lang="en-US" dirty="0"/>
              <a:t>(Topologies) :</a:t>
            </a:r>
            <a:br>
              <a:rPr lang="en-US" dirty="0"/>
            </a:br>
            <a:r>
              <a:rPr lang="th-TH" sz="4000" dirty="0">
                <a:solidFill>
                  <a:schemeClr val="accent1"/>
                </a:solidFill>
              </a:rPr>
              <a:t>โท</a:t>
            </a:r>
            <a:r>
              <a:rPr lang="th-TH" sz="4000" dirty="0" err="1">
                <a:solidFill>
                  <a:schemeClr val="accent1"/>
                </a:solidFill>
              </a:rPr>
              <a:t>โพโล</a:t>
            </a:r>
            <a:r>
              <a:rPr lang="th-TH" sz="4000" dirty="0">
                <a:solidFill>
                  <a:schemeClr val="accent1"/>
                </a:solidFill>
              </a:rPr>
              <a:t>ยี</a:t>
            </a:r>
            <a:r>
              <a:rPr lang="th-TH" sz="4000" dirty="0" smtClean="0">
                <a:solidFill>
                  <a:schemeClr val="accent1"/>
                </a:solidFill>
              </a:rPr>
              <a:t>แบบ</a:t>
            </a:r>
            <a:r>
              <a:rPr lang="th-TH" sz="4000" dirty="0" err="1" smtClean="0">
                <a:solidFill>
                  <a:schemeClr val="accent1"/>
                </a:solidFill>
              </a:rPr>
              <a:t>เมช</a:t>
            </a:r>
            <a:r>
              <a:rPr lang="th-TH" sz="4000" dirty="0" smtClean="0">
                <a:solidFill>
                  <a:schemeClr val="accent1"/>
                </a:solidFill>
              </a:rPr>
              <a:t> (</a:t>
            </a:r>
            <a:r>
              <a:rPr lang="en-US" sz="4000" dirty="0" smtClean="0">
                <a:solidFill>
                  <a:schemeClr val="accent1"/>
                </a:solidFill>
              </a:rPr>
              <a:t>Mesh </a:t>
            </a:r>
            <a:r>
              <a:rPr lang="en-US" sz="4000" dirty="0">
                <a:solidFill>
                  <a:schemeClr val="accent1"/>
                </a:solidFill>
              </a:rPr>
              <a:t>Topology)</a:t>
            </a:r>
            <a:endParaRPr lang="th-TH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h-TH" dirty="0" smtClean="0"/>
                  <a:t>เป็นการเชื่อมต่อแบบจุดต่อจุดอย่างแท้จริง แต่ละ</a:t>
                </a:r>
                <a:r>
                  <a:rPr lang="th-TH" dirty="0" err="1" smtClean="0"/>
                  <a:t>โหนด</a:t>
                </a:r>
                <a:r>
                  <a:rPr lang="th-TH" dirty="0" smtClean="0"/>
                  <a:t>จะมี</a:t>
                </a:r>
                <a:r>
                  <a:rPr lang="th-TH" dirty="0" err="1" smtClean="0"/>
                  <a:t>ลิงก์</a:t>
                </a:r>
                <a:r>
                  <a:rPr lang="th-TH" dirty="0" smtClean="0"/>
                  <a:t>สื่อสารระหว่างกันเป็นของตนเอง</a:t>
                </a:r>
              </a:p>
              <a:p>
                <a:r>
                  <a:rPr lang="th-TH" dirty="0" smtClean="0"/>
                  <a:t>สำหรับจำนวนสายสัญญาณที่จะต้องใช้ทั้งหมดในโท</a:t>
                </a:r>
                <a:r>
                  <a:rPr lang="th-TH" dirty="0" err="1" smtClean="0"/>
                  <a:t>โพโล</a:t>
                </a:r>
                <a:r>
                  <a:rPr lang="th-TH" dirty="0" smtClean="0"/>
                  <a:t>ยีแบบ</a:t>
                </a:r>
                <a:r>
                  <a:rPr lang="th-TH" dirty="0" err="1" smtClean="0"/>
                  <a:t>เมช</a:t>
                </a:r>
                <a:r>
                  <a:rPr lang="th-TH" dirty="0" smtClean="0"/>
                  <a:t> สามารถคำนวณได้จากสูตร</a:t>
                </a:r>
              </a:p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>
                        <a:latin typeface="Cambria Math" panose="02040503050406030204" pitchFamily="18" charset="0"/>
                      </a:rPr>
                      <m:t>C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𝑜𝑛𝑛𝑒𝑐𝑡𝑖𝑜𝑛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d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th-TH" dirty="0" smtClean="0"/>
                  <a:t>โดยที่ </a:t>
                </a:r>
                <a:r>
                  <a:rPr lang="en-US" dirty="0" smtClean="0"/>
                  <a:t>N </a:t>
                </a:r>
                <a:r>
                  <a:rPr lang="th-TH" dirty="0" smtClean="0"/>
                  <a:t>คือจำนวนของ</a:t>
                </a:r>
                <a:r>
                  <a:rPr lang="th-TH" dirty="0" err="1" smtClean="0"/>
                  <a:t>โหนด</a:t>
                </a:r>
                <a:r>
                  <a:rPr lang="th-TH" dirty="0" smtClean="0"/>
                  <a:t>ในเครือข่าย</a:t>
                </a:r>
                <a:endParaRPr lang="th-TH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642" t="-2097" b="-2903"/>
                </a:stretch>
              </a:blipFill>
            </p:spPr>
            <p:txBody>
              <a:bodyPr/>
              <a:lstStyle/>
              <a:p>
                <a:r>
                  <a:rPr lang="th-T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59969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0" dirty="0">
                <a:solidFill>
                  <a:schemeClr val="accent1"/>
                </a:solidFill>
              </a:rPr>
              <a:t>โท</a:t>
            </a:r>
            <a:r>
              <a:rPr lang="th-TH" sz="4000" b="0" dirty="0" err="1">
                <a:solidFill>
                  <a:schemeClr val="accent1"/>
                </a:solidFill>
              </a:rPr>
              <a:t>โพโล</a:t>
            </a:r>
            <a:r>
              <a:rPr lang="th-TH" sz="4000" b="0" dirty="0">
                <a:solidFill>
                  <a:schemeClr val="accent1"/>
                </a:solidFill>
              </a:rPr>
              <a:t>ยีแบบ</a:t>
            </a:r>
            <a:r>
              <a:rPr lang="th-TH" sz="4000" b="0" dirty="0" err="1">
                <a:solidFill>
                  <a:schemeClr val="accent1"/>
                </a:solidFill>
              </a:rPr>
              <a:t>เมช</a:t>
            </a:r>
            <a:r>
              <a:rPr lang="th-TH" sz="4000" b="0" dirty="0">
                <a:solidFill>
                  <a:schemeClr val="accent1"/>
                </a:solidFill>
              </a:rPr>
              <a:t> (</a:t>
            </a:r>
            <a:r>
              <a:rPr lang="en-US" sz="4000" b="0" dirty="0">
                <a:solidFill>
                  <a:schemeClr val="accent1"/>
                </a:solidFill>
              </a:rPr>
              <a:t>Mesh Topology)</a:t>
            </a:r>
            <a:endParaRPr lang="th-TH" sz="4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16</a:t>
            </a:fld>
            <a:endParaRPr lang="th-TH" dirty="0"/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5673" y="1905000"/>
            <a:ext cx="6141202" cy="4560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9567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รูปแบบการเชื่อมต่อเครือข่าย </a:t>
            </a:r>
            <a:r>
              <a:rPr lang="en-US" dirty="0"/>
              <a:t>(Topologies) :</a:t>
            </a:r>
            <a:br>
              <a:rPr lang="en-US" dirty="0"/>
            </a:br>
            <a:r>
              <a:rPr lang="th-TH" sz="4000" dirty="0">
                <a:solidFill>
                  <a:schemeClr val="accent1"/>
                </a:solidFill>
              </a:rPr>
              <a:t>โท</a:t>
            </a:r>
            <a:r>
              <a:rPr lang="th-TH" sz="4000" dirty="0" err="1">
                <a:solidFill>
                  <a:schemeClr val="accent1"/>
                </a:solidFill>
              </a:rPr>
              <a:t>โพโล</a:t>
            </a:r>
            <a:r>
              <a:rPr lang="th-TH" sz="4000" dirty="0">
                <a:solidFill>
                  <a:schemeClr val="accent1"/>
                </a:solidFill>
              </a:rPr>
              <a:t>ยีแบบ</a:t>
            </a:r>
            <a:r>
              <a:rPr lang="th-TH" sz="4000" dirty="0" err="1">
                <a:solidFill>
                  <a:schemeClr val="accent1"/>
                </a:solidFill>
              </a:rPr>
              <a:t>เมช</a:t>
            </a:r>
            <a:r>
              <a:rPr lang="th-TH" sz="4000" dirty="0">
                <a:solidFill>
                  <a:schemeClr val="accent1"/>
                </a:solidFill>
              </a:rPr>
              <a:t> (</a:t>
            </a:r>
            <a:r>
              <a:rPr lang="en-US" sz="4000" dirty="0">
                <a:solidFill>
                  <a:schemeClr val="accent1"/>
                </a:solidFill>
              </a:rPr>
              <a:t>Mesh Topology</a:t>
            </a:r>
            <a:r>
              <a:rPr lang="en-US" sz="4000" dirty="0" smtClean="0">
                <a:solidFill>
                  <a:schemeClr val="accent1"/>
                </a:solidFill>
              </a:rPr>
              <a:t>)</a:t>
            </a:r>
            <a:r>
              <a:rPr lang="th-TH" sz="4000" dirty="0" smtClean="0">
                <a:solidFill>
                  <a:schemeClr val="accent1"/>
                </a:solidFill>
              </a:rPr>
              <a:t> </a:t>
            </a:r>
            <a:r>
              <a:rPr lang="en-US" sz="4000" dirty="0" smtClean="0">
                <a:solidFill>
                  <a:schemeClr val="accent1"/>
                </a:solidFill>
              </a:rPr>
              <a:t>[2]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17</a:t>
            </a:fld>
            <a:endParaRPr lang="th-TH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3731228"/>
              </p:ext>
            </p:extLst>
          </p:nvPr>
        </p:nvGraphicFramePr>
        <p:xfrm>
          <a:off x="2589213" y="2133600"/>
          <a:ext cx="8915400" cy="4458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4457700"/>
              </a:tblGrid>
              <a:tr h="68400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</a:rPr>
                        <a:t>ข้อดี</a:t>
                      </a:r>
                      <a:endParaRPr lang="th-TH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</a:rPr>
                        <a:t>ข้อเสีย</a:t>
                      </a:r>
                      <a:endParaRPr lang="th-TH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031082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เนื่องจากเป็นการเชื่อมต่อโดยตรงระหว่าง</a:t>
                      </a:r>
                      <a:r>
                        <a:rPr lang="th-TH" sz="2800" dirty="0" err="1" smtClean="0"/>
                        <a:t>โหนด</a:t>
                      </a:r>
                      <a:r>
                        <a:rPr lang="th-TH" sz="2800" baseline="0" dirty="0" smtClean="0"/>
                        <a:t> ดังนั้นจึงใช้</a:t>
                      </a:r>
                      <a:r>
                        <a:rPr lang="th-TH" sz="2800" baseline="0" dirty="0" err="1" smtClean="0"/>
                        <a:t>แบนด์วิดธ์</a:t>
                      </a:r>
                      <a:r>
                        <a:rPr lang="th-TH" sz="2800" baseline="0" dirty="0" smtClean="0"/>
                        <a:t>ได้เต็มที่ ไม่มี</a:t>
                      </a:r>
                      <a:r>
                        <a:rPr lang="th-TH" sz="2800" baseline="0" dirty="0" err="1" smtClean="0"/>
                        <a:t>โหนด</a:t>
                      </a:r>
                      <a:r>
                        <a:rPr lang="th-TH" sz="2800" baseline="0" dirty="0" smtClean="0"/>
                        <a:t>ใดมาแชร์การใช้งาน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เป็นรูปแบบที่สิ้นเปลืองสายสื่อสารมากที่สุด</a:t>
                      </a:r>
                      <a:endParaRPr lang="th-TH" sz="2800" dirty="0"/>
                    </a:p>
                  </a:txBody>
                  <a:tcPr/>
                </a:tc>
              </a:tr>
              <a:tr h="1031082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มีความปลอดภัยและเป็นส่วนตัวในข้อมูลที่สื่อสารระหว่าง</a:t>
                      </a:r>
                      <a:r>
                        <a:rPr lang="th-TH" sz="2800" dirty="0" err="1" smtClean="0"/>
                        <a:t>โหนด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  <a:tr h="1031082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ระบบมีความคงทนต่อความผิดพลาด </a:t>
                      </a:r>
                      <a:r>
                        <a:rPr lang="en-US" sz="2800" dirty="0" smtClean="0"/>
                        <a:t>(Fault-Tolerant) </a:t>
                      </a:r>
                      <a:r>
                        <a:rPr lang="th-TH" sz="2800" dirty="0" smtClean="0"/>
                        <a:t>เพราะหากมี</a:t>
                      </a:r>
                      <a:r>
                        <a:rPr lang="th-TH" sz="2800" dirty="0" err="1" smtClean="0"/>
                        <a:t>ลิงก์</a:t>
                      </a:r>
                      <a:r>
                        <a:rPr lang="th-TH" sz="2800" dirty="0" smtClean="0"/>
                        <a:t>ใดเสียหาย</a:t>
                      </a:r>
                      <a:r>
                        <a:rPr lang="th-TH" sz="2800" baseline="0" dirty="0" smtClean="0"/>
                        <a:t> จะสามารถเลี่ยงไปใช้</a:t>
                      </a:r>
                      <a:r>
                        <a:rPr lang="th-TH" sz="2800" baseline="0" dirty="0" err="1" smtClean="0"/>
                        <a:t>ลิงก์</a:t>
                      </a:r>
                      <a:r>
                        <a:rPr lang="th-TH" sz="2800" baseline="0" dirty="0" smtClean="0"/>
                        <a:t>อื่นได้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1927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เครือข่ายที่มีหลายโท</a:t>
            </a:r>
            <a:r>
              <a:rPr lang="th-TH" dirty="0" err="1" smtClean="0"/>
              <a:t>โพโล</a:t>
            </a:r>
            <a:r>
              <a:rPr lang="th-TH" dirty="0" smtClean="0"/>
              <a:t>ยีมาเชื่อมต่อร่วมกัน เรียกว่า </a:t>
            </a:r>
            <a:r>
              <a:rPr lang="th-TH" dirty="0" err="1" smtClean="0"/>
              <a:t>ไฮบริด</a:t>
            </a:r>
            <a:r>
              <a:rPr lang="th-TH" dirty="0" smtClean="0"/>
              <a:t>โท</a:t>
            </a:r>
            <a:r>
              <a:rPr lang="th-TH" dirty="0" err="1" smtClean="0"/>
              <a:t>โพโล</a:t>
            </a:r>
            <a:r>
              <a:rPr lang="th-TH" dirty="0" smtClean="0"/>
              <a:t>ยี </a:t>
            </a:r>
            <a:r>
              <a:rPr lang="en-US" dirty="0" smtClean="0"/>
              <a:t>(Hybrid Topology)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18</a:t>
            </a:fld>
            <a:endParaRPr lang="th-TH" dirty="0"/>
          </a:p>
        </p:txBody>
      </p:sp>
      <p:pic>
        <p:nvPicPr>
          <p:cNvPr id="1026" name="Picture 2" descr="http://3.bp.blogspot.com/-vM1EzTiR2wU/UFvouMU56bI/AAAAAAAAAE4/18kQf4MnsII/s400/Hybrid-Topolog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4575" y="1905000"/>
            <a:ext cx="6673849" cy="4755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2486025" y="5143500"/>
            <a:ext cx="1098550" cy="9286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Ring</a:t>
            </a:r>
            <a:endParaRPr lang="th-TH" dirty="0"/>
          </a:p>
        </p:txBody>
      </p:sp>
      <p:sp>
        <p:nvSpPr>
          <p:cNvPr id="9" name="Oval 8"/>
          <p:cNvSpPr/>
          <p:nvPr/>
        </p:nvSpPr>
        <p:spPr>
          <a:xfrm>
            <a:off x="2486025" y="3059906"/>
            <a:ext cx="1098550" cy="9286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</a:t>
            </a:r>
            <a:endParaRPr lang="th-TH" dirty="0"/>
          </a:p>
        </p:txBody>
      </p:sp>
      <p:sp>
        <p:nvSpPr>
          <p:cNvPr id="10" name="Oval 9"/>
          <p:cNvSpPr/>
          <p:nvPr/>
        </p:nvSpPr>
        <p:spPr>
          <a:xfrm>
            <a:off x="6372224" y="2257202"/>
            <a:ext cx="1098550" cy="9286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</a:t>
            </a:r>
            <a:endParaRPr lang="th-TH" dirty="0"/>
          </a:p>
        </p:txBody>
      </p:sp>
      <p:sp>
        <p:nvSpPr>
          <p:cNvPr id="11" name="Oval 10"/>
          <p:cNvSpPr/>
          <p:nvPr/>
        </p:nvSpPr>
        <p:spPr>
          <a:xfrm>
            <a:off x="10151524" y="2552477"/>
            <a:ext cx="1098550" cy="9286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</a:t>
            </a:r>
            <a:endParaRPr lang="th-TH" dirty="0"/>
          </a:p>
        </p:txBody>
      </p:sp>
      <p:sp>
        <p:nvSpPr>
          <p:cNvPr id="12" name="Oval 11"/>
          <p:cNvSpPr/>
          <p:nvPr/>
        </p:nvSpPr>
        <p:spPr>
          <a:xfrm>
            <a:off x="9996488" y="5607844"/>
            <a:ext cx="1098550" cy="9286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84515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7425" y="1500188"/>
            <a:ext cx="9247187" cy="5243512"/>
          </a:xfrm>
        </p:spPr>
        <p:txBody>
          <a:bodyPr>
            <a:normAutofit/>
          </a:bodyPr>
          <a:lstStyle/>
          <a:p>
            <a:r>
              <a:rPr lang="th-TH" sz="3600" b="1" dirty="0" smtClean="0"/>
              <a:t>การเชื่อมต่อเครือข่าย </a:t>
            </a:r>
            <a:r>
              <a:rPr lang="en-US" sz="3600" b="1" dirty="0" smtClean="0"/>
              <a:t>(</a:t>
            </a:r>
            <a:r>
              <a:rPr lang="en-US" sz="3600" b="1" dirty="0" smtClean="0"/>
              <a:t>Line Configuration</a:t>
            </a:r>
            <a:r>
              <a:rPr lang="en-US" sz="3600" b="1" dirty="0" smtClean="0"/>
              <a:t>)</a:t>
            </a:r>
            <a:endParaRPr lang="en-US" sz="3600" b="1" dirty="0" smtClean="0"/>
          </a:p>
          <a:p>
            <a:r>
              <a:rPr lang="th-TH" sz="3600" b="1" dirty="0" smtClean="0"/>
              <a:t>รูปแบบการเชื่อมต่อเครือข่าย </a:t>
            </a:r>
            <a:r>
              <a:rPr lang="en-US" sz="3600" b="1" dirty="0" smtClean="0"/>
              <a:t>(Topologies)</a:t>
            </a:r>
          </a:p>
          <a:p>
            <a:endParaRPr lang="th-TH" sz="3600" b="1" dirty="0" smtClean="0"/>
          </a:p>
          <a:p>
            <a:endParaRPr lang="en-US" sz="3600" b="1" dirty="0"/>
          </a:p>
          <a:p>
            <a:endParaRPr lang="th-TH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2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171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การเชื่อมต่อเครือข่าย </a:t>
            </a:r>
            <a:r>
              <a:rPr lang="en-US" dirty="0"/>
              <a:t>(Line Configuration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หมายถึงความสัมพันธ์ระหว่างอุปกรณ์สื่อสารที่สื่อสารไปตามแนวเส้นทาง หรือที่เรียกว่า “</a:t>
            </a:r>
            <a:r>
              <a:rPr lang="th-TH" dirty="0" err="1" smtClean="0"/>
              <a:t>ลิงก์</a:t>
            </a:r>
            <a:r>
              <a:rPr lang="th-TH" dirty="0" smtClean="0"/>
              <a:t>” </a:t>
            </a:r>
            <a:r>
              <a:rPr lang="en-US" dirty="0" smtClean="0"/>
              <a:t>(Link)</a:t>
            </a:r>
            <a:endParaRPr lang="th-TH" dirty="0" smtClean="0"/>
          </a:p>
          <a:p>
            <a:r>
              <a:rPr lang="th-TH" dirty="0" err="1" smtClean="0"/>
              <a:t>ลิงก์</a:t>
            </a:r>
            <a:r>
              <a:rPr lang="th-TH" dirty="0" smtClean="0"/>
              <a:t>หมายถึงเส้นทางการสื่อสารเพื่อถ่ายโอนข้อมูลจากอุปกรณ์หนึ่งไปยังอุปกรณ์หนึ่ง</a:t>
            </a:r>
          </a:p>
          <a:p>
            <a:r>
              <a:rPr lang="th-TH" dirty="0" smtClean="0"/>
              <a:t>มี </a:t>
            </a:r>
            <a:r>
              <a:rPr lang="en-US" dirty="0" smtClean="0"/>
              <a:t>2 </a:t>
            </a:r>
            <a:r>
              <a:rPr lang="th-TH" dirty="0" smtClean="0"/>
              <a:t>รูปแบบ คือ</a:t>
            </a:r>
          </a:p>
          <a:p>
            <a:pPr lvl="1"/>
            <a:r>
              <a:rPr lang="en-US" b="1" dirty="0" smtClean="0"/>
              <a:t>1) </a:t>
            </a:r>
            <a:r>
              <a:rPr lang="th-TH" b="1" dirty="0" smtClean="0"/>
              <a:t>การเชื่อมต่อแบบจุดต่อจุด </a:t>
            </a:r>
            <a:r>
              <a:rPr lang="en-US" b="1" dirty="0" smtClean="0"/>
              <a:t>(Point-to-Point)</a:t>
            </a:r>
          </a:p>
          <a:p>
            <a:pPr lvl="1"/>
            <a:r>
              <a:rPr lang="en-US" b="1" dirty="0" smtClean="0"/>
              <a:t>2) </a:t>
            </a:r>
            <a:r>
              <a:rPr lang="th-TH" b="1" dirty="0" smtClean="0"/>
              <a:t>การเชื่อมต่อแบบหลายจุด </a:t>
            </a:r>
            <a:r>
              <a:rPr lang="en-US" b="1" dirty="0" smtClean="0"/>
              <a:t>(Multi-Point/Multi-Drop)</a:t>
            </a:r>
            <a:endParaRPr lang="th-TH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3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90485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การเชื่อมต่อเครือข่าย </a:t>
            </a:r>
            <a:r>
              <a:rPr lang="en-US" dirty="0" smtClean="0"/>
              <a:t>(Line Configuration) : </a:t>
            </a:r>
            <a:br>
              <a:rPr lang="en-US" dirty="0" smtClean="0"/>
            </a:br>
            <a:r>
              <a:rPr lang="en-US" sz="4000" dirty="0" smtClean="0">
                <a:solidFill>
                  <a:schemeClr val="accent1"/>
                </a:solidFill>
              </a:rPr>
              <a:t> </a:t>
            </a:r>
            <a:r>
              <a:rPr lang="th-TH" sz="4000" dirty="0">
                <a:solidFill>
                  <a:schemeClr val="accent1"/>
                </a:solidFill>
              </a:rPr>
              <a:t>การเชื่อมต่อแบบจุดต่อจุด (</a:t>
            </a:r>
            <a:r>
              <a:rPr lang="en-US" sz="4000" dirty="0">
                <a:solidFill>
                  <a:schemeClr val="accent1"/>
                </a:solidFill>
              </a:rPr>
              <a:t>Point-to-Point)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เป็นการเชื่อมต่อระหว่างอุปกรณ์สองตัว โดยช่องทางถูกจับจองไว้เพื่อการสื่อสารระหว่างสองอุปกรณ์เท่านั้น อาจเป็นระบบใช้สาย หรือไร้สายก็ได้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4</a:t>
            </a:fld>
            <a:endParaRPr lang="th-TH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091"/>
          <a:stretch/>
        </p:blipFill>
        <p:spPr bwMode="auto">
          <a:xfrm>
            <a:off x="2060575" y="3619500"/>
            <a:ext cx="9826625" cy="2008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4479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การเชื่อมต่อเครือข่าย </a:t>
            </a:r>
            <a:r>
              <a:rPr lang="en-US" dirty="0"/>
              <a:t>(Line Configuration) : </a:t>
            </a:r>
            <a:br>
              <a:rPr lang="en-US" dirty="0"/>
            </a:br>
            <a:r>
              <a:rPr lang="en-US" sz="4000" dirty="0">
                <a:solidFill>
                  <a:schemeClr val="accent1"/>
                </a:solidFill>
              </a:rPr>
              <a:t> </a:t>
            </a:r>
            <a:r>
              <a:rPr lang="th-TH" sz="4000" dirty="0">
                <a:solidFill>
                  <a:schemeClr val="accent1"/>
                </a:solidFill>
              </a:rPr>
              <a:t>การ</a:t>
            </a:r>
            <a:r>
              <a:rPr lang="th-TH" sz="4000" dirty="0" smtClean="0">
                <a:solidFill>
                  <a:schemeClr val="accent1"/>
                </a:solidFill>
              </a:rPr>
              <a:t>เชื่อมต่อแบบหลายจุด (</a:t>
            </a:r>
            <a:r>
              <a:rPr lang="en-US" sz="4000" dirty="0">
                <a:solidFill>
                  <a:schemeClr val="accent1"/>
                </a:solidFill>
              </a:rPr>
              <a:t>Multi-Point/Multi-Drop)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มีอุปกรณ์มากกว่าหนึ่งอุปกรณ์ที่สามารถใช้</a:t>
            </a:r>
            <a:r>
              <a:rPr lang="th-TH" dirty="0" err="1" smtClean="0"/>
              <a:t>ลิงก์</a:t>
            </a:r>
            <a:r>
              <a:rPr lang="th-TH" dirty="0" smtClean="0"/>
              <a:t>ร่วมกันเพื่อการสื่อสารได้</a:t>
            </a:r>
          </a:p>
          <a:p>
            <a:r>
              <a:rPr lang="th-TH" dirty="0" smtClean="0"/>
              <a:t>วิธีการเชื่อมต่อแบบหลายจุดทำให้ประหยัดสายสื่อสารได้ แต่ต้องควบคุมการรับส่งข้อมูลไม่ให้ชนกันได้</a:t>
            </a:r>
          </a:p>
          <a:p>
            <a:r>
              <a:rPr lang="th-TH" dirty="0" smtClean="0"/>
              <a:t>เป็นวิธีการที่ใช้ในเครือข่ายส่วนใหญ่ในปัจจุบัน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5</a:t>
            </a:fld>
            <a:endParaRPr lang="th-TH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20"/>
          <a:stretch/>
        </p:blipFill>
        <p:spPr bwMode="auto">
          <a:xfrm>
            <a:off x="3186113" y="4371363"/>
            <a:ext cx="6448021" cy="2415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6872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รูปแบบการเชื่อมต่อเครือข่าย </a:t>
            </a:r>
            <a:r>
              <a:rPr lang="en-US" dirty="0"/>
              <a:t>(Topologies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10038"/>
          </a:xfrm>
        </p:spPr>
        <p:txBody>
          <a:bodyPr/>
          <a:lstStyle/>
          <a:p>
            <a:r>
              <a:rPr lang="th-TH" dirty="0" smtClean="0"/>
              <a:t>เป็นการเชื่อมต่อเครือข่ายในลักษณะกายภาพ </a:t>
            </a:r>
            <a:r>
              <a:rPr lang="en-US" dirty="0" smtClean="0"/>
              <a:t>(Physical Topology) </a:t>
            </a:r>
            <a:r>
              <a:rPr lang="th-TH" dirty="0" smtClean="0"/>
              <a:t>สามารถแบ่งออกเป็น </a:t>
            </a:r>
            <a:r>
              <a:rPr lang="en-US" dirty="0" smtClean="0"/>
              <a:t>4 </a:t>
            </a:r>
            <a:r>
              <a:rPr lang="th-TH" dirty="0" smtClean="0"/>
              <a:t>รูปแบบ คือ</a:t>
            </a:r>
          </a:p>
          <a:p>
            <a:pPr lvl="1"/>
            <a:r>
              <a:rPr lang="th-TH" dirty="0" smtClean="0"/>
              <a:t>โท</a:t>
            </a:r>
            <a:r>
              <a:rPr lang="th-TH" dirty="0" err="1" smtClean="0"/>
              <a:t>โพ</a:t>
            </a:r>
            <a:r>
              <a:rPr lang="th-TH" dirty="0" err="1"/>
              <a:t>โ</a:t>
            </a:r>
            <a:r>
              <a:rPr lang="th-TH" dirty="0" err="1" smtClean="0"/>
              <a:t>ล</a:t>
            </a:r>
            <a:r>
              <a:rPr lang="th-TH" dirty="0" smtClean="0"/>
              <a:t>ยีแบบบัส </a:t>
            </a:r>
            <a:r>
              <a:rPr lang="en-US" dirty="0" smtClean="0"/>
              <a:t>(Bus Topology)</a:t>
            </a:r>
          </a:p>
          <a:p>
            <a:pPr lvl="1"/>
            <a:r>
              <a:rPr lang="th-TH" dirty="0" smtClean="0"/>
              <a:t>โท</a:t>
            </a:r>
            <a:r>
              <a:rPr lang="th-TH" dirty="0" err="1" smtClean="0"/>
              <a:t>โพโล</a:t>
            </a:r>
            <a:r>
              <a:rPr lang="th-TH" dirty="0" smtClean="0"/>
              <a:t>ยีแบบดาว </a:t>
            </a:r>
            <a:r>
              <a:rPr lang="en-US" dirty="0" smtClean="0"/>
              <a:t>(Star Topology)</a:t>
            </a:r>
          </a:p>
          <a:p>
            <a:pPr lvl="1"/>
            <a:r>
              <a:rPr lang="th-TH" dirty="0"/>
              <a:t>โท</a:t>
            </a:r>
            <a:r>
              <a:rPr lang="th-TH" dirty="0" err="1"/>
              <a:t>โพโล</a:t>
            </a:r>
            <a:r>
              <a:rPr lang="th-TH" dirty="0"/>
              <a:t>ยี</a:t>
            </a:r>
            <a:r>
              <a:rPr lang="th-TH" dirty="0" smtClean="0"/>
              <a:t>แบบวงแหวน </a:t>
            </a:r>
            <a:r>
              <a:rPr lang="en-US" dirty="0" smtClean="0"/>
              <a:t>(Ring </a:t>
            </a:r>
            <a:r>
              <a:rPr lang="en-US" dirty="0"/>
              <a:t>Topology</a:t>
            </a:r>
            <a:r>
              <a:rPr lang="en-US" dirty="0" smtClean="0"/>
              <a:t>)</a:t>
            </a:r>
          </a:p>
          <a:p>
            <a:pPr lvl="1"/>
            <a:r>
              <a:rPr lang="th-TH" dirty="0"/>
              <a:t>โท</a:t>
            </a:r>
            <a:r>
              <a:rPr lang="th-TH" dirty="0" err="1"/>
              <a:t>โพโล</a:t>
            </a:r>
            <a:r>
              <a:rPr lang="th-TH" dirty="0"/>
              <a:t>ยี</a:t>
            </a:r>
            <a:r>
              <a:rPr lang="th-TH" dirty="0" smtClean="0"/>
              <a:t>แบบ</a:t>
            </a:r>
            <a:r>
              <a:rPr lang="th-TH" dirty="0" err="1" smtClean="0"/>
              <a:t>เมช</a:t>
            </a:r>
            <a:r>
              <a:rPr lang="th-TH" dirty="0" smtClean="0"/>
              <a:t> </a:t>
            </a:r>
            <a:r>
              <a:rPr lang="en-US" dirty="0" smtClean="0"/>
              <a:t>(Mesh Topology)</a:t>
            </a:r>
            <a:endParaRPr lang="en-US" dirty="0"/>
          </a:p>
          <a:p>
            <a:pPr lvl="1"/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6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96273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รูปแบบการเชื่อมต่อเครือข่าย </a:t>
            </a:r>
            <a:r>
              <a:rPr lang="en-US" dirty="0"/>
              <a:t>(Topologies</a:t>
            </a:r>
            <a:r>
              <a:rPr lang="en-US" dirty="0" smtClean="0"/>
              <a:t>) :</a:t>
            </a:r>
            <a:br>
              <a:rPr lang="en-US" dirty="0" smtClean="0"/>
            </a:br>
            <a:r>
              <a:rPr lang="th-TH" sz="4000" dirty="0">
                <a:solidFill>
                  <a:schemeClr val="accent1"/>
                </a:solidFill>
              </a:rPr>
              <a:t>โท</a:t>
            </a:r>
            <a:r>
              <a:rPr lang="th-TH" sz="4000" dirty="0" err="1">
                <a:solidFill>
                  <a:schemeClr val="accent1"/>
                </a:solidFill>
              </a:rPr>
              <a:t>โพโล</a:t>
            </a:r>
            <a:r>
              <a:rPr lang="th-TH" sz="4000" dirty="0">
                <a:solidFill>
                  <a:schemeClr val="accent1"/>
                </a:solidFill>
              </a:rPr>
              <a:t>ยีแบบบัส (</a:t>
            </a:r>
            <a:r>
              <a:rPr lang="en-US" sz="4000" dirty="0">
                <a:solidFill>
                  <a:schemeClr val="accent1"/>
                </a:solidFill>
              </a:rPr>
              <a:t>Bus Topology)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เป็นรูปแบบที่ง่าย ประกอบด้วยเคเบิลเส้นหนึ่งที่ใช้เป็นสายแกนหลักที่เปรียบเสมือนกระดูกสันหลัง </a:t>
            </a:r>
            <a:r>
              <a:rPr lang="en-US" dirty="0" smtClean="0"/>
              <a:t>(Backbone) </a:t>
            </a:r>
            <a:r>
              <a:rPr lang="th-TH" dirty="0" smtClean="0"/>
              <a:t>ทุกๆ</a:t>
            </a:r>
            <a:r>
              <a:rPr lang="th-TH" dirty="0" err="1" smtClean="0"/>
              <a:t>โหนด</a:t>
            </a:r>
            <a:r>
              <a:rPr lang="th-TH" dirty="0" smtClean="0"/>
              <a:t>บนเครือข่ายจะต้องเชื่อมต่อเข้ากับเคเบิลเส้นนี้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7</a:t>
            </a:fld>
            <a:endParaRPr lang="th-TH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07" r="10505"/>
          <a:stretch/>
        </p:blipFill>
        <p:spPr bwMode="auto">
          <a:xfrm>
            <a:off x="2174874" y="4022411"/>
            <a:ext cx="8753111" cy="234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76507" y="5197318"/>
            <a:ext cx="1492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Terminator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10426057" y="5197318"/>
            <a:ext cx="1492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Terminator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78640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รูปแบบการเชื่อมต่อเครือข่าย </a:t>
            </a:r>
            <a:r>
              <a:rPr lang="en-US" dirty="0"/>
              <a:t>(Topologies) :</a:t>
            </a:r>
            <a:br>
              <a:rPr lang="en-US" dirty="0"/>
            </a:br>
            <a:r>
              <a:rPr lang="th-TH" sz="4000" dirty="0">
                <a:solidFill>
                  <a:schemeClr val="accent1"/>
                </a:solidFill>
              </a:rPr>
              <a:t>โท</a:t>
            </a:r>
            <a:r>
              <a:rPr lang="th-TH" sz="4000" dirty="0" err="1">
                <a:solidFill>
                  <a:schemeClr val="accent1"/>
                </a:solidFill>
              </a:rPr>
              <a:t>โพโล</a:t>
            </a:r>
            <a:r>
              <a:rPr lang="th-TH" sz="4000" dirty="0">
                <a:solidFill>
                  <a:schemeClr val="accent1"/>
                </a:solidFill>
              </a:rPr>
              <a:t>ยีแบบบัส (</a:t>
            </a:r>
            <a:r>
              <a:rPr lang="en-US" sz="4000" dirty="0">
                <a:solidFill>
                  <a:schemeClr val="accent1"/>
                </a:solidFill>
              </a:rPr>
              <a:t>Bus Topology</a:t>
            </a:r>
            <a:r>
              <a:rPr lang="en-US" sz="4000" dirty="0" smtClean="0">
                <a:solidFill>
                  <a:schemeClr val="accent1"/>
                </a:solidFill>
              </a:rPr>
              <a:t>)</a:t>
            </a:r>
            <a:r>
              <a:rPr lang="th-TH" sz="4000" dirty="0" smtClean="0">
                <a:solidFill>
                  <a:schemeClr val="accent1"/>
                </a:solidFill>
              </a:rPr>
              <a:t> </a:t>
            </a:r>
            <a:r>
              <a:rPr lang="en-US" sz="4000" dirty="0" smtClean="0">
                <a:solidFill>
                  <a:schemeClr val="accent1"/>
                </a:solidFill>
              </a:rPr>
              <a:t>[2]</a:t>
            </a:r>
            <a:endParaRPr lang="th-TH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1361872"/>
              </p:ext>
            </p:extLst>
          </p:nvPr>
        </p:nvGraphicFramePr>
        <p:xfrm>
          <a:off x="2589213" y="2133599"/>
          <a:ext cx="8915400" cy="4117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4457700"/>
              </a:tblGrid>
              <a:tr h="684000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</a:rPr>
                        <a:t>ข้อดี</a:t>
                      </a:r>
                      <a:endParaRPr lang="th-TH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>
                          <a:solidFill>
                            <a:schemeClr val="bg1"/>
                          </a:solidFill>
                        </a:rPr>
                        <a:t>ข้อเสีย</a:t>
                      </a:r>
                      <a:endParaRPr lang="th-TH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031082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มีรูปโครงสร้างที่ไม่ซับซ้อน</a:t>
                      </a:r>
                      <a:r>
                        <a:rPr lang="th-TH" sz="2800" baseline="0" dirty="0" smtClean="0"/>
                        <a:t> ติดตั้งง่าย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หากสายเคเบิลที่เป็นแกนหลักชำรุดเสียหาย เครือข่ายจะหยุดชะงักในทันที</a:t>
                      </a:r>
                      <a:endParaRPr lang="th-TH" sz="2800" dirty="0"/>
                    </a:p>
                  </a:txBody>
                  <a:tcPr/>
                </a:tc>
              </a:tr>
              <a:tr h="1031082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เพิ่มจำนวน</a:t>
                      </a:r>
                      <a:r>
                        <a:rPr lang="th-TH" sz="2800" dirty="0" err="1" smtClean="0"/>
                        <a:t>โหนด</a:t>
                      </a:r>
                      <a:r>
                        <a:rPr lang="th-TH" sz="2800" dirty="0" smtClean="0"/>
                        <a:t>ได้ง่าย โดยสามารถเชื่อมต่อเข้ากับสายแกนหลักได้ทันที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กรณีเกิดข้อผิดพลาดบนเครือข่าย จะค้นหาจุดผิดพลาดได้ยาก เนื่องจากทุกอุปกรณ์เชื่อมโยงเข้ากับสายแกนหลักทั้งหมด</a:t>
                      </a:r>
                      <a:endParaRPr lang="th-TH" sz="2800" dirty="0"/>
                    </a:p>
                  </a:txBody>
                  <a:tcPr/>
                </a:tc>
              </a:tr>
              <a:tr h="1031082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ประหยัดสายสื่อสาร</a:t>
                      </a:r>
                      <a:r>
                        <a:rPr lang="th-TH" sz="2800" baseline="0" dirty="0" smtClean="0"/>
                        <a:t> เนื่องจากใช้สายแกนหลักเพียงเส้นเดียว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ระหว่าง</a:t>
                      </a:r>
                      <a:r>
                        <a:rPr lang="th-TH" sz="2800" dirty="0" err="1" smtClean="0"/>
                        <a:t>โหนด</a:t>
                      </a:r>
                      <a:r>
                        <a:rPr lang="th-TH" sz="2800" dirty="0" smtClean="0"/>
                        <a:t>แต่ละ</a:t>
                      </a:r>
                      <a:r>
                        <a:rPr lang="th-TH" sz="2800" dirty="0" err="1" smtClean="0"/>
                        <a:t>โหนด</a:t>
                      </a:r>
                      <a:r>
                        <a:rPr lang="th-TH" sz="2800" dirty="0" smtClean="0"/>
                        <a:t>จะต้องมีระยะห่างตามข้อกำหนด</a:t>
                      </a:r>
                      <a:endParaRPr lang="th-TH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8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00795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รูปแบบการเชื่อมต่อเครือข่าย </a:t>
            </a:r>
            <a:r>
              <a:rPr lang="en-US" dirty="0"/>
              <a:t>(Topologies) :</a:t>
            </a:r>
            <a:br>
              <a:rPr lang="en-US" dirty="0"/>
            </a:br>
            <a:r>
              <a:rPr lang="th-TH" sz="4000" dirty="0">
                <a:solidFill>
                  <a:schemeClr val="accent1"/>
                </a:solidFill>
              </a:rPr>
              <a:t>โท</a:t>
            </a:r>
            <a:r>
              <a:rPr lang="th-TH" sz="4000" dirty="0" err="1">
                <a:solidFill>
                  <a:schemeClr val="accent1"/>
                </a:solidFill>
              </a:rPr>
              <a:t>โพโล</a:t>
            </a:r>
            <a:r>
              <a:rPr lang="th-TH" sz="4000" dirty="0">
                <a:solidFill>
                  <a:schemeClr val="accent1"/>
                </a:solidFill>
              </a:rPr>
              <a:t>ยี</a:t>
            </a:r>
            <a:r>
              <a:rPr lang="th-TH" sz="4000" dirty="0" smtClean="0">
                <a:solidFill>
                  <a:schemeClr val="accent1"/>
                </a:solidFill>
              </a:rPr>
              <a:t>แบบดาว (</a:t>
            </a:r>
            <a:r>
              <a:rPr lang="en-US" sz="4000" dirty="0" smtClean="0">
                <a:solidFill>
                  <a:schemeClr val="accent1"/>
                </a:solidFill>
              </a:rPr>
              <a:t>Star Topology)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24338"/>
          </a:xfrm>
        </p:spPr>
        <p:txBody>
          <a:bodyPr/>
          <a:lstStyle/>
          <a:p>
            <a:r>
              <a:rPr lang="th-TH" dirty="0" smtClean="0"/>
              <a:t>จุดเริ่มต้นของโท</a:t>
            </a:r>
            <a:r>
              <a:rPr lang="th-TH" dirty="0" err="1" smtClean="0"/>
              <a:t>โพโล</a:t>
            </a:r>
            <a:r>
              <a:rPr lang="th-TH" dirty="0" smtClean="0"/>
              <a:t>ยีแบบดาวมาจากการเชื่อมต่อเทอร์มินัลกับเมนเฟรมคอมพิวเตอร์</a:t>
            </a:r>
          </a:p>
          <a:p>
            <a:r>
              <a:rPr lang="th-TH" dirty="0" smtClean="0"/>
              <a:t>ปัจจุบันอุปกรณ์ที่นิยมนำมาใช้เป็นศูนย์กลางการควบคุมของสายสื่อสารทั้งหมดคือ </a:t>
            </a:r>
            <a:r>
              <a:rPr lang="th-TH" dirty="0" err="1" smtClean="0"/>
              <a:t>ฮับ</a:t>
            </a:r>
            <a:r>
              <a:rPr lang="th-TH" dirty="0" smtClean="0"/>
              <a:t> </a:t>
            </a:r>
            <a:r>
              <a:rPr lang="en-US" dirty="0" smtClean="0"/>
              <a:t>(Hub) </a:t>
            </a:r>
            <a:r>
              <a:rPr lang="th-TH" dirty="0" smtClean="0"/>
              <a:t>โดยทุกๆ</a:t>
            </a:r>
            <a:r>
              <a:rPr lang="th-TH" dirty="0" err="1" smtClean="0"/>
              <a:t>โหนด</a:t>
            </a:r>
            <a:r>
              <a:rPr lang="th-TH" dirty="0" smtClean="0"/>
              <a:t>บนเครือข่ายจะต้องเชื่อมโยงผ่าน</a:t>
            </a:r>
            <a:r>
              <a:rPr lang="th-TH" dirty="0" err="1" smtClean="0"/>
              <a:t>ฮับ</a:t>
            </a:r>
            <a:r>
              <a:rPr lang="th-TH" dirty="0" smtClean="0"/>
              <a:t>ทั้งสิ้น</a:t>
            </a:r>
          </a:p>
          <a:p>
            <a:r>
              <a:rPr lang="th-TH" dirty="0" smtClean="0"/>
              <a:t>การเชื่อมต่อแบบดาวเป็นการแก้ปัญหาของการเชื่อมต่อแบบบัส เพื่อให้ระบบมีความคงทนมากยิ่งขึ้น แต่การกระจายของข้อมูลยังทำงานเช่นเดียวกับแบบบัส เพราะพอร์ตทุกพอร์ตบน</a:t>
            </a:r>
            <a:r>
              <a:rPr lang="th-TH" dirty="0" err="1" smtClean="0"/>
              <a:t>ฮับ</a:t>
            </a:r>
            <a:r>
              <a:rPr lang="th-TH" dirty="0" smtClean="0"/>
              <a:t>เชื่อมต่อเข้ากับบัสเส้นเดียวกัน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B7F33-6058-45EB-8A51-E0E4B5C520A4}" type="slidenum">
              <a:rPr lang="th-TH" smtClean="0"/>
              <a:pPr/>
              <a:t>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386929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glitter pattern="hexagon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SarabunPSK">
      <a:majorFont>
        <a:latin typeface="TH SarabunPSK"/>
        <a:ea typeface=""/>
        <a:cs typeface="TH SarabunPSK"/>
      </a:majorFont>
      <a:minorFont>
        <a:latin typeface="TH SarabunPSK"/>
        <a:ea typeface=""/>
        <a:cs typeface="TH SarabunPSK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1635</TotalTime>
  <Words>915</Words>
  <Application>Microsoft Office PowerPoint</Application>
  <PresentationFormat>Widescreen</PresentationFormat>
  <Paragraphs>100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Cambria Math</vt:lpstr>
      <vt:lpstr>Cordia New</vt:lpstr>
      <vt:lpstr>TH SarabunPSK</vt:lpstr>
      <vt:lpstr>Wingdings 3</vt:lpstr>
      <vt:lpstr>Wisp</vt:lpstr>
      <vt:lpstr>บทที่ 3 : รูปแบบการเชื่อมต่อเครือข่ายและส่วนประกอบของเครือข่ายท้องถิ่น (Topologies and LAN Components) Part1 สธ313 การสื่อสารข้อมูลและเครือข่ายคอมพิวเตอร์ทางธุรกิจ</vt:lpstr>
      <vt:lpstr>Outline</vt:lpstr>
      <vt:lpstr>การเชื่อมต่อเครือข่าย (Line Configuration)</vt:lpstr>
      <vt:lpstr>การเชื่อมต่อเครือข่าย (Line Configuration) :   การเชื่อมต่อแบบจุดต่อจุด (Point-to-Point) </vt:lpstr>
      <vt:lpstr>การเชื่อมต่อเครือข่าย (Line Configuration) :   การเชื่อมต่อแบบหลายจุด (Multi-Point/Multi-Drop)</vt:lpstr>
      <vt:lpstr>รูปแบบการเชื่อมต่อเครือข่าย (Topologies)</vt:lpstr>
      <vt:lpstr>รูปแบบการเชื่อมต่อเครือข่าย (Topologies) : โทโพโลยีแบบบัส (Bus Topology) </vt:lpstr>
      <vt:lpstr>รูปแบบการเชื่อมต่อเครือข่าย (Topologies) : โทโพโลยีแบบบัส (Bus Topology) [2]</vt:lpstr>
      <vt:lpstr>รูปแบบการเชื่อมต่อเครือข่าย (Topologies) : โทโพโลยีแบบดาว (Star Topology)</vt:lpstr>
      <vt:lpstr>โทโพโลยีแบบดาว (Star Topology)</vt:lpstr>
      <vt:lpstr>รูปแบบการเชื่อมต่อเครือข่าย (Topologies) : โทโพโลยีแบบดาว (Star Topology) [2]</vt:lpstr>
      <vt:lpstr>รูปแบบการเชื่อมต่อเครือข่าย (Topologies) : โทโพโลยีแบบวงแหวน (Ring Topology)</vt:lpstr>
      <vt:lpstr>โทโพโลยีแบบวงแหวน (Ring Topology)</vt:lpstr>
      <vt:lpstr>รูปแบบการเชื่อมต่อเครือข่าย (Topologies) : โทโพโลยีแบบวงแหวน (Ring Topology) [2]</vt:lpstr>
      <vt:lpstr>รูปแบบการเชื่อมต่อเครือข่าย (Topologies) : โทโพโลยีแบบเมช (Mesh Topology)</vt:lpstr>
      <vt:lpstr>โทโพโลยีแบบเมช (Mesh Topology)</vt:lpstr>
      <vt:lpstr>รูปแบบการเชื่อมต่อเครือข่าย (Topologies) : โทโพโลยีแบบเมช (Mesh Topology) [2]</vt:lpstr>
      <vt:lpstr>เครือข่ายที่มีหลายโทโพโลยีมาเชื่อมต่อร่วมกัน เรียกว่า ไฮบริดโทโพโลยี (Hybrid Topology)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Apipong Pingyod</dc:creator>
  <cp:lastModifiedBy>Apipong Pingyod</cp:lastModifiedBy>
  <cp:revision>261</cp:revision>
  <dcterms:created xsi:type="dcterms:W3CDTF">2015-08-08T14:30:10Z</dcterms:created>
  <dcterms:modified xsi:type="dcterms:W3CDTF">2015-08-30T15:21:53Z</dcterms:modified>
</cp:coreProperties>
</file>