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80" r:id="rId14"/>
    <p:sldId id="269" r:id="rId15"/>
    <p:sldId id="282" r:id="rId16"/>
    <p:sldId id="271" r:id="rId17"/>
    <p:sldId id="281" r:id="rId18"/>
    <p:sldId id="283" r:id="rId19"/>
    <p:sldId id="273" r:id="rId20"/>
    <p:sldId id="270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12/07/61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3014662"/>
            <a:ext cx="9948862" cy="2057401"/>
          </a:xfrm>
        </p:spPr>
        <p:txBody>
          <a:bodyPr>
            <a:normAutofit fontScale="90000"/>
          </a:bodyPr>
          <a:lstStyle/>
          <a:p>
            <a:r>
              <a:rPr lang="th-TH" sz="5300" b="1" dirty="0" smtClean="0"/>
              <a:t>บทที่ </a:t>
            </a:r>
            <a:r>
              <a:rPr lang="en-US" sz="5300" b="1" dirty="0"/>
              <a:t>2</a:t>
            </a:r>
            <a:r>
              <a:rPr lang="en-US" sz="5300" b="1" dirty="0" smtClean="0"/>
              <a:t> : </a:t>
            </a:r>
            <a:r>
              <a:rPr lang="th-TH" sz="5300" b="1" dirty="0" smtClean="0"/>
              <a:t>แบบจำลองเครือข่าย </a:t>
            </a:r>
            <a:r>
              <a:rPr lang="en-US" sz="5300" b="1" dirty="0" smtClean="0"/>
              <a:t>(Network Models) Part3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ชั้น</a:t>
            </a:r>
            <a:r>
              <a:rPr lang="th-TH" dirty="0" err="1" smtClean="0"/>
              <a:t>สื่อสารท</a:t>
            </a:r>
            <a:r>
              <a:rPr lang="th-TH" dirty="0" smtClean="0"/>
              <a:t>ราน</a:t>
            </a:r>
            <a:r>
              <a:rPr lang="th-TH" dirty="0" err="1" smtClean="0"/>
              <a:t>สปอร์ต</a:t>
            </a:r>
            <a:r>
              <a:rPr lang="th-TH" dirty="0" smtClean="0"/>
              <a:t> </a:t>
            </a:r>
            <a:r>
              <a:rPr lang="en-US" dirty="0" smtClean="0"/>
              <a:t>(Transport Layer)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95647"/>
            <a:ext cx="9155113" cy="3777622"/>
          </a:xfrm>
        </p:spPr>
        <p:txBody>
          <a:bodyPr/>
          <a:lstStyle/>
          <a:p>
            <a:r>
              <a:rPr lang="th-TH" dirty="0" smtClean="0"/>
              <a:t>แต่เดิมชั้นสื่อสารทรานสปอร์</a:t>
            </a:r>
            <a:r>
              <a:rPr lang="th-TH" dirty="0" err="1" smtClean="0"/>
              <a:t>ตบน</a:t>
            </a:r>
            <a:r>
              <a:rPr lang="th-TH" dirty="0" smtClean="0"/>
              <a:t>แบบจำลองอินเทอร์เน็ตมีโปรโตคอลอยู่ </a:t>
            </a:r>
            <a:r>
              <a:rPr lang="en-US" dirty="0" smtClean="0"/>
              <a:t>2 </a:t>
            </a:r>
            <a:r>
              <a:rPr lang="th-TH" dirty="0"/>
              <a:t>ตัวรับผิดชอบเกี่ยวกับการส่งข้อมูลแบบ </a:t>
            </a:r>
            <a:r>
              <a:rPr lang="en-US" dirty="0"/>
              <a:t>Process-to-Process </a:t>
            </a:r>
            <a:r>
              <a:rPr lang="th-TH" dirty="0" smtClean="0"/>
              <a:t> คือ </a:t>
            </a:r>
            <a:endParaRPr lang="en-US" dirty="0" smtClean="0"/>
          </a:p>
          <a:p>
            <a:pPr lvl="1"/>
            <a:r>
              <a:rPr lang="en-US" b="1" dirty="0" smtClean="0"/>
              <a:t>TCP</a:t>
            </a:r>
            <a:r>
              <a:rPr lang="en-US" dirty="0" smtClean="0"/>
              <a:t> (Transmission Control Protocol)</a:t>
            </a:r>
            <a:r>
              <a:rPr lang="th-TH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UDP </a:t>
            </a:r>
            <a:r>
              <a:rPr lang="en-US" dirty="0" smtClean="0"/>
              <a:t>(User Datagram Protocol)</a:t>
            </a:r>
          </a:p>
          <a:p>
            <a:r>
              <a:rPr lang="th-TH" dirty="0" smtClean="0"/>
              <a:t>แต่มีโปรโตคอลใหม่คือ </a:t>
            </a:r>
            <a:r>
              <a:rPr lang="en-US" dirty="0" smtClean="0"/>
              <a:t>SCTP (Stream Control Transmission Protocol)     </a:t>
            </a:r>
            <a:r>
              <a:rPr lang="th-TH" dirty="0" smtClean="0"/>
              <a:t>เพื่อสนับสนันการรับส่งข้อมูลแบบ </a:t>
            </a:r>
            <a:r>
              <a:rPr lang="en-US" dirty="0" smtClean="0"/>
              <a:t>Streaming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4098" name="Picture 2" descr="Image result for transport la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7181"/>
            <a:ext cx="7798347" cy="20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ชั้น</a:t>
            </a:r>
            <a:r>
              <a:rPr lang="th-TH" dirty="0" err="1"/>
              <a:t>สื่อสารท</a:t>
            </a:r>
            <a:r>
              <a:rPr lang="th-TH" dirty="0"/>
              <a:t>ราน</a:t>
            </a:r>
            <a:r>
              <a:rPr lang="th-TH" dirty="0" err="1"/>
              <a:t>สปอร์ต</a:t>
            </a:r>
            <a:r>
              <a:rPr lang="th-TH" dirty="0"/>
              <a:t> </a:t>
            </a:r>
            <a:r>
              <a:rPr lang="en-US" dirty="0"/>
              <a:t>(Transport Layer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TCP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TCP</a:t>
            </a:r>
            <a:r>
              <a:rPr lang="en-US" dirty="0" smtClean="0"/>
              <a:t> </a:t>
            </a:r>
            <a:r>
              <a:rPr lang="en-US" dirty="0"/>
              <a:t>(Transmission Control Protocol)</a:t>
            </a:r>
            <a:r>
              <a:rPr lang="th-TH" dirty="0"/>
              <a:t> </a:t>
            </a:r>
            <a:r>
              <a:rPr lang="en-US" dirty="0" smtClean="0"/>
              <a:t> </a:t>
            </a:r>
            <a:r>
              <a:rPr lang="th-TH" dirty="0" smtClean="0"/>
              <a:t>เป็นโปรโตคอลแบบคอนเน็คชั่น</a:t>
            </a:r>
            <a:r>
              <a:rPr lang="en-US" dirty="0" smtClean="0"/>
              <a:t>         </a:t>
            </a:r>
            <a:r>
              <a:rPr lang="th-TH" dirty="0" smtClean="0"/>
              <a:t>โอเรียนเต็ด </a:t>
            </a:r>
            <a:r>
              <a:rPr lang="en-US" dirty="0" smtClean="0"/>
              <a:t>(Connection Oriented) </a:t>
            </a:r>
            <a:r>
              <a:rPr lang="th-TH" dirty="0" smtClean="0"/>
              <a:t>ที่มีการ</a:t>
            </a:r>
            <a:r>
              <a:rPr lang="th-TH" b="1" dirty="0" smtClean="0"/>
              <a:t>รับประกันการส่งข้อมูล</a:t>
            </a:r>
            <a:r>
              <a:rPr lang="en-US" b="1" dirty="0" smtClean="0"/>
              <a:t>                    </a:t>
            </a:r>
            <a:r>
              <a:rPr lang="th-TH" b="1" dirty="0" smtClean="0"/>
              <a:t>ถึงปลายทาง </a:t>
            </a:r>
            <a:r>
              <a:rPr lang="th-TH" dirty="0" smtClean="0"/>
              <a:t>ก่อนส่งจะมีการสร้างคอนเน็คชันก่อนเพื่อยอมรับข้อกำหนด</a:t>
            </a:r>
            <a:r>
              <a:rPr lang="en-US" dirty="0" smtClean="0"/>
              <a:t>          </a:t>
            </a:r>
            <a:r>
              <a:rPr lang="th-TH" dirty="0" smtClean="0"/>
              <a:t>ในการสื่อสาร ไม่ว่าจะเป็นความเร็วหรือแบนด์วิดธ์ในการส่งข้อมูล</a:t>
            </a:r>
          </a:p>
          <a:p>
            <a:r>
              <a:rPr lang="th-TH" dirty="0" smtClean="0"/>
              <a:t>มีการสร้างเส้นทางขึ้นมาในการลำเลียงข้อมูล จะยุติการเชื่อมต่อเมื่อได้รับข้อมูลเสร็จสมบูรณ์แล้ว มีกลไกในการตรวจสอบข้อมูลที่ส่งไปว่าถึงมือผู้รับหรือไม่ หากแพ็คเก็ตสูญหายระหว่างทางจะมีกระบวนการส่งแพ็คเก็ตรอบใหม่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122" name="Picture 2" descr="Image result for tc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4463732"/>
            <a:ext cx="2312988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6146" name="Picture 2" descr="Image result for tc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1" y="0"/>
            <a:ext cx="1044448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455920"/>
            <a:ext cx="331216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SYN – Synchronize</a:t>
            </a:r>
          </a:p>
          <a:p>
            <a:r>
              <a:rPr lang="en-US" dirty="0" smtClean="0"/>
              <a:t>ACK - Acknowledge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ชั้น</a:t>
            </a:r>
            <a:r>
              <a:rPr lang="th-TH" dirty="0" err="1"/>
              <a:t>สื่อสารท</a:t>
            </a:r>
            <a:r>
              <a:rPr lang="th-TH" dirty="0"/>
              <a:t>ราน</a:t>
            </a:r>
            <a:r>
              <a:rPr lang="th-TH" dirty="0" err="1"/>
              <a:t>สปอร์ต</a:t>
            </a:r>
            <a:r>
              <a:rPr lang="th-TH" dirty="0"/>
              <a:t> </a:t>
            </a:r>
            <a:r>
              <a:rPr lang="en-US" dirty="0"/>
              <a:t>(Transport Layer)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 smtClean="0">
                <a:solidFill>
                  <a:srgbClr val="FF0000"/>
                </a:solidFill>
              </a:rPr>
              <a:t>UDP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</a:t>
            </a:r>
            <a:r>
              <a:rPr lang="en-US" dirty="0"/>
              <a:t>(User Datagram Protocol)</a:t>
            </a:r>
          </a:p>
          <a:p>
            <a:r>
              <a:rPr lang="th-TH" dirty="0" smtClean="0"/>
              <a:t>เป็นโปรโตคอลแบบคอนเน็กชั่นเลส </a:t>
            </a:r>
            <a:r>
              <a:rPr lang="en-US" dirty="0" smtClean="0"/>
              <a:t>(Connectionless) </a:t>
            </a:r>
            <a:r>
              <a:rPr lang="th-TH" dirty="0" smtClean="0"/>
              <a:t>ที่ทำงานตรงข้ามกับโปรโตคอล </a:t>
            </a:r>
            <a:r>
              <a:rPr lang="en-US" dirty="0" smtClean="0"/>
              <a:t>TCP </a:t>
            </a:r>
            <a:r>
              <a:rPr lang="th-TH" dirty="0" smtClean="0"/>
              <a:t>คือจะไม่มีการสร้างคอน</a:t>
            </a:r>
            <a:r>
              <a:rPr lang="th-TH" dirty="0" err="1" smtClean="0"/>
              <a:t>เน็คชั่น</a:t>
            </a:r>
            <a:r>
              <a:rPr lang="th-TH" dirty="0" smtClean="0"/>
              <a:t> แต่จะส่งข้อมูลทันทีที่ต้องการ โดยคาดหวังว่าข้อมูลที่ส่งไปนี้คงไปถึงปลายทางได้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95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ขั้นตอนการส่งข้อมูลของโปรโตคอล </a:t>
            </a:r>
            <a:r>
              <a:rPr lang="en-US" sz="3600" b="0" dirty="0" smtClean="0"/>
              <a:t>UDP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1905000"/>
            <a:ext cx="1843088" cy="895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Sender</a:t>
            </a:r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8081962" y="1905000"/>
            <a:ext cx="1843088" cy="895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Reciever</a:t>
            </a:r>
            <a:endParaRPr lang="th-TH" dirty="0"/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>
            <a:off x="4121944" y="2800350"/>
            <a:ext cx="0" cy="23431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03506" y="2800350"/>
            <a:ext cx="0" cy="23431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21944" y="3314700"/>
            <a:ext cx="4881562" cy="3143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0713" y="280035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this data!</a:t>
            </a:r>
            <a:endParaRPr lang="th-TH" dirty="0"/>
          </a:p>
        </p:txBody>
      </p:sp>
      <p:sp>
        <p:nvSpPr>
          <p:cNvPr id="3" name="Rectangular Callout 2"/>
          <p:cNvSpPr/>
          <p:nvPr/>
        </p:nvSpPr>
        <p:spPr>
          <a:xfrm>
            <a:off x="1648514" y="3697695"/>
            <a:ext cx="1888821" cy="767090"/>
          </a:xfrm>
          <a:prstGeom prst="wedgeRectCallout">
            <a:avLst>
              <a:gd name="adj1" fmla="val 56161"/>
              <a:gd name="adj2" fmla="val -1647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hope it gets there!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7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4098" name="Picture 2" descr="Image result for ud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55" y="0"/>
            <a:ext cx="9097645" cy="68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8194" name="Picture 2" descr="Image result for ud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ตัวอย่างหมายเลขพอร์ตและโปรโตคอลที่บริการในแต่ละพอร์ต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3074" name="Picture 2" descr="https://upload.wikimedia.org/wikibooks/en/6/6c/Portvalue_tab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350326"/>
            <a:ext cx="9210573" cy="55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แบบจำลองอินเทอร์เน็ต </a:t>
            </a:r>
            <a:r>
              <a:rPr lang="en-US" dirty="0" smtClean="0"/>
              <a:t>(Internet Model)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00188"/>
            <a:ext cx="9247187" cy="5243512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ชั้น</a:t>
            </a:r>
            <a:r>
              <a:rPr lang="th-TH" sz="3600" b="1" dirty="0" err="1" smtClean="0"/>
              <a:t>สื่อสารฟิ</a:t>
            </a:r>
            <a:r>
              <a:rPr lang="th-TH" sz="3600" b="1" dirty="0" smtClean="0"/>
              <a:t>สิคัลและ</a:t>
            </a:r>
            <a:r>
              <a:rPr lang="th-TH" sz="3600" b="1" dirty="0" err="1" smtClean="0"/>
              <a:t>ดาต้าลิงก์</a:t>
            </a:r>
            <a:r>
              <a:rPr lang="th-TH" sz="3600" b="1" dirty="0" smtClean="0"/>
              <a:t> </a:t>
            </a:r>
            <a:r>
              <a:rPr lang="en-US" sz="3600" b="1" dirty="0" smtClean="0"/>
              <a:t>(Physical and Data Link Layer)</a:t>
            </a:r>
          </a:p>
          <a:p>
            <a:r>
              <a:rPr lang="th-TH" sz="3600" b="1" dirty="0" smtClean="0"/>
              <a:t>ชั้นสื่อสารเน็ตเวิร์ค </a:t>
            </a:r>
            <a:r>
              <a:rPr lang="en-US" sz="3600" b="1" dirty="0" smtClean="0"/>
              <a:t>(Network Layer)</a:t>
            </a:r>
          </a:p>
          <a:p>
            <a:r>
              <a:rPr lang="th-TH" sz="3600" b="1" dirty="0" smtClean="0"/>
              <a:t>ชั้นสื่อสารทราน</a:t>
            </a:r>
            <a:r>
              <a:rPr lang="th-TH" sz="3600" b="1" dirty="0" err="1" smtClean="0"/>
              <a:t>สปอร์ต</a:t>
            </a:r>
            <a:r>
              <a:rPr lang="th-TH" sz="3600" b="1" dirty="0" smtClean="0"/>
              <a:t> </a:t>
            </a:r>
            <a:r>
              <a:rPr lang="en-US" sz="3600" b="1" dirty="0" smtClean="0"/>
              <a:t>(Transport Layer)</a:t>
            </a:r>
          </a:p>
          <a:p>
            <a:r>
              <a:rPr lang="th-TH" sz="3600" b="1" dirty="0" smtClean="0"/>
              <a:t>ชั้นสื่อสารแอปพลิเคชั่น </a:t>
            </a:r>
            <a:r>
              <a:rPr lang="en-US" sz="3600" b="1" dirty="0" smtClean="0"/>
              <a:t>(Application Layer)</a:t>
            </a:r>
            <a:endParaRPr lang="th-TH" sz="3600" b="1" dirty="0" smtClean="0"/>
          </a:p>
          <a:p>
            <a:r>
              <a:rPr lang="th-TH" sz="3600" b="1" dirty="0" smtClean="0"/>
              <a:t>การระบุตำแหน่ง (</a:t>
            </a:r>
            <a:r>
              <a:rPr lang="en-US" sz="3600" b="1" dirty="0" smtClean="0"/>
              <a:t>Addressing</a:t>
            </a:r>
            <a:r>
              <a:rPr lang="th-TH" sz="3600" b="1" dirty="0" smtClean="0"/>
              <a:t>)</a:t>
            </a:r>
            <a:endParaRPr lang="en-US" sz="3600" b="1" dirty="0" smtClean="0"/>
          </a:p>
          <a:p>
            <a:endParaRPr lang="th-TH" sz="3600" b="1" dirty="0" smtClean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0" y="4302056"/>
            <a:ext cx="5191760" cy="25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ชั้น</a:t>
            </a:r>
            <a:r>
              <a:rPr lang="th-TH" dirty="0" smtClean="0"/>
              <a:t>สื่อสารแอปพลิเคชั่น </a:t>
            </a:r>
            <a:r>
              <a:rPr lang="en-US" dirty="0" smtClean="0"/>
              <a:t>(Application Layer)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ให้บริการที่มุ่งเน้นการอำนวยความสะดวกให้กับผู้ใช้ด้วยโปรโตคอลต่างๆในรูปของโปรแกรมแอปพลิเคชั่น ทำให้ผู้ใช้สามารถส่งไฟล์ อีเมล์ หรือบริการอื่นๆได้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 smtClean="0"/>
              <a:t>เช่น </a:t>
            </a:r>
          </a:p>
          <a:p>
            <a:pPr lvl="1"/>
            <a:r>
              <a:rPr lang="th-TH" dirty="0" smtClean="0"/>
              <a:t>การส่งไฟล์จะใช้บริการโปรโตคอล </a:t>
            </a:r>
            <a:r>
              <a:rPr lang="en-US" dirty="0" smtClean="0"/>
              <a:t>FTP (File Transfer Protocol) </a:t>
            </a:r>
            <a:endParaRPr lang="th-TH" dirty="0" smtClean="0"/>
          </a:p>
          <a:p>
            <a:pPr lvl="1"/>
            <a:r>
              <a:rPr lang="th-TH" dirty="0" smtClean="0"/>
              <a:t>การส่งเมล์จะใช้บริการ</a:t>
            </a:r>
            <a:r>
              <a:rPr lang="th-TH" dirty="0"/>
              <a:t>โปรโตคอล </a:t>
            </a:r>
            <a:r>
              <a:rPr lang="en-US" dirty="0" smtClean="0"/>
              <a:t>SMTP (Simple Mail </a:t>
            </a:r>
            <a:r>
              <a:rPr lang="en-US" dirty="0"/>
              <a:t>Transfer Protocol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การท่อง</a:t>
            </a:r>
            <a:r>
              <a:rPr lang="th-TH" dirty="0" smtClean="0"/>
              <a:t>เว็บทั่วไปจะ</a:t>
            </a:r>
            <a:r>
              <a:rPr lang="th-TH" dirty="0"/>
              <a:t>ใช้บริการโปรโตคอล </a:t>
            </a:r>
            <a:r>
              <a:rPr lang="en-US" dirty="0" smtClean="0"/>
              <a:t>HTTP (</a:t>
            </a:r>
            <a:r>
              <a:rPr lang="en-US" dirty="0" err="1" smtClean="0"/>
              <a:t>HyperText</a:t>
            </a:r>
            <a:r>
              <a:rPr lang="en-US" dirty="0" smtClean="0"/>
              <a:t> </a:t>
            </a:r>
            <a:r>
              <a:rPr lang="en-US" dirty="0"/>
              <a:t>Transfer Protocol)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9218" name="Picture 2" descr="Image result for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5722"/>
            <a:ext cx="2946400" cy="28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5" y="2785472"/>
            <a:ext cx="10754979" cy="274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2925" y="1528763"/>
            <a:ext cx="8911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คือการระบุตำแหน่งที่อยู่ของอุปกรณ์ต่างๆ </a:t>
            </a:r>
          </a:p>
          <a:p>
            <a:r>
              <a:rPr lang="th-TH" sz="3200" dirty="0" smtClean="0"/>
              <a:t>โปรโตคอล </a:t>
            </a:r>
            <a:r>
              <a:rPr lang="en-US" sz="3200" dirty="0" smtClean="0"/>
              <a:t>TCP/IP </a:t>
            </a:r>
            <a:r>
              <a:rPr lang="th-TH" sz="3200" dirty="0" smtClean="0"/>
              <a:t>มีการใช้ </a:t>
            </a:r>
            <a:r>
              <a:rPr lang="en-US" sz="3200" dirty="0" smtClean="0"/>
              <a:t>Address </a:t>
            </a:r>
            <a:r>
              <a:rPr lang="th-TH" sz="3200" dirty="0" smtClean="0"/>
              <a:t>อยู่ </a:t>
            </a:r>
            <a:r>
              <a:rPr lang="en-US" sz="3200" dirty="0" smtClean="0"/>
              <a:t>4 </a:t>
            </a:r>
            <a:r>
              <a:rPr lang="th-TH" sz="3200" dirty="0" smtClean="0"/>
              <a:t>แบบ คือ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983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997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ความสัมพันธ์ของแต่</a:t>
            </a:r>
            <a:r>
              <a:rPr lang="th-TH" sz="3600" b="0" dirty="0" err="1" smtClean="0"/>
              <a:t>ละเลเยอร์</a:t>
            </a:r>
            <a:r>
              <a:rPr lang="th-TH" sz="3600" b="0" dirty="0" smtClean="0"/>
              <a:t>กับแอดเดรสในโปรโตคอล </a:t>
            </a:r>
            <a:r>
              <a:rPr lang="en-US" sz="3600" b="0" dirty="0" smtClean="0"/>
              <a:t>TCP/IP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05" y="787782"/>
            <a:ext cx="9385225" cy="60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681" y="502190"/>
            <a:ext cx="5354320" cy="8694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/>
              <a:t>Physical Address (MAC Address)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162"/>
            <a:ext cx="12124369" cy="279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111375" y="5651818"/>
            <a:ext cx="8534400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th-TH" sz="3200" dirty="0">
                <a:solidFill>
                  <a:schemeClr val="tx2"/>
                </a:solidFill>
              </a:rPr>
              <a:t>07:01:02:01:2C:4B</a:t>
            </a:r>
            <a:r>
              <a:rPr lang="en-US" altLang="th-TH" sz="3200" dirty="0">
                <a:solidFill>
                  <a:schemeClr val="folHlink"/>
                </a:solidFill>
              </a:rPr>
              <a:t/>
            </a:r>
            <a:br>
              <a:rPr lang="en-US" altLang="th-TH" sz="3200" dirty="0">
                <a:solidFill>
                  <a:schemeClr val="folHlink"/>
                </a:solidFill>
              </a:rPr>
            </a:br>
            <a:r>
              <a:rPr lang="en-US" altLang="th-TH" sz="2800" dirty="0" smtClean="0"/>
              <a:t>A </a:t>
            </a:r>
            <a:r>
              <a:rPr lang="en-US" altLang="th-TH" sz="2800" dirty="0"/>
              <a:t>6-byte (12 hexadecimal digits)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2724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05" y="787782"/>
            <a:ext cx="7247550" cy="60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84880" y="701040"/>
            <a:ext cx="772160" cy="2946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1483360" y="1152907"/>
            <a:ext cx="1089245" cy="472693"/>
          </a:xfrm>
          <a:prstGeom prst="borderCallout1">
            <a:avLst>
              <a:gd name="adj1" fmla="val 38094"/>
              <a:gd name="adj2" fmla="val 99867"/>
              <a:gd name="adj3" fmla="val -37957"/>
              <a:gd name="adj4" fmla="val 1836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IP/MAC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937" y="0"/>
            <a:ext cx="4478435" cy="7271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0" dirty="0" smtClean="0"/>
              <a:t>Logical Address (IP Address)</a:t>
            </a:r>
            <a:endParaRPr lang="th-TH" sz="4000" b="0" dirty="0"/>
          </a:p>
        </p:txBody>
      </p:sp>
    </p:spTree>
    <p:extLst>
      <p:ext uri="{BB962C8B-B14F-4D97-AF65-F5344CB8AC3E}">
        <p14:creationId xmlns:p14="http://schemas.microsoft.com/office/powerpoint/2010/main" val="28987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65" y="-16335"/>
            <a:ext cx="3106835" cy="10044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Port Address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65" y="988119"/>
            <a:ext cx="7828340" cy="586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098125" y="-16335"/>
            <a:ext cx="6093875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th-TH" sz="3200" dirty="0" smtClean="0">
                <a:solidFill>
                  <a:schemeClr val="tx2"/>
                </a:solidFill>
              </a:rPr>
              <a:t>753</a:t>
            </a:r>
            <a:endParaRPr lang="en-US" altLang="th-TH" sz="3200" dirty="0">
              <a:solidFill>
                <a:schemeClr val="tx2"/>
              </a:solidFill>
            </a:endParaRPr>
          </a:p>
          <a:p>
            <a:pPr algn="ctr"/>
            <a:r>
              <a:rPr lang="en-US" altLang="th-TH" sz="2800" dirty="0"/>
              <a:t>A 16-bit port address represented </a:t>
            </a:r>
            <a:r>
              <a:rPr lang="en-US" altLang="th-TH" sz="2800" dirty="0" smtClean="0"/>
              <a:t>one </a:t>
            </a:r>
            <a:r>
              <a:rPr lang="en-US" altLang="th-TH" sz="2800" dirty="0"/>
              <a:t>single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1440" y="1381760"/>
            <a:ext cx="62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560" y="1480562"/>
            <a:ext cx="62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753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แบบจำลองอินเทอร์เน็ต </a:t>
            </a:r>
            <a:r>
              <a:rPr lang="en-US" dirty="0" smtClean="0"/>
              <a:t>(Internet Model)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824412"/>
          </a:xfrm>
        </p:spPr>
        <p:txBody>
          <a:bodyPr>
            <a:normAutofit/>
          </a:bodyPr>
          <a:lstStyle/>
          <a:p>
            <a:r>
              <a:rPr lang="th-TH" dirty="0" smtClean="0"/>
              <a:t>แบบจำลองอินเทอร์เน็ตหรือชุดโปรโตคอล </a:t>
            </a:r>
            <a:r>
              <a:rPr lang="en-US" b="1" dirty="0" smtClean="0"/>
              <a:t>TCP/IP</a:t>
            </a:r>
            <a:r>
              <a:rPr lang="en-US" dirty="0" smtClean="0"/>
              <a:t> (Transmission </a:t>
            </a:r>
            <a:r>
              <a:rPr lang="en-US" dirty="0" smtClean="0"/>
              <a:t>Control Protocol </a:t>
            </a:r>
            <a:r>
              <a:rPr lang="en-US" dirty="0" smtClean="0"/>
              <a:t>/ Internet Protocol) </a:t>
            </a:r>
            <a:r>
              <a:rPr lang="th-TH" dirty="0" smtClean="0"/>
              <a:t>ถูกพัฒนามาก่อนแบบจำลอง </a:t>
            </a:r>
            <a:r>
              <a:rPr lang="en-US" dirty="0" smtClean="0"/>
              <a:t>OSI</a:t>
            </a:r>
            <a:r>
              <a:rPr lang="th-TH" dirty="0" smtClean="0"/>
              <a:t> </a:t>
            </a:r>
            <a:r>
              <a:rPr lang="th-TH" dirty="0" smtClean="0"/>
              <a:t>แต่มี</a:t>
            </a:r>
            <a:r>
              <a:rPr lang="th-TH" dirty="0" smtClean="0"/>
              <a:t>การทำงานที่ใกล้เคียงกันมาก </a:t>
            </a:r>
            <a:r>
              <a:rPr lang="th-TH" dirty="0" smtClean="0"/>
              <a:t>เป็นโปรโตคอลหลักบนเครือข่ายอินเทอร์เน็ต</a:t>
            </a:r>
            <a:endParaRPr lang="th-TH" dirty="0" smtClean="0"/>
          </a:p>
          <a:p>
            <a:r>
              <a:rPr lang="th-TH" dirty="0" smtClean="0"/>
              <a:t>ต้นฉบับของแบบจำลองอินเทอร์เน็ต ประกอบไปด้วย </a:t>
            </a:r>
            <a:r>
              <a:rPr lang="en-US" dirty="0" smtClean="0"/>
              <a:t>4 </a:t>
            </a:r>
            <a:r>
              <a:rPr lang="th-TH" dirty="0" smtClean="0"/>
              <a:t>ชั้นสื่อสาร</a:t>
            </a:r>
          </a:p>
          <a:p>
            <a:pPr lvl="1"/>
            <a:r>
              <a:rPr lang="en-US" dirty="0" smtClean="0"/>
              <a:t>1) </a:t>
            </a:r>
            <a:r>
              <a:rPr lang="th-TH" dirty="0" smtClean="0"/>
              <a:t>ชั้นสื่อสาร</a:t>
            </a:r>
            <a:r>
              <a:rPr lang="th-TH" dirty="0" err="1" smtClean="0"/>
              <a:t>โฮสต์</a:t>
            </a:r>
            <a:r>
              <a:rPr lang="th-TH" dirty="0" smtClean="0"/>
              <a:t>ทูเน็ตเวิร์ค </a:t>
            </a:r>
            <a:r>
              <a:rPr lang="en-US" dirty="0" smtClean="0"/>
              <a:t>(Host-to-Network Layer)</a:t>
            </a:r>
          </a:p>
          <a:p>
            <a:pPr lvl="1"/>
            <a:r>
              <a:rPr lang="en-US" dirty="0" smtClean="0"/>
              <a:t>2) </a:t>
            </a:r>
            <a:r>
              <a:rPr lang="th-TH" dirty="0" smtClean="0"/>
              <a:t>ชั้นสื่อสารอินเทอร์เน็ต </a:t>
            </a:r>
            <a:r>
              <a:rPr lang="en-US" dirty="0" smtClean="0"/>
              <a:t>(Internet Layer)</a:t>
            </a:r>
          </a:p>
          <a:p>
            <a:pPr lvl="1"/>
            <a:r>
              <a:rPr lang="en-US" dirty="0" smtClean="0"/>
              <a:t>3) </a:t>
            </a:r>
            <a:r>
              <a:rPr lang="th-TH" dirty="0" smtClean="0"/>
              <a:t>ชั้น</a:t>
            </a:r>
            <a:r>
              <a:rPr lang="th-TH" dirty="0" err="1" smtClean="0"/>
              <a:t>สื่อสารท</a:t>
            </a:r>
            <a:r>
              <a:rPr lang="th-TH" dirty="0" smtClean="0"/>
              <a:t>ราน</a:t>
            </a:r>
            <a:r>
              <a:rPr lang="th-TH" dirty="0" err="1" smtClean="0"/>
              <a:t>สปอร์ต</a:t>
            </a:r>
            <a:r>
              <a:rPr lang="th-TH" dirty="0" smtClean="0"/>
              <a:t> </a:t>
            </a:r>
            <a:r>
              <a:rPr lang="en-US" dirty="0" smtClean="0"/>
              <a:t>(Transport Layer)</a:t>
            </a:r>
          </a:p>
          <a:p>
            <a:pPr lvl="1"/>
            <a:r>
              <a:rPr lang="en-US" dirty="0" smtClean="0"/>
              <a:t>4) </a:t>
            </a:r>
            <a:r>
              <a:rPr lang="th-TH" dirty="0" smtClean="0"/>
              <a:t>ชั้นสื่อสารแอพพลิเคชั่น </a:t>
            </a:r>
            <a:r>
              <a:rPr lang="en-US" dirty="0" smtClean="0"/>
              <a:t>(Application Layer)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10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เปรียบเทียบแบบจำลอง </a:t>
            </a:r>
            <a:r>
              <a:rPr lang="en-US" sz="4000" b="0" dirty="0" smtClean="0"/>
              <a:t>OSI </a:t>
            </a:r>
            <a:r>
              <a:rPr lang="th-TH" sz="4000" b="0" dirty="0" smtClean="0"/>
              <a:t>กับแบบจำลองอินเทอร์เน็ต</a:t>
            </a:r>
            <a:endParaRPr lang="th-TH" sz="40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863994"/>
              </p:ext>
            </p:extLst>
          </p:nvPr>
        </p:nvGraphicFramePr>
        <p:xfrm>
          <a:off x="-1" y="1604959"/>
          <a:ext cx="12192000" cy="52530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7. Application</a:t>
                      </a:r>
                      <a:endParaRPr lang="th-TH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 Application</a:t>
                      </a:r>
                      <a:endParaRPr lang="th-TH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5. Application</a:t>
                      </a:r>
                      <a:endParaRPr lang="th-TH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6. Presentation</a:t>
                      </a:r>
                      <a:endParaRPr lang="th-TH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5. Session</a:t>
                      </a:r>
                      <a:endParaRPr lang="th-TH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 Transport</a:t>
                      </a:r>
                      <a:endParaRPr lang="th-TH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 Transport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 Transport</a:t>
                      </a:r>
                      <a:endParaRPr lang="th-TH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3. Network</a:t>
                      </a:r>
                      <a:endParaRPr lang="th-TH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 Internet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Network</a:t>
                      </a:r>
                      <a:endParaRPr lang="th-TH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 Data Link</a:t>
                      </a:r>
                      <a:endParaRPr lang="th-TH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 Host-to-Network</a:t>
                      </a:r>
                      <a:endParaRPr lang="th-TH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 Data Link</a:t>
                      </a:r>
                      <a:endParaRPr lang="th-TH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9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1. Physical</a:t>
                      </a:r>
                      <a:endParaRPr lang="th-TH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1. Physical</a:t>
                      </a:r>
                      <a:endParaRPr lang="th-TH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31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OSI Model</a:t>
                      </a:r>
                      <a:endParaRPr lang="th-TH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Internet Model</a:t>
                      </a: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(Four-Layers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View)</a:t>
                      </a:r>
                      <a:endParaRPr lang="th-TH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Internet Model</a:t>
                      </a: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Five-Layers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View)</a:t>
                      </a:r>
                      <a:endParaRPr lang="th-TH" sz="3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86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3812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ชั้นสื่อสารบนแบบจำลองอินเทอร์เน็ตถูกพัฒนาขึ้นด้วยมุมมองที่แตกต่างกัน              แต่ปัจจุบันมีความชัดเจนมากขึ้นและได้กำหนดให้มุมมองของแบบจำลองอินเทอร์เน็ต </a:t>
            </a:r>
            <a:r>
              <a:rPr lang="th-TH" b="1" dirty="0" smtClean="0"/>
              <a:t>แบ่งออกเป็น </a:t>
            </a:r>
            <a:r>
              <a:rPr lang="en-US" b="1" dirty="0" smtClean="0"/>
              <a:t>5 </a:t>
            </a:r>
            <a:r>
              <a:rPr lang="th-TH" b="1" dirty="0" smtClean="0"/>
              <a:t>ชั้นสื่อสาร </a:t>
            </a:r>
            <a:r>
              <a:rPr lang="en-US" b="1" dirty="0" smtClean="0"/>
              <a:t>(Five-Layer</a:t>
            </a:r>
            <a:r>
              <a:rPr lang="en-US" b="1" dirty="0"/>
              <a:t>s</a:t>
            </a:r>
            <a:r>
              <a:rPr lang="en-US" b="1" dirty="0" smtClean="0"/>
              <a:t> </a:t>
            </a:r>
            <a:r>
              <a:rPr lang="en-US" b="1" dirty="0" smtClean="0"/>
              <a:t>View) </a:t>
            </a:r>
            <a:endParaRPr lang="en-US" b="1" dirty="0" smtClean="0"/>
          </a:p>
          <a:p>
            <a:pPr marL="0" indent="0">
              <a:buNone/>
            </a:pPr>
            <a:r>
              <a:rPr lang="th-TH" dirty="0" smtClean="0"/>
              <a:t>แต่</a:t>
            </a:r>
            <a:r>
              <a:rPr lang="th-TH" dirty="0" smtClean="0"/>
              <a:t>บริษัทไมโครซอฟต์จะอ้างอิงแบบจำลองอินเทอร์เน็ตในมุมมองแบบ </a:t>
            </a:r>
            <a:r>
              <a:rPr lang="en-US" dirty="0" smtClean="0"/>
              <a:t>4 </a:t>
            </a:r>
            <a:r>
              <a:rPr lang="th-TH" dirty="0" smtClean="0"/>
              <a:t>ชั้นสื่อสาร </a:t>
            </a:r>
            <a:r>
              <a:rPr lang="en-US" dirty="0" smtClean="0"/>
              <a:t>(</a:t>
            </a:r>
            <a:r>
              <a:rPr lang="en-US" dirty="0" smtClean="0"/>
              <a:t>Four-Layers </a:t>
            </a:r>
            <a:r>
              <a:rPr lang="en-US" dirty="0" smtClean="0"/>
              <a:t>View)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50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218" y="466947"/>
            <a:ext cx="10607039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เปรียบเทียบแบบจำลอง </a:t>
            </a:r>
            <a:r>
              <a:rPr lang="en-US" sz="3600" b="0" dirty="0" smtClean="0"/>
              <a:t>OSI </a:t>
            </a:r>
            <a:r>
              <a:rPr lang="th-TH" sz="3600" b="0" dirty="0" smtClean="0"/>
              <a:t>กับแบบจำลองอินเทอร์เน็ตด้านรายละเอียดของโปรโตคอล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58" y="1107392"/>
            <a:ext cx="8693882" cy="57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ชั้น</a:t>
            </a:r>
            <a:r>
              <a:rPr lang="th-TH" dirty="0" err="1" smtClean="0"/>
              <a:t>สื่อสารฟิ</a:t>
            </a:r>
            <a:r>
              <a:rPr lang="th-TH" dirty="0" smtClean="0"/>
              <a:t>สิคัลและ</a:t>
            </a:r>
            <a:r>
              <a:rPr lang="th-TH" dirty="0" err="1" smtClean="0"/>
              <a:t>ดาต้าลิงก์</a:t>
            </a:r>
            <a:r>
              <a:rPr lang="th-TH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(Physical and Data Link Layer)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308148" cy="3777622"/>
          </a:xfrm>
        </p:spPr>
        <p:txBody>
          <a:bodyPr/>
          <a:lstStyle/>
          <a:p>
            <a:r>
              <a:rPr lang="en-US" dirty="0" smtClean="0"/>
              <a:t>TCP/IP </a:t>
            </a:r>
            <a:r>
              <a:rPr lang="th-TH" dirty="0" smtClean="0"/>
              <a:t>ไม่ได้กำหนดโปรโตคอลเฉพาะเจาะจงลงไปในชั้นนี้ แต่จะสนับสนุนโปรโตคอลมาตรฐานทั้งหมดบนชั้นสื่อสาร</a:t>
            </a:r>
            <a:r>
              <a:rPr lang="th-TH" dirty="0" err="1" smtClean="0"/>
              <a:t>ดาต้าลิงก์</a:t>
            </a:r>
            <a:r>
              <a:rPr lang="th-TH" dirty="0" smtClean="0"/>
              <a:t> เช่น </a:t>
            </a:r>
            <a:r>
              <a:rPr lang="en-US" dirty="0" smtClean="0"/>
              <a:t>Ethernet, Token Ring </a:t>
            </a:r>
            <a:r>
              <a:rPr lang="th-TH" dirty="0" smtClean="0"/>
              <a:t>จึงมีเครือข่ายหลายประเภทที่สามารถสื่อสารกับโปรโตคอล </a:t>
            </a:r>
            <a:r>
              <a:rPr lang="en-US" dirty="0" smtClean="0"/>
              <a:t>TCP/IP </a:t>
            </a:r>
            <a:r>
              <a:rPr lang="th-TH" dirty="0" smtClean="0"/>
              <a:t>ได้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 smtClean="0"/>
              <a:t>โปรโตคอล </a:t>
            </a:r>
            <a:r>
              <a:rPr lang="en-US" dirty="0" smtClean="0"/>
              <a:t>TCP/IP </a:t>
            </a:r>
            <a:r>
              <a:rPr lang="th-TH" dirty="0" smtClean="0"/>
              <a:t>ที่ใช้งานบนเครือข่ายอินเทอร์เน็ตจึงสามารถนำมาเชื่อมต่อกับเครือข่าย </a:t>
            </a:r>
            <a:r>
              <a:rPr lang="en-US" dirty="0" smtClean="0"/>
              <a:t>LAN MAN WAN 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1026" name="Picture 2" descr="Image result for physical 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1" y="4282051"/>
            <a:ext cx="3870960" cy="25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witch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49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en-US" dirty="0" smtClean="0"/>
              <a:t> Encapsulate </a:t>
            </a:r>
            <a:r>
              <a:rPr lang="th-TH" dirty="0" smtClean="0"/>
              <a:t>ของชุดโปรโตคอล </a:t>
            </a:r>
            <a:r>
              <a:rPr lang="en-US" dirty="0" smtClean="0"/>
              <a:t>TCP/IP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1026" name="Picture 2" descr="https://4anm.files.wordpress.com/2013/07/tcp_ip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15"/>
            <a:ext cx="12192001" cy="55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ชั้น</a:t>
            </a:r>
            <a:r>
              <a:rPr lang="th-TH" dirty="0" err="1" smtClean="0"/>
              <a:t>สื่อสารเน็ต</a:t>
            </a:r>
            <a:r>
              <a:rPr lang="th-TH" dirty="0" smtClean="0"/>
              <a:t>เวิร์ก </a:t>
            </a:r>
            <a:r>
              <a:rPr lang="en-US" dirty="0" smtClean="0"/>
              <a:t>(Network Layer)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ทำหน้าที่เลือกเส้นทางเพื่อจัดส่งข้อมูลในรูปแบบของ</a:t>
            </a:r>
            <a:r>
              <a:rPr lang="th-TH" dirty="0" err="1" smtClean="0"/>
              <a:t>แพ็กเก็ต</a:t>
            </a:r>
            <a:r>
              <a:rPr lang="th-TH" dirty="0" smtClean="0"/>
              <a:t> โดยใช้อัลกอริทึมในการกำหนดเส้นทาง </a:t>
            </a:r>
            <a:r>
              <a:rPr lang="en-US" dirty="0" smtClean="0"/>
              <a:t>(Routing Algorithms) </a:t>
            </a:r>
            <a:r>
              <a:rPr lang="th-TH" dirty="0" smtClean="0"/>
              <a:t>ที่เหมาะสมเพื่อส่งข้อมูลไปยังปลายทาง </a:t>
            </a:r>
          </a:p>
          <a:p>
            <a:r>
              <a:rPr lang="th-TH" dirty="0" smtClean="0"/>
              <a:t>โปรโตคอลที่สำคัญในชั้นนี้คือ </a:t>
            </a:r>
            <a:r>
              <a:rPr lang="en-US" dirty="0" smtClean="0"/>
              <a:t>IP (Internet Protocol) </a:t>
            </a:r>
            <a:r>
              <a:rPr lang="th-TH" dirty="0" smtClean="0"/>
              <a:t>นอกจากนี้ยังมีโปรโตคอล </a:t>
            </a:r>
            <a:r>
              <a:rPr lang="en-US" dirty="0" smtClean="0"/>
              <a:t>ARP, RARP, ICMP </a:t>
            </a:r>
            <a:r>
              <a:rPr lang="th-TH" dirty="0" smtClean="0"/>
              <a:t>และ </a:t>
            </a:r>
            <a:r>
              <a:rPr lang="en-US" dirty="0" smtClean="0"/>
              <a:t>IGMP </a:t>
            </a:r>
            <a:endParaRPr lang="th-TH" dirty="0" smtClean="0"/>
          </a:p>
          <a:p>
            <a:r>
              <a:rPr lang="th-TH" dirty="0" smtClean="0"/>
              <a:t>แต่ชั้นนี้ไม่ได้รับประกันว่าข้อมูลจะถูกส่งไปถึงปลายทางได้ </a:t>
            </a:r>
            <a:r>
              <a:rPr lang="en-US" dirty="0" smtClean="0"/>
              <a:t>100% </a:t>
            </a:r>
            <a:r>
              <a:rPr lang="th-TH" dirty="0" smtClean="0"/>
              <a:t>จึงต้องมีชั้น ทรานสปอร์ตทำหน้าที่นี้แทน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3074" name="Picture 2" descr="Image result for 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19" y="184849"/>
            <a:ext cx="2160533" cy="14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o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3982"/>
            <a:ext cx="2905760" cy="16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875</Words>
  <Application>Microsoft Office PowerPoint</Application>
  <PresentationFormat>Widescreen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Cordia New</vt:lpstr>
      <vt:lpstr>TH SarabunPSK</vt:lpstr>
      <vt:lpstr>Wingdings 3</vt:lpstr>
      <vt:lpstr>Wisp</vt:lpstr>
      <vt:lpstr>บทที่ 2 : แบบจำลองเครือข่าย (Network Models) Part3 สธ313 การสื่อสารข้อมูลและเครือข่ายคอมพิวเตอร์ทางธุรกิจ</vt:lpstr>
      <vt:lpstr>แบบจำลองอินเทอร์เน็ต (Internet Model)</vt:lpstr>
      <vt:lpstr>แบบจำลองอินเทอร์เน็ต (Internet Model)</vt:lpstr>
      <vt:lpstr>เปรียบเทียบแบบจำลอง OSI กับแบบจำลองอินเทอร์เน็ต</vt:lpstr>
      <vt:lpstr>Note</vt:lpstr>
      <vt:lpstr>เปรียบเทียบแบบจำลอง OSI กับแบบจำลองอินเทอร์เน็ตด้านรายละเอียดของโปรโตคอล</vt:lpstr>
      <vt:lpstr>ชั้นสื่อสารฟิสิคัลและดาต้าลิงก์  (Physical and Data Link Layer)</vt:lpstr>
      <vt:lpstr>การ Encapsulate ของชุดโปรโตคอล TCP/IP</vt:lpstr>
      <vt:lpstr>ชั้นสื่อสารเน็ตเวิร์ก (Network Layer)</vt:lpstr>
      <vt:lpstr>PowerPoint Presentation</vt:lpstr>
      <vt:lpstr>ชั้นสื่อสารทรานสปอร์ต (Transport Layer)</vt:lpstr>
      <vt:lpstr>ชั้นสื่อสารทรานสปอร์ต (Transport Layer) : TCP</vt:lpstr>
      <vt:lpstr>PowerPoint Presentation</vt:lpstr>
      <vt:lpstr>ชั้นสื่อสารทรานสปอร์ต (Transport Layer) : UDP</vt:lpstr>
      <vt:lpstr>PowerPoint Presentation</vt:lpstr>
      <vt:lpstr>ขั้นตอนการส่งข้อมูลของโปรโตคอล UDP</vt:lpstr>
      <vt:lpstr>PowerPoint Presentation</vt:lpstr>
      <vt:lpstr>PowerPoint Presentation</vt:lpstr>
      <vt:lpstr>ตัวอย่างหมายเลขพอร์ตและโปรโตคอลที่บริการในแต่ละพอร์ต</vt:lpstr>
      <vt:lpstr>ชั้นสื่อสารแอปพลิเคชั่น (Application Layer)</vt:lpstr>
      <vt:lpstr>Addressing</vt:lpstr>
      <vt:lpstr>ความสัมพันธ์ของแต่ละเลเยอร์กับแอดเดรสในโปรโตคอล TCP/IP</vt:lpstr>
      <vt:lpstr>Physical Address (MAC Address)</vt:lpstr>
      <vt:lpstr>Logical Address (IP Address)</vt:lpstr>
      <vt:lpstr>Port Address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244</cp:revision>
  <dcterms:created xsi:type="dcterms:W3CDTF">2015-08-08T14:30:10Z</dcterms:created>
  <dcterms:modified xsi:type="dcterms:W3CDTF">2018-07-12T09:50:55Z</dcterms:modified>
</cp:coreProperties>
</file>