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16/08/58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16/08/58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713038"/>
            <a:ext cx="9948862" cy="2359026"/>
          </a:xfrm>
        </p:spPr>
        <p:txBody>
          <a:bodyPr>
            <a:normAutofit/>
          </a:bodyPr>
          <a:lstStyle/>
          <a:p>
            <a:r>
              <a:rPr lang="th-TH" sz="5300" b="1" dirty="0" smtClean="0"/>
              <a:t>บทที่ </a:t>
            </a:r>
            <a:r>
              <a:rPr lang="en-US" sz="5300" b="1" dirty="0" smtClean="0"/>
              <a:t>1 : Introduction to Data Communication and Computer Network </a:t>
            </a:r>
            <a:r>
              <a:rPr lang="en-US" sz="5300" b="1" dirty="0" smtClean="0"/>
              <a:t>Part3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128588"/>
            <a:ext cx="3876676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เครือข่ายท้องถิ่น</a:t>
            </a:r>
            <a:r>
              <a:rPr lang="th-TH" dirty="0" smtClean="0"/>
              <a:t>กับอินเทอร์เน็ต</a:t>
            </a:r>
            <a:r>
              <a:rPr lang="th-TH" dirty="0"/>
              <a:t/>
            </a:r>
            <a:br>
              <a:rPr lang="th-TH" dirty="0"/>
            </a:br>
            <a:r>
              <a:rPr lang="en-US" dirty="0"/>
              <a:t>(</a:t>
            </a:r>
            <a:r>
              <a:rPr lang="en-US" dirty="0" smtClean="0"/>
              <a:t>LAN-to-Internet </a:t>
            </a:r>
            <a:r>
              <a:rPr lang="en-US" dirty="0"/>
              <a:t>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โดยทั่วไปในเครือข่ายท้องถิ่นจำเป็นที่จะต้องมีการเชื่อมต่ออินเทอร์เน็ต ดังนั้นจึงจำเป็นต้องมีการเชื่อมโยงเครือข่ายท้องถิ่นเข้ากับอินเทอร์เน็ตด้วย โดยใช้ </a:t>
            </a:r>
            <a:r>
              <a:rPr lang="en-US" dirty="0" smtClean="0"/>
              <a:t>Router </a:t>
            </a:r>
            <a:r>
              <a:rPr lang="th-TH" dirty="0" smtClean="0"/>
              <a:t>ในการเชื่อมต่อระหว่างเครือข่ายทั้งสอง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146" name="Picture 2" descr="http://3.imimg.com/data3/FC/US/MY-15552898/networking-hardware-lan-wan-man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874397"/>
            <a:ext cx="4361992" cy="29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8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เครือข่ายส่วนบุคคลกับ</a:t>
            </a:r>
            <a:r>
              <a:rPr lang="th-TH" dirty="0" err="1" smtClean="0"/>
              <a:t>เวิร์คสเตชั่น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(PAN-to-Workstation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 (Personal Area Network) </a:t>
            </a:r>
            <a:r>
              <a:rPr lang="th-TH" dirty="0" smtClean="0"/>
              <a:t>จัดเป็นเครือข่ายรูปแบบใหม่ที่เริ่มใช้งานเมื่อปี </a:t>
            </a:r>
            <a:r>
              <a:rPr lang="en-US" dirty="0" smtClean="0"/>
              <a:t>1990 </a:t>
            </a:r>
            <a:r>
              <a:rPr lang="th-TH" dirty="0" smtClean="0"/>
              <a:t>โดยมีอุปกรณ์พกพาที่สามารถเชื่อมต่อและส่งผ่านข้อมูลแบบไร้สายได้ อุปกรณ์เหล่านี้สามารถเชื่อมต่อกับ</a:t>
            </a:r>
            <a:r>
              <a:rPr lang="th-TH" dirty="0" err="1" smtClean="0"/>
              <a:t>เวิร์คสเตชั่น</a:t>
            </a:r>
            <a:r>
              <a:rPr lang="th-TH" dirty="0" smtClean="0"/>
              <a:t>เพื่อรับส่งข้อมูลได้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5" name="Smiley Face 4"/>
          <p:cNvSpPr/>
          <p:nvPr/>
        </p:nvSpPr>
        <p:spPr>
          <a:xfrm>
            <a:off x="2589212" y="4768222"/>
            <a:ext cx="1143000" cy="11430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</a:t>
            </a:r>
            <a:endParaRPr lang="th-TH" dirty="0"/>
          </a:p>
        </p:txBody>
      </p:sp>
      <p:sp>
        <p:nvSpPr>
          <p:cNvPr id="6" name="Cube 5"/>
          <p:cNvSpPr/>
          <p:nvPr/>
        </p:nvSpPr>
        <p:spPr>
          <a:xfrm>
            <a:off x="5572126" y="4125285"/>
            <a:ext cx="2014537" cy="20145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Workstation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9186863" y="4008123"/>
            <a:ext cx="1814512" cy="18145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</a:t>
            </a:r>
            <a:endParaRPr lang="th-TH" dirty="0"/>
          </a:p>
        </p:txBody>
      </p:sp>
      <p:cxnSp>
        <p:nvCxnSpPr>
          <p:cNvPr id="12" name="Straight Connector 11"/>
          <p:cNvCxnSpPr>
            <a:stCxn id="6" idx="5"/>
            <a:endCxn id="7" idx="2"/>
          </p:cNvCxnSpPr>
          <p:nvPr/>
        </p:nvCxnSpPr>
        <p:spPr>
          <a:xfrm>
            <a:off x="7586663" y="4880736"/>
            <a:ext cx="1600200" cy="3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ghtning Bolt 13"/>
          <p:cNvSpPr/>
          <p:nvPr/>
        </p:nvSpPr>
        <p:spPr>
          <a:xfrm>
            <a:off x="3732212" y="5086350"/>
            <a:ext cx="1839914" cy="4714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24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ดาวเทียมและไมโครเวฟ</a:t>
            </a:r>
            <a:br>
              <a:rPr lang="th-TH" dirty="0" smtClean="0"/>
            </a:br>
            <a:r>
              <a:rPr lang="en-US" dirty="0" smtClean="0"/>
              <a:t>(Satellite and Microwave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47526"/>
            <a:ext cx="8915400" cy="3777622"/>
          </a:xfrm>
        </p:spPr>
        <p:txBody>
          <a:bodyPr/>
          <a:lstStyle/>
          <a:p>
            <a:r>
              <a:rPr lang="th-TH" dirty="0" smtClean="0"/>
              <a:t>เป็นเทคโนโลยีที่นำมาใช้อย่างแพร่หลาย ซึ่งหากเครือข่ายไมโครเวฟสองเครือข่ายมีระยะห่างไกลกันมาก ไม่สามารถเชื่อมโยงผ่านสายได้เลย ดังนั้นการส่งผ่านข้อมูลด้วยการใช้ดาวเทียมจึงเป็นช่องทางหนึ่งที่ทำให้เครือข่ายเชื่อมต่อกันได้อย่างมีประสิทธิภาพ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7170" name="Picture 2" descr="http://www.conceptdraw.com/How-To-Guide/picture/Hybrid-satellite-and-common-carrier-network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4" y="3379162"/>
            <a:ext cx="5240386" cy="34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9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โทรศัพท์ไร้สาย </a:t>
            </a:r>
            <a:r>
              <a:rPr lang="en-US" dirty="0" smtClean="0"/>
              <a:t>(Wireless Telephone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0675"/>
            <a:ext cx="8915400" cy="3777622"/>
          </a:xfrm>
        </p:spPr>
        <p:txBody>
          <a:bodyPr/>
          <a:lstStyle/>
          <a:p>
            <a:r>
              <a:rPr lang="th-TH" dirty="0" smtClean="0"/>
              <a:t>โทรศัพท์ไร้สายจะเชื่อมต่อไปยังเสาสัญญาณโทรศัพท์ที่อยู่ใกล้ จากนั้นเสาสัญญาณนี้จะทำหน้าที่ในการถ่ายโอนข้อมูลไปยัง </a:t>
            </a:r>
            <a:r>
              <a:rPr lang="en-US" dirty="0" smtClean="0"/>
              <a:t>Mobile Switching Center</a:t>
            </a:r>
            <a:r>
              <a:rPr lang="th-TH" dirty="0" smtClean="0"/>
              <a:t>เพื่อใช้งานอินเทอร์เน็ตหรือโทรศัพท์ต่อไป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8194" name="Picture 2" descr="https://blackwhiteandshadesof.files.wordpress.com/2011/12/2916450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989684"/>
            <a:ext cx="4951050" cy="3868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2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การเชื่อมต่อเครือข่ายคอมพิวเตอร์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เทอร์มินัลกับเมนเฟรมคอมพิวเตอร์</a:t>
            </a:r>
            <a:endParaRPr lang="en-US" sz="3600" b="1" dirty="0" smtClean="0"/>
          </a:p>
          <a:p>
            <a:r>
              <a:rPr lang="th-TH" sz="3600" b="1" dirty="0" smtClean="0"/>
              <a:t>ไมโครคอมพิวเตอร์กับเมนเฟรมคอมพิวเตอร์</a:t>
            </a:r>
            <a:endParaRPr lang="th-TH" sz="3600" b="1" dirty="0" smtClean="0"/>
          </a:p>
          <a:p>
            <a:r>
              <a:rPr lang="th-TH" sz="3600" b="1" dirty="0" smtClean="0"/>
              <a:t>ไมโครคอมพิวเตอร์กับเครือข่ายท้องถิ่น</a:t>
            </a:r>
            <a:endParaRPr lang="en-US" sz="3600" b="1" dirty="0" smtClean="0"/>
          </a:p>
          <a:p>
            <a:r>
              <a:rPr lang="th-TH" sz="3600" b="1" dirty="0" smtClean="0"/>
              <a:t>ไมโครคอมพิวเตอร์กับอินเทอร์เน็ต</a:t>
            </a:r>
            <a:endParaRPr lang="en-US" sz="3600" b="1" dirty="0" smtClean="0"/>
          </a:p>
          <a:p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การเชื่อมต่อเครือข่ายคอมพิวเตอร์ </a:t>
            </a:r>
            <a:r>
              <a:rPr lang="en-US" dirty="0" smtClean="0"/>
              <a:t>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00188"/>
            <a:ext cx="9247187" cy="52435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เครือข่ายท้องถิ่นกับเครือข่ายท้องถิ่น</a:t>
            </a:r>
            <a:endParaRPr lang="en-US" sz="3600" b="1" dirty="0" smtClean="0"/>
          </a:p>
          <a:p>
            <a:r>
              <a:rPr lang="th-TH" sz="3600" b="1" dirty="0"/>
              <a:t>เครือข่ายท้องถิ่นกับ</a:t>
            </a:r>
            <a:r>
              <a:rPr lang="th-TH" sz="3600" b="1" dirty="0" smtClean="0"/>
              <a:t>เครือข่ายระดับเมือง</a:t>
            </a:r>
          </a:p>
          <a:p>
            <a:r>
              <a:rPr lang="th-TH" sz="3600" b="1" dirty="0"/>
              <a:t>เครือข่ายท้องถิ่นกับ</a:t>
            </a:r>
            <a:r>
              <a:rPr lang="th-TH" sz="3600" b="1" dirty="0" smtClean="0"/>
              <a:t>เครือข่ายอินเทอร์เน็ต</a:t>
            </a:r>
          </a:p>
          <a:p>
            <a:r>
              <a:rPr lang="th-TH" sz="3600" b="1" dirty="0" smtClean="0"/>
              <a:t>เครือข่ายส่วนบุคคลกับเวิร์กสเตชั่น</a:t>
            </a:r>
          </a:p>
          <a:p>
            <a:r>
              <a:rPr lang="th-TH" sz="3600" b="1" dirty="0" smtClean="0"/>
              <a:t>ดาวเทียมและไมโครเวฟ</a:t>
            </a:r>
          </a:p>
          <a:p>
            <a:r>
              <a:rPr lang="th-TH" sz="3600" b="1" dirty="0" smtClean="0"/>
              <a:t>โทรศัพท์ไร้สาย</a:t>
            </a:r>
            <a:endParaRPr lang="en-US" sz="3600" b="1" dirty="0"/>
          </a:p>
          <a:p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43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เทอร์มินัลกับเมนเฟรมคอมพิวเตอร์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(Terminal-to-Mainframe Computer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82190"/>
            <a:ext cx="8915400" cy="2084832"/>
          </a:xfrm>
        </p:spPr>
        <p:txBody>
          <a:bodyPr/>
          <a:lstStyle/>
          <a:p>
            <a:r>
              <a:rPr lang="th-TH" dirty="0" smtClean="0"/>
              <a:t>ใช้ในช่วงปี </a:t>
            </a:r>
            <a:r>
              <a:rPr lang="en-US" dirty="0" smtClean="0"/>
              <a:t>1960-1970 </a:t>
            </a:r>
            <a:r>
              <a:rPr lang="th-TH" dirty="0" smtClean="0"/>
              <a:t>คอมพิวเตอร์เทอร์มินัลจะมีเพียงจอภาพและคีย์บอร์ด เมนเฟรมคอมพิวเตอร์จะเป็นตัวจัดสรรทรัพยากรทั้งหมด ปัจจุบัน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http://edn.embarcadero.com/article/images/27860/image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3429761"/>
            <a:ext cx="5390780" cy="34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restore.org/3278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9" y="3667529"/>
            <a:ext cx="3472913" cy="260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94275" cy="1280890"/>
          </a:xfrm>
        </p:spPr>
        <p:txBody>
          <a:bodyPr>
            <a:normAutofit/>
          </a:bodyPr>
          <a:lstStyle/>
          <a:p>
            <a:r>
              <a:rPr lang="th-TH" sz="3600" dirty="0"/>
              <a:t>ไมโครคอมพิวเตอร์กับเมนเฟรมคอมพิวเตอร์</a:t>
            </a:r>
            <a:br>
              <a:rPr lang="th-TH" sz="3600" dirty="0"/>
            </a:br>
            <a:r>
              <a:rPr lang="en-US" sz="3600" dirty="0" smtClean="0"/>
              <a:t>(Microcomputer-to-Mainframe Computer Configurations)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22609"/>
            <a:ext cx="8915400" cy="3777622"/>
          </a:xfrm>
        </p:spPr>
        <p:txBody>
          <a:bodyPr/>
          <a:lstStyle/>
          <a:p>
            <a:r>
              <a:rPr lang="th-TH" dirty="0" smtClean="0"/>
              <a:t>เริ่มนำไมโครคอมพิวเตอร์ </a:t>
            </a:r>
            <a:r>
              <a:rPr lang="en-US" dirty="0" smtClean="0"/>
              <a:t>(</a:t>
            </a:r>
            <a:r>
              <a:rPr lang="th-TH" dirty="0" smtClean="0"/>
              <a:t>หรือ </a:t>
            </a:r>
            <a:r>
              <a:rPr lang="en-US" dirty="0" smtClean="0"/>
              <a:t>PC) </a:t>
            </a:r>
            <a:r>
              <a:rPr lang="th-TH" dirty="0" smtClean="0"/>
              <a:t>มาใช้ในช่วงปลาย </a:t>
            </a:r>
            <a:r>
              <a:rPr lang="en-US" dirty="0" smtClean="0"/>
              <a:t>1970-1980 </a:t>
            </a:r>
            <a:r>
              <a:rPr lang="th-TH" dirty="0" smtClean="0"/>
              <a:t>เพื่อทดแทนเครื่องเทอร์มินัล เพราะไมโครคอมพิวเตอร์มีการประมวลผลในตัวเอง</a:t>
            </a:r>
          </a:p>
          <a:p>
            <a:r>
              <a:rPr lang="th-TH" dirty="0" smtClean="0"/>
              <a:t>การเชื่อมต่อกับเมนเฟรมต้องใช้ </a:t>
            </a:r>
            <a:r>
              <a:rPr lang="en-US" dirty="0" smtClean="0"/>
              <a:t>Terminal-Emulation Card </a:t>
            </a:r>
            <a:r>
              <a:rPr lang="th-TH" dirty="0" smtClean="0"/>
              <a:t>โดยไมโครคอมพิวเตอร์จะสามารถคัดลอกข้อมูลจากเครื่องเมนเฟรมได้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www.unm.edu/%7Etbeach/terms/images/p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14827" r="16287" b="12759"/>
          <a:stretch/>
        </p:blipFill>
        <p:spPr bwMode="auto">
          <a:xfrm>
            <a:off x="2786063" y="5696911"/>
            <a:ext cx="14144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nm.edu/%7Etbeach/terms/images/p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14827" r="16287" b="12759"/>
          <a:stretch/>
        </p:blipFill>
        <p:spPr bwMode="auto">
          <a:xfrm>
            <a:off x="5539581" y="5696911"/>
            <a:ext cx="14144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nm.edu/%7Etbeach/terms/images/p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14827" r="16287" b="12759"/>
          <a:stretch/>
        </p:blipFill>
        <p:spPr bwMode="auto">
          <a:xfrm>
            <a:off x="8522096" y="5696910"/>
            <a:ext cx="14144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y.com/cimages/multimages/16/mainframe_modern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3" y="3929544"/>
            <a:ext cx="1223963" cy="14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6" idx="0"/>
            <a:endCxn id="2052" idx="2"/>
          </p:cNvCxnSpPr>
          <p:nvPr/>
        </p:nvCxnSpPr>
        <p:spPr>
          <a:xfrm flipH="1" flipV="1">
            <a:off x="6114255" y="5398300"/>
            <a:ext cx="132557" cy="29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2052" idx="2"/>
          </p:cNvCxnSpPr>
          <p:nvPr/>
        </p:nvCxnSpPr>
        <p:spPr>
          <a:xfrm flipH="1" flipV="1">
            <a:off x="6114255" y="5398300"/>
            <a:ext cx="3115072" cy="29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50" idx="0"/>
            <a:endCxn id="2052" idx="2"/>
          </p:cNvCxnSpPr>
          <p:nvPr/>
        </p:nvCxnSpPr>
        <p:spPr>
          <a:xfrm flipV="1">
            <a:off x="3493294" y="5398300"/>
            <a:ext cx="2620961" cy="29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ไมโครคอมพิวเตอร์กับเครือข่ายท้องถิ่น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(Microcomputer-to-LAN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เป็นรูปแบบการเชื่อมต่อที่พบเห็นได้ตามสำนักงานทั่วๆไป โดยเครื่องเซิร์ฟเวอร์ไม่จำเป็นต้องเป็นเครื่องระดับใหญ่อย่างเมนเฟรม แต่สามารถนำไมโครคอมพิวเตอร์มาใช้งานแทนก็ได้ อาจจะใช้เครื่องเซิร์ฟเวอร์หลายๆเครื่องเพื่อรับผิดชอบงานเฉพาะด้าน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8" y="3529012"/>
            <a:ext cx="3757323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866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ไมโครคอมพิวเตอร์</a:t>
            </a:r>
            <a:r>
              <a:rPr lang="th-TH" dirty="0" smtClean="0"/>
              <a:t>กับอินเทอร์เน็ต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Microcomputer-to-Internet </a:t>
            </a:r>
            <a:r>
              <a:rPr lang="en-US" dirty="0"/>
              <a:t>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การนำไมโครคอมพิวเตอร์เชื่อมโยงเข้ากับเครือข่ายอินเทอร์เน็ตจำเป็นต้องใช้โปรโตคอล </a:t>
            </a:r>
            <a:r>
              <a:rPr lang="en-US" dirty="0" smtClean="0"/>
              <a:t>TCP/IP </a:t>
            </a:r>
            <a:r>
              <a:rPr lang="th-TH" dirty="0" smtClean="0"/>
              <a:t>เพื่อให้คอมพิวเตอร์สื่อสารกันได้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54" t="13361" r="2429" b="13674"/>
          <a:stretch/>
        </p:blipFill>
        <p:spPr>
          <a:xfrm>
            <a:off x="3557587" y="3228974"/>
            <a:ext cx="5108671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9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เครือข่ายท้องถิ่นกับเครือข่ายท้องถิ่น</a:t>
            </a:r>
            <a:br>
              <a:rPr lang="th-TH" dirty="0" smtClean="0"/>
            </a:br>
            <a:r>
              <a:rPr lang="en-US" dirty="0" smtClean="0"/>
              <a:t>(LAN-to-LAN 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569326" cy="3777622"/>
          </a:xfrm>
        </p:spPr>
        <p:txBody>
          <a:bodyPr/>
          <a:lstStyle/>
          <a:p>
            <a:r>
              <a:rPr lang="th-TH" dirty="0" smtClean="0"/>
              <a:t>องค์กรแต่ละองค์กรไม่จำเป็นต้องมีหนึ่งวงแลนเสมอไป อาจมีวงแลนหลายๆวงมาเชื่อมต่อกันได้ โดยจำเป็นต้องใช้อุปกรณ์อย่าง </a:t>
            </a:r>
            <a:r>
              <a:rPr lang="en-US" dirty="0" smtClean="0"/>
              <a:t>Bridge, Switch </a:t>
            </a:r>
            <a:r>
              <a:rPr lang="th-TH" dirty="0" smtClean="0"/>
              <a:t>หรือ </a:t>
            </a:r>
            <a:r>
              <a:rPr lang="en-US" dirty="0" smtClean="0"/>
              <a:t>Router </a:t>
            </a:r>
            <a:r>
              <a:rPr lang="th-TH" dirty="0" smtClean="0"/>
              <a:t>ในการเชื่อมต่อวงแลนเข้าด้วยกัน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4098" name="Picture 2" descr="http://www.cisco1900router.com/wp-content/uploads/2013/11/LAN-to-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3655697"/>
            <a:ext cx="5215475" cy="32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7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เครือข่ายท้องถิ่นกับ</a:t>
            </a:r>
            <a:r>
              <a:rPr lang="th-TH" dirty="0" smtClean="0"/>
              <a:t>เครือข่ายระดับเมือง</a:t>
            </a:r>
            <a:r>
              <a:rPr lang="th-TH" dirty="0"/>
              <a:t/>
            </a:r>
            <a:br>
              <a:rPr lang="th-TH" dirty="0"/>
            </a:br>
            <a:r>
              <a:rPr lang="en-US" dirty="0"/>
              <a:t>(</a:t>
            </a:r>
            <a:r>
              <a:rPr lang="en-US" dirty="0" smtClean="0"/>
              <a:t>LAN-to-MAN </a:t>
            </a:r>
            <a:r>
              <a:rPr lang="en-US" dirty="0"/>
              <a:t>Configurations)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ช่วงปลายศตวรรษที่ </a:t>
            </a:r>
            <a:r>
              <a:rPr lang="en-US" dirty="0" smtClean="0"/>
              <a:t>20 </a:t>
            </a:r>
            <a:r>
              <a:rPr lang="th-TH" dirty="0" smtClean="0"/>
              <a:t>เกิดการเชื่อมโยงระบบงานธุรกิจภายในเขตเมืองเดียวกันเป็นระบบเครือข่าย โดยใช้สายไฟเบอร์ออ</a:t>
            </a:r>
            <a:r>
              <a:rPr lang="th-TH" dirty="0" err="1" smtClean="0"/>
              <a:t>ปติก</a:t>
            </a:r>
            <a:r>
              <a:rPr lang="th-TH" dirty="0" smtClean="0"/>
              <a:t>ที่มีความเร็วในการรับส่งข้อมูลสูง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122" name="Picture 2" descr="http://community.brocade.com/legacyfs/online/12362_SchoolDistrict_NetworkTop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3357563"/>
            <a:ext cx="6192838" cy="33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9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472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Cordia New</vt:lpstr>
      <vt:lpstr>TH SarabunPSK</vt:lpstr>
      <vt:lpstr>Wingdings 3</vt:lpstr>
      <vt:lpstr>Wisp</vt:lpstr>
      <vt:lpstr>บทที่ 1 : Introduction to Data Communication and Computer Network Part3 สธ313 การสื่อสารข้อมูลและเครือข่ายคอมพิวเตอร์ทางธุรกิจ</vt:lpstr>
      <vt:lpstr>การเชื่อมต่อเครือข่ายคอมพิวเตอร์</vt:lpstr>
      <vt:lpstr>การเชื่อมต่อเครือข่ายคอมพิวเตอร์ (2)</vt:lpstr>
      <vt:lpstr>เทอร์มินัลกับเมนเฟรมคอมพิวเตอร์ (Terminal-to-Mainframe Computer Configurations)</vt:lpstr>
      <vt:lpstr>ไมโครคอมพิวเตอร์กับเมนเฟรมคอมพิวเตอร์ (Microcomputer-to-Mainframe Computer Configurations)</vt:lpstr>
      <vt:lpstr>ไมโครคอมพิวเตอร์กับเครือข่ายท้องถิ่น (Microcomputer-to-LAN Configurations)</vt:lpstr>
      <vt:lpstr>ไมโครคอมพิวเตอร์กับอินเทอร์เน็ต (Microcomputer-to-Internet Configurations)</vt:lpstr>
      <vt:lpstr>เครือข่ายท้องถิ่นกับเครือข่ายท้องถิ่น (LAN-to-LAN Configurations)</vt:lpstr>
      <vt:lpstr>เครือข่ายท้องถิ่นกับเครือข่ายระดับเมือง (LAN-to-MAN Configurations)</vt:lpstr>
      <vt:lpstr>เครือข่ายท้องถิ่นกับอินเทอร์เน็ต (LAN-to-Internet Configurations)</vt:lpstr>
      <vt:lpstr>เครือข่ายส่วนบุคคลกับเวิร์คสเตชั่น (PAN-to-Workstation Configurations)</vt:lpstr>
      <vt:lpstr>ดาวเทียมและไมโครเวฟ (Satellite and Microwave Configurations)</vt:lpstr>
      <vt:lpstr>โทรศัพท์ไร้สาย (Wireless Telephone Configurations)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113</cp:revision>
  <dcterms:created xsi:type="dcterms:W3CDTF">2015-08-08T14:30:10Z</dcterms:created>
  <dcterms:modified xsi:type="dcterms:W3CDTF">2015-08-16T17:23:15Z</dcterms:modified>
</cp:coreProperties>
</file>