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78" r:id="rId4"/>
    <p:sldId id="27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5" r:id="rId18"/>
    <p:sldId id="272" r:id="rId19"/>
    <p:sldId id="273" r:id="rId20"/>
    <p:sldId id="274" r:id="rId21"/>
    <p:sldId id="276" r:id="rId22"/>
    <p:sldId id="277" r:id="rId2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7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E2126A-BE31-4C46-8016-1F34C7024B5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3D501246-3AD0-452F-BCD2-CCD8D416FD67}">
      <dgm:prSet phldrT="[Text]"/>
      <dgm:spPr/>
      <dgm:t>
        <a:bodyPr/>
        <a:lstStyle/>
        <a:p>
          <a:r>
            <a:rPr lang="en-US" b="1" dirty="0" smtClean="0"/>
            <a:t>Network Criteria</a:t>
          </a:r>
          <a:endParaRPr lang="th-TH" b="1" dirty="0"/>
        </a:p>
      </dgm:t>
    </dgm:pt>
    <dgm:pt modelId="{C17B26EA-20B3-4A1B-9E0D-65E111E7BF02}" type="parTrans" cxnId="{B94E43EB-93BB-4B49-9832-BD6D80F209DA}">
      <dgm:prSet/>
      <dgm:spPr/>
      <dgm:t>
        <a:bodyPr/>
        <a:lstStyle/>
        <a:p>
          <a:endParaRPr lang="th-TH"/>
        </a:p>
      </dgm:t>
    </dgm:pt>
    <dgm:pt modelId="{8F27EEE0-FDCA-4D32-9735-7F0EA48D5BF1}" type="sibTrans" cxnId="{B94E43EB-93BB-4B49-9832-BD6D80F209DA}">
      <dgm:prSet/>
      <dgm:spPr/>
      <dgm:t>
        <a:bodyPr/>
        <a:lstStyle/>
        <a:p>
          <a:endParaRPr lang="th-TH"/>
        </a:p>
      </dgm:t>
    </dgm:pt>
    <dgm:pt modelId="{4ECED6BC-DEBF-4126-B617-D1CF39722155}">
      <dgm:prSet phldrT="[Text]"/>
      <dgm:spPr/>
      <dgm:t>
        <a:bodyPr/>
        <a:lstStyle/>
        <a:p>
          <a:r>
            <a:rPr lang="th-TH" b="1" dirty="0" smtClean="0"/>
            <a:t>สมรรถนะ </a:t>
          </a:r>
          <a:r>
            <a:rPr lang="en-US" b="0" dirty="0" smtClean="0"/>
            <a:t>(Performance)</a:t>
          </a:r>
          <a:endParaRPr lang="th-TH" b="0" dirty="0"/>
        </a:p>
      </dgm:t>
    </dgm:pt>
    <dgm:pt modelId="{B0051F4A-A5E6-431D-8192-60DA64F057B6}" type="parTrans" cxnId="{C16C63B4-DCBB-4D9C-80D1-854EEF1E702D}">
      <dgm:prSet/>
      <dgm:spPr/>
      <dgm:t>
        <a:bodyPr/>
        <a:lstStyle/>
        <a:p>
          <a:endParaRPr lang="th-TH"/>
        </a:p>
      </dgm:t>
    </dgm:pt>
    <dgm:pt modelId="{008D0E73-9F7C-42E2-B0CD-1FF45A98AA34}" type="sibTrans" cxnId="{C16C63B4-DCBB-4D9C-80D1-854EEF1E702D}">
      <dgm:prSet/>
      <dgm:spPr/>
      <dgm:t>
        <a:bodyPr/>
        <a:lstStyle/>
        <a:p>
          <a:endParaRPr lang="th-TH"/>
        </a:p>
      </dgm:t>
    </dgm:pt>
    <dgm:pt modelId="{8023218E-F0DD-49FB-ACD2-736796B5B4D1}">
      <dgm:prSet phldrT="[Text]"/>
      <dgm:spPr/>
      <dgm:t>
        <a:bodyPr/>
        <a:lstStyle/>
        <a:p>
          <a:r>
            <a:rPr lang="th-TH" b="1" dirty="0" smtClean="0"/>
            <a:t>ความน่าเชื่อถือ </a:t>
          </a:r>
          <a:r>
            <a:rPr lang="en-US" b="0" dirty="0" smtClean="0"/>
            <a:t>(Reliability)</a:t>
          </a:r>
          <a:endParaRPr lang="th-TH" b="0" dirty="0"/>
        </a:p>
      </dgm:t>
    </dgm:pt>
    <dgm:pt modelId="{BDBE6D3D-ADCF-4C5E-A291-51CED4167B54}" type="parTrans" cxnId="{1148DC4D-77C9-4E69-AE21-195914A31FDA}">
      <dgm:prSet/>
      <dgm:spPr/>
      <dgm:t>
        <a:bodyPr/>
        <a:lstStyle/>
        <a:p>
          <a:endParaRPr lang="th-TH"/>
        </a:p>
      </dgm:t>
    </dgm:pt>
    <dgm:pt modelId="{A7059BDE-2A0E-4B27-999C-6C0B93E64BDA}" type="sibTrans" cxnId="{1148DC4D-77C9-4E69-AE21-195914A31FDA}">
      <dgm:prSet/>
      <dgm:spPr/>
      <dgm:t>
        <a:bodyPr/>
        <a:lstStyle/>
        <a:p>
          <a:endParaRPr lang="th-TH"/>
        </a:p>
      </dgm:t>
    </dgm:pt>
    <dgm:pt modelId="{A6408DAA-F67F-43A0-B8BF-1F6D93EBD947}">
      <dgm:prSet phldrT="[Text]"/>
      <dgm:spPr/>
      <dgm:t>
        <a:bodyPr/>
        <a:lstStyle/>
        <a:p>
          <a:r>
            <a:rPr lang="th-TH" b="1" dirty="0" smtClean="0"/>
            <a:t>ความปลอดภัย </a:t>
          </a:r>
          <a:r>
            <a:rPr lang="en-US" b="0" dirty="0" smtClean="0"/>
            <a:t>(Security)</a:t>
          </a:r>
          <a:endParaRPr lang="th-TH" b="0" dirty="0"/>
        </a:p>
      </dgm:t>
    </dgm:pt>
    <dgm:pt modelId="{2522D9CE-6150-44BD-BBCA-4E740DA3ED93}" type="parTrans" cxnId="{2BF9F376-BF3C-4F92-9A42-74F6EC1B5528}">
      <dgm:prSet/>
      <dgm:spPr/>
      <dgm:t>
        <a:bodyPr/>
        <a:lstStyle/>
        <a:p>
          <a:endParaRPr lang="th-TH"/>
        </a:p>
      </dgm:t>
    </dgm:pt>
    <dgm:pt modelId="{7D517FD2-7003-4F92-8020-8272B65A11E2}" type="sibTrans" cxnId="{2BF9F376-BF3C-4F92-9A42-74F6EC1B5528}">
      <dgm:prSet/>
      <dgm:spPr/>
      <dgm:t>
        <a:bodyPr/>
        <a:lstStyle/>
        <a:p>
          <a:endParaRPr lang="th-TH"/>
        </a:p>
      </dgm:t>
    </dgm:pt>
    <dgm:pt modelId="{EE8BF7C0-FB31-4ADF-9010-D18DFD619728}" type="pres">
      <dgm:prSet presAssocID="{8FE2126A-BE31-4C46-8016-1F34C7024B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FD8B0200-EF08-4008-8281-0921AABA8CF1}" type="pres">
      <dgm:prSet presAssocID="{3D501246-3AD0-452F-BCD2-CCD8D416FD6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8E4DAD5-C90B-48FE-91CF-334C20263034}" type="pres">
      <dgm:prSet presAssocID="{3D501246-3AD0-452F-BCD2-CCD8D416FD67}" presName="rootComposite1" presStyleCnt="0"/>
      <dgm:spPr/>
      <dgm:t>
        <a:bodyPr/>
        <a:lstStyle/>
        <a:p>
          <a:endParaRPr lang="en-US"/>
        </a:p>
      </dgm:t>
    </dgm:pt>
    <dgm:pt modelId="{2A4AAE7C-9E97-4AEA-A42F-A88CF0EF366B}" type="pres">
      <dgm:prSet presAssocID="{3D501246-3AD0-452F-BCD2-CCD8D416FD67}" presName="rootText1" presStyleLbl="node0" presStyleIdx="0" presStyleCnt="1" custLinFactNeighborX="-2052" custLinFactNeighborY="-77986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F4EF78FC-0BB5-4B0D-8874-92BBB5108F63}" type="pres">
      <dgm:prSet presAssocID="{3D501246-3AD0-452F-BCD2-CCD8D416FD67}" presName="rootConnector1" presStyleLbl="node1" presStyleIdx="0" presStyleCnt="0"/>
      <dgm:spPr/>
      <dgm:t>
        <a:bodyPr/>
        <a:lstStyle/>
        <a:p>
          <a:endParaRPr lang="th-TH"/>
        </a:p>
      </dgm:t>
    </dgm:pt>
    <dgm:pt modelId="{9E324578-C523-45B7-ACD8-189BA19B09B1}" type="pres">
      <dgm:prSet presAssocID="{3D501246-3AD0-452F-BCD2-CCD8D416FD67}" presName="hierChild2" presStyleCnt="0"/>
      <dgm:spPr/>
      <dgm:t>
        <a:bodyPr/>
        <a:lstStyle/>
        <a:p>
          <a:endParaRPr lang="en-US"/>
        </a:p>
      </dgm:t>
    </dgm:pt>
    <dgm:pt modelId="{F180047F-9ED4-45CA-B54C-5B7A9984B494}" type="pres">
      <dgm:prSet presAssocID="{B0051F4A-A5E6-431D-8192-60DA64F057B6}" presName="Name37" presStyleLbl="parChTrans1D2" presStyleIdx="0" presStyleCnt="3"/>
      <dgm:spPr/>
      <dgm:t>
        <a:bodyPr/>
        <a:lstStyle/>
        <a:p>
          <a:endParaRPr lang="th-TH"/>
        </a:p>
      </dgm:t>
    </dgm:pt>
    <dgm:pt modelId="{04E4BA03-9566-40A1-ADB5-7F5D73B87399}" type="pres">
      <dgm:prSet presAssocID="{4ECED6BC-DEBF-4126-B617-D1CF3972215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DB6ADA8-C9B3-4CC5-BE0F-8C33EB622BB3}" type="pres">
      <dgm:prSet presAssocID="{4ECED6BC-DEBF-4126-B617-D1CF39722155}" presName="rootComposite" presStyleCnt="0"/>
      <dgm:spPr/>
      <dgm:t>
        <a:bodyPr/>
        <a:lstStyle/>
        <a:p>
          <a:endParaRPr lang="en-US"/>
        </a:p>
      </dgm:t>
    </dgm:pt>
    <dgm:pt modelId="{B6CABA0A-57C1-4C30-A996-FB47CECA61B4}" type="pres">
      <dgm:prSet presAssocID="{4ECED6BC-DEBF-4126-B617-D1CF3972215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EE3883B-8A3A-4558-A45E-5EFFE9D1119D}" type="pres">
      <dgm:prSet presAssocID="{4ECED6BC-DEBF-4126-B617-D1CF39722155}" presName="rootConnector" presStyleLbl="node2" presStyleIdx="0" presStyleCnt="3"/>
      <dgm:spPr/>
      <dgm:t>
        <a:bodyPr/>
        <a:lstStyle/>
        <a:p>
          <a:endParaRPr lang="th-TH"/>
        </a:p>
      </dgm:t>
    </dgm:pt>
    <dgm:pt modelId="{26886ADA-5972-4D95-BBAF-07F6EB76BD33}" type="pres">
      <dgm:prSet presAssocID="{4ECED6BC-DEBF-4126-B617-D1CF39722155}" presName="hierChild4" presStyleCnt="0"/>
      <dgm:spPr/>
      <dgm:t>
        <a:bodyPr/>
        <a:lstStyle/>
        <a:p>
          <a:endParaRPr lang="en-US"/>
        </a:p>
      </dgm:t>
    </dgm:pt>
    <dgm:pt modelId="{7238355F-9801-4B98-BCB2-57A2B31EC080}" type="pres">
      <dgm:prSet presAssocID="{4ECED6BC-DEBF-4126-B617-D1CF39722155}" presName="hierChild5" presStyleCnt="0"/>
      <dgm:spPr/>
      <dgm:t>
        <a:bodyPr/>
        <a:lstStyle/>
        <a:p>
          <a:endParaRPr lang="en-US"/>
        </a:p>
      </dgm:t>
    </dgm:pt>
    <dgm:pt modelId="{8C80D60C-5D40-4A10-8419-EC098A5B23A5}" type="pres">
      <dgm:prSet presAssocID="{BDBE6D3D-ADCF-4C5E-A291-51CED4167B54}" presName="Name37" presStyleLbl="parChTrans1D2" presStyleIdx="1" presStyleCnt="3"/>
      <dgm:spPr/>
      <dgm:t>
        <a:bodyPr/>
        <a:lstStyle/>
        <a:p>
          <a:endParaRPr lang="th-TH"/>
        </a:p>
      </dgm:t>
    </dgm:pt>
    <dgm:pt modelId="{36155C95-EF5A-44BA-9861-83A0FD28CE2E}" type="pres">
      <dgm:prSet presAssocID="{8023218E-F0DD-49FB-ACD2-736796B5B4D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D4008F1-842E-44B2-B4C4-DD50B8FB6DA2}" type="pres">
      <dgm:prSet presAssocID="{8023218E-F0DD-49FB-ACD2-736796B5B4D1}" presName="rootComposite" presStyleCnt="0"/>
      <dgm:spPr/>
      <dgm:t>
        <a:bodyPr/>
        <a:lstStyle/>
        <a:p>
          <a:endParaRPr lang="en-US"/>
        </a:p>
      </dgm:t>
    </dgm:pt>
    <dgm:pt modelId="{6A9789D4-39E6-4EE5-A419-EE04C4E099E1}" type="pres">
      <dgm:prSet presAssocID="{8023218E-F0DD-49FB-ACD2-736796B5B4D1}" presName="rootText" presStyleLbl="node2" presStyleIdx="1" presStyleCnt="3" custLinFactNeighborX="-205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108AE26-A2C5-4D83-9FE2-780C83E21664}" type="pres">
      <dgm:prSet presAssocID="{8023218E-F0DD-49FB-ACD2-736796B5B4D1}" presName="rootConnector" presStyleLbl="node2" presStyleIdx="1" presStyleCnt="3"/>
      <dgm:spPr/>
      <dgm:t>
        <a:bodyPr/>
        <a:lstStyle/>
        <a:p>
          <a:endParaRPr lang="th-TH"/>
        </a:p>
      </dgm:t>
    </dgm:pt>
    <dgm:pt modelId="{3417847D-9B9F-4823-B81A-034C7DCE9947}" type="pres">
      <dgm:prSet presAssocID="{8023218E-F0DD-49FB-ACD2-736796B5B4D1}" presName="hierChild4" presStyleCnt="0"/>
      <dgm:spPr/>
      <dgm:t>
        <a:bodyPr/>
        <a:lstStyle/>
        <a:p>
          <a:endParaRPr lang="en-US"/>
        </a:p>
      </dgm:t>
    </dgm:pt>
    <dgm:pt modelId="{2EE4BD36-A57F-4668-A51E-71949EB03496}" type="pres">
      <dgm:prSet presAssocID="{8023218E-F0DD-49FB-ACD2-736796B5B4D1}" presName="hierChild5" presStyleCnt="0"/>
      <dgm:spPr/>
      <dgm:t>
        <a:bodyPr/>
        <a:lstStyle/>
        <a:p>
          <a:endParaRPr lang="en-US"/>
        </a:p>
      </dgm:t>
    </dgm:pt>
    <dgm:pt modelId="{E9729E5F-C318-4B53-8572-6D65B6253EC4}" type="pres">
      <dgm:prSet presAssocID="{2522D9CE-6150-44BD-BBCA-4E740DA3ED93}" presName="Name37" presStyleLbl="parChTrans1D2" presStyleIdx="2" presStyleCnt="3"/>
      <dgm:spPr/>
      <dgm:t>
        <a:bodyPr/>
        <a:lstStyle/>
        <a:p>
          <a:endParaRPr lang="th-TH"/>
        </a:p>
      </dgm:t>
    </dgm:pt>
    <dgm:pt modelId="{17CAB806-DCFD-4E45-AD22-0DE94B160AAE}" type="pres">
      <dgm:prSet presAssocID="{A6408DAA-F67F-43A0-B8BF-1F6D93EBD94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89B77E3-4331-4CE2-AA5F-23A9B5A44999}" type="pres">
      <dgm:prSet presAssocID="{A6408DAA-F67F-43A0-B8BF-1F6D93EBD947}" presName="rootComposite" presStyleCnt="0"/>
      <dgm:spPr/>
      <dgm:t>
        <a:bodyPr/>
        <a:lstStyle/>
        <a:p>
          <a:endParaRPr lang="en-US"/>
        </a:p>
      </dgm:t>
    </dgm:pt>
    <dgm:pt modelId="{7BAC1711-9F8E-4C4E-A3C7-932C4B644D89}" type="pres">
      <dgm:prSet presAssocID="{A6408DAA-F67F-43A0-B8BF-1F6D93EBD94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9D82C252-BB0E-49CA-B333-52182AFEAB22}" type="pres">
      <dgm:prSet presAssocID="{A6408DAA-F67F-43A0-B8BF-1F6D93EBD947}" presName="rootConnector" presStyleLbl="node2" presStyleIdx="2" presStyleCnt="3"/>
      <dgm:spPr/>
      <dgm:t>
        <a:bodyPr/>
        <a:lstStyle/>
        <a:p>
          <a:endParaRPr lang="th-TH"/>
        </a:p>
      </dgm:t>
    </dgm:pt>
    <dgm:pt modelId="{BD6A03E1-3297-4D65-8B26-FC212B84161B}" type="pres">
      <dgm:prSet presAssocID="{A6408DAA-F67F-43A0-B8BF-1F6D93EBD947}" presName="hierChild4" presStyleCnt="0"/>
      <dgm:spPr/>
      <dgm:t>
        <a:bodyPr/>
        <a:lstStyle/>
        <a:p>
          <a:endParaRPr lang="en-US"/>
        </a:p>
      </dgm:t>
    </dgm:pt>
    <dgm:pt modelId="{E17B662E-5152-4C33-B57A-EDE7010097C7}" type="pres">
      <dgm:prSet presAssocID="{A6408DAA-F67F-43A0-B8BF-1F6D93EBD947}" presName="hierChild5" presStyleCnt="0"/>
      <dgm:spPr/>
      <dgm:t>
        <a:bodyPr/>
        <a:lstStyle/>
        <a:p>
          <a:endParaRPr lang="en-US"/>
        </a:p>
      </dgm:t>
    </dgm:pt>
    <dgm:pt modelId="{B79125DA-F809-4826-AD0A-A23E8F1465DD}" type="pres">
      <dgm:prSet presAssocID="{3D501246-3AD0-452F-BCD2-CCD8D416FD67}" presName="hierChild3" presStyleCnt="0"/>
      <dgm:spPr/>
      <dgm:t>
        <a:bodyPr/>
        <a:lstStyle/>
        <a:p>
          <a:endParaRPr lang="en-US"/>
        </a:p>
      </dgm:t>
    </dgm:pt>
  </dgm:ptLst>
  <dgm:cxnLst>
    <dgm:cxn modelId="{1148DC4D-77C9-4E69-AE21-195914A31FDA}" srcId="{3D501246-3AD0-452F-BCD2-CCD8D416FD67}" destId="{8023218E-F0DD-49FB-ACD2-736796B5B4D1}" srcOrd="1" destOrd="0" parTransId="{BDBE6D3D-ADCF-4C5E-A291-51CED4167B54}" sibTransId="{A7059BDE-2A0E-4B27-999C-6C0B93E64BDA}"/>
    <dgm:cxn modelId="{764C2622-2703-4AC3-8986-75301F449F18}" type="presOf" srcId="{8023218E-F0DD-49FB-ACD2-736796B5B4D1}" destId="{A108AE26-A2C5-4D83-9FE2-780C83E21664}" srcOrd="1" destOrd="0" presId="urn:microsoft.com/office/officeart/2005/8/layout/orgChart1"/>
    <dgm:cxn modelId="{47016C0D-9F5B-4539-8318-4E500C40CF13}" type="presOf" srcId="{8FE2126A-BE31-4C46-8016-1F34C7024B55}" destId="{EE8BF7C0-FB31-4ADF-9010-D18DFD619728}" srcOrd="0" destOrd="0" presId="urn:microsoft.com/office/officeart/2005/8/layout/orgChart1"/>
    <dgm:cxn modelId="{B94E43EB-93BB-4B49-9832-BD6D80F209DA}" srcId="{8FE2126A-BE31-4C46-8016-1F34C7024B55}" destId="{3D501246-3AD0-452F-BCD2-CCD8D416FD67}" srcOrd="0" destOrd="0" parTransId="{C17B26EA-20B3-4A1B-9E0D-65E111E7BF02}" sibTransId="{8F27EEE0-FDCA-4D32-9735-7F0EA48D5BF1}"/>
    <dgm:cxn modelId="{5364BDB3-9CDA-44DE-BFDE-1A14AD071255}" type="presOf" srcId="{4ECED6BC-DEBF-4126-B617-D1CF39722155}" destId="{B6CABA0A-57C1-4C30-A996-FB47CECA61B4}" srcOrd="0" destOrd="0" presId="urn:microsoft.com/office/officeart/2005/8/layout/orgChart1"/>
    <dgm:cxn modelId="{756E85D6-7ED7-4145-9D34-03C69EBBA20B}" type="presOf" srcId="{3D501246-3AD0-452F-BCD2-CCD8D416FD67}" destId="{2A4AAE7C-9E97-4AEA-A42F-A88CF0EF366B}" srcOrd="0" destOrd="0" presId="urn:microsoft.com/office/officeart/2005/8/layout/orgChart1"/>
    <dgm:cxn modelId="{4249FCC1-4BAF-461A-ADED-08EB94CA32C8}" type="presOf" srcId="{A6408DAA-F67F-43A0-B8BF-1F6D93EBD947}" destId="{7BAC1711-9F8E-4C4E-A3C7-932C4B644D89}" srcOrd="0" destOrd="0" presId="urn:microsoft.com/office/officeart/2005/8/layout/orgChart1"/>
    <dgm:cxn modelId="{C45A4398-1368-4F7B-B108-4974AEA1CB43}" type="presOf" srcId="{BDBE6D3D-ADCF-4C5E-A291-51CED4167B54}" destId="{8C80D60C-5D40-4A10-8419-EC098A5B23A5}" srcOrd="0" destOrd="0" presId="urn:microsoft.com/office/officeart/2005/8/layout/orgChart1"/>
    <dgm:cxn modelId="{5922F967-735D-4282-AA5B-467C1A4A06AE}" type="presOf" srcId="{8023218E-F0DD-49FB-ACD2-736796B5B4D1}" destId="{6A9789D4-39E6-4EE5-A419-EE04C4E099E1}" srcOrd="0" destOrd="0" presId="urn:microsoft.com/office/officeart/2005/8/layout/orgChart1"/>
    <dgm:cxn modelId="{F2A956FD-B81C-46B9-9DBC-675F045BAD11}" type="presOf" srcId="{2522D9CE-6150-44BD-BBCA-4E740DA3ED93}" destId="{E9729E5F-C318-4B53-8572-6D65B6253EC4}" srcOrd="0" destOrd="0" presId="urn:microsoft.com/office/officeart/2005/8/layout/orgChart1"/>
    <dgm:cxn modelId="{6FB62C90-9F20-463A-86C1-D6CC66CB84B0}" type="presOf" srcId="{A6408DAA-F67F-43A0-B8BF-1F6D93EBD947}" destId="{9D82C252-BB0E-49CA-B333-52182AFEAB22}" srcOrd="1" destOrd="0" presId="urn:microsoft.com/office/officeart/2005/8/layout/orgChart1"/>
    <dgm:cxn modelId="{2BF9F376-BF3C-4F92-9A42-74F6EC1B5528}" srcId="{3D501246-3AD0-452F-BCD2-CCD8D416FD67}" destId="{A6408DAA-F67F-43A0-B8BF-1F6D93EBD947}" srcOrd="2" destOrd="0" parTransId="{2522D9CE-6150-44BD-BBCA-4E740DA3ED93}" sibTransId="{7D517FD2-7003-4F92-8020-8272B65A11E2}"/>
    <dgm:cxn modelId="{A33B96C2-F580-4089-9F49-849FF6C9B75C}" type="presOf" srcId="{3D501246-3AD0-452F-BCD2-CCD8D416FD67}" destId="{F4EF78FC-0BB5-4B0D-8874-92BBB5108F63}" srcOrd="1" destOrd="0" presId="urn:microsoft.com/office/officeart/2005/8/layout/orgChart1"/>
    <dgm:cxn modelId="{C16C63B4-DCBB-4D9C-80D1-854EEF1E702D}" srcId="{3D501246-3AD0-452F-BCD2-CCD8D416FD67}" destId="{4ECED6BC-DEBF-4126-B617-D1CF39722155}" srcOrd="0" destOrd="0" parTransId="{B0051F4A-A5E6-431D-8192-60DA64F057B6}" sibTransId="{008D0E73-9F7C-42E2-B0CD-1FF45A98AA34}"/>
    <dgm:cxn modelId="{6C09DD3A-6F31-4809-9B3E-30BC933BDA90}" type="presOf" srcId="{4ECED6BC-DEBF-4126-B617-D1CF39722155}" destId="{CEE3883B-8A3A-4558-A45E-5EFFE9D1119D}" srcOrd="1" destOrd="0" presId="urn:microsoft.com/office/officeart/2005/8/layout/orgChart1"/>
    <dgm:cxn modelId="{6BEC71B2-5D04-4D69-B1F9-8776F1CE2F86}" type="presOf" srcId="{B0051F4A-A5E6-431D-8192-60DA64F057B6}" destId="{F180047F-9ED4-45CA-B54C-5B7A9984B494}" srcOrd="0" destOrd="0" presId="urn:microsoft.com/office/officeart/2005/8/layout/orgChart1"/>
    <dgm:cxn modelId="{2187172C-0518-474A-BF57-3192EB2510AE}" type="presParOf" srcId="{EE8BF7C0-FB31-4ADF-9010-D18DFD619728}" destId="{FD8B0200-EF08-4008-8281-0921AABA8CF1}" srcOrd="0" destOrd="0" presId="urn:microsoft.com/office/officeart/2005/8/layout/orgChart1"/>
    <dgm:cxn modelId="{5BDAABAC-4048-4C7D-9D64-E5E66D2BEF6C}" type="presParOf" srcId="{FD8B0200-EF08-4008-8281-0921AABA8CF1}" destId="{C8E4DAD5-C90B-48FE-91CF-334C20263034}" srcOrd="0" destOrd="0" presId="urn:microsoft.com/office/officeart/2005/8/layout/orgChart1"/>
    <dgm:cxn modelId="{99818E5B-0EAD-4F1A-9B9A-802250D4296E}" type="presParOf" srcId="{C8E4DAD5-C90B-48FE-91CF-334C20263034}" destId="{2A4AAE7C-9E97-4AEA-A42F-A88CF0EF366B}" srcOrd="0" destOrd="0" presId="urn:microsoft.com/office/officeart/2005/8/layout/orgChart1"/>
    <dgm:cxn modelId="{25803D93-46CD-4F5F-9F95-4FD1D6E48CF4}" type="presParOf" srcId="{C8E4DAD5-C90B-48FE-91CF-334C20263034}" destId="{F4EF78FC-0BB5-4B0D-8874-92BBB5108F63}" srcOrd="1" destOrd="0" presId="urn:microsoft.com/office/officeart/2005/8/layout/orgChart1"/>
    <dgm:cxn modelId="{CAF5CE9C-E73E-481F-B43F-4A9DCF925495}" type="presParOf" srcId="{FD8B0200-EF08-4008-8281-0921AABA8CF1}" destId="{9E324578-C523-45B7-ACD8-189BA19B09B1}" srcOrd="1" destOrd="0" presId="urn:microsoft.com/office/officeart/2005/8/layout/orgChart1"/>
    <dgm:cxn modelId="{01E8CCC6-D8F9-4D37-8222-071A3CBC0029}" type="presParOf" srcId="{9E324578-C523-45B7-ACD8-189BA19B09B1}" destId="{F180047F-9ED4-45CA-B54C-5B7A9984B494}" srcOrd="0" destOrd="0" presId="urn:microsoft.com/office/officeart/2005/8/layout/orgChart1"/>
    <dgm:cxn modelId="{CD88C380-4D33-40C3-B3FB-DB3C9E612744}" type="presParOf" srcId="{9E324578-C523-45B7-ACD8-189BA19B09B1}" destId="{04E4BA03-9566-40A1-ADB5-7F5D73B87399}" srcOrd="1" destOrd="0" presId="urn:microsoft.com/office/officeart/2005/8/layout/orgChart1"/>
    <dgm:cxn modelId="{5C2DBEA7-26DB-4BBB-8852-6A57F2C33EF5}" type="presParOf" srcId="{04E4BA03-9566-40A1-ADB5-7F5D73B87399}" destId="{CDB6ADA8-C9B3-4CC5-BE0F-8C33EB622BB3}" srcOrd="0" destOrd="0" presId="urn:microsoft.com/office/officeart/2005/8/layout/orgChart1"/>
    <dgm:cxn modelId="{27670652-CBA3-46C8-819A-8704C1146D93}" type="presParOf" srcId="{CDB6ADA8-C9B3-4CC5-BE0F-8C33EB622BB3}" destId="{B6CABA0A-57C1-4C30-A996-FB47CECA61B4}" srcOrd="0" destOrd="0" presId="urn:microsoft.com/office/officeart/2005/8/layout/orgChart1"/>
    <dgm:cxn modelId="{198E5E38-0AD4-4903-B50C-90FC8200AD91}" type="presParOf" srcId="{CDB6ADA8-C9B3-4CC5-BE0F-8C33EB622BB3}" destId="{CEE3883B-8A3A-4558-A45E-5EFFE9D1119D}" srcOrd="1" destOrd="0" presId="urn:microsoft.com/office/officeart/2005/8/layout/orgChart1"/>
    <dgm:cxn modelId="{500A0C12-2072-48FA-843F-BBD822ECEFA0}" type="presParOf" srcId="{04E4BA03-9566-40A1-ADB5-7F5D73B87399}" destId="{26886ADA-5972-4D95-BBAF-07F6EB76BD33}" srcOrd="1" destOrd="0" presId="urn:microsoft.com/office/officeart/2005/8/layout/orgChart1"/>
    <dgm:cxn modelId="{7C04A6B7-1A0D-4663-9E03-18F09AE11132}" type="presParOf" srcId="{04E4BA03-9566-40A1-ADB5-7F5D73B87399}" destId="{7238355F-9801-4B98-BCB2-57A2B31EC080}" srcOrd="2" destOrd="0" presId="urn:microsoft.com/office/officeart/2005/8/layout/orgChart1"/>
    <dgm:cxn modelId="{3FC16DEA-AE5E-4FA1-B505-2F8E2A3B29BC}" type="presParOf" srcId="{9E324578-C523-45B7-ACD8-189BA19B09B1}" destId="{8C80D60C-5D40-4A10-8419-EC098A5B23A5}" srcOrd="2" destOrd="0" presId="urn:microsoft.com/office/officeart/2005/8/layout/orgChart1"/>
    <dgm:cxn modelId="{D9A1A68D-C238-4691-A04A-ED847EC208E9}" type="presParOf" srcId="{9E324578-C523-45B7-ACD8-189BA19B09B1}" destId="{36155C95-EF5A-44BA-9861-83A0FD28CE2E}" srcOrd="3" destOrd="0" presId="urn:microsoft.com/office/officeart/2005/8/layout/orgChart1"/>
    <dgm:cxn modelId="{20627772-FCEC-4825-8526-9C31B850DADD}" type="presParOf" srcId="{36155C95-EF5A-44BA-9861-83A0FD28CE2E}" destId="{6D4008F1-842E-44B2-B4C4-DD50B8FB6DA2}" srcOrd="0" destOrd="0" presId="urn:microsoft.com/office/officeart/2005/8/layout/orgChart1"/>
    <dgm:cxn modelId="{8EE43CAF-CF8E-4F93-B136-8F1D0D4347F2}" type="presParOf" srcId="{6D4008F1-842E-44B2-B4C4-DD50B8FB6DA2}" destId="{6A9789D4-39E6-4EE5-A419-EE04C4E099E1}" srcOrd="0" destOrd="0" presId="urn:microsoft.com/office/officeart/2005/8/layout/orgChart1"/>
    <dgm:cxn modelId="{8A303729-D011-4FC7-BB78-C72874233FE3}" type="presParOf" srcId="{6D4008F1-842E-44B2-B4C4-DD50B8FB6DA2}" destId="{A108AE26-A2C5-4D83-9FE2-780C83E21664}" srcOrd="1" destOrd="0" presId="urn:microsoft.com/office/officeart/2005/8/layout/orgChart1"/>
    <dgm:cxn modelId="{7D77304F-0F03-4093-9F86-387FF973546A}" type="presParOf" srcId="{36155C95-EF5A-44BA-9861-83A0FD28CE2E}" destId="{3417847D-9B9F-4823-B81A-034C7DCE9947}" srcOrd="1" destOrd="0" presId="urn:microsoft.com/office/officeart/2005/8/layout/orgChart1"/>
    <dgm:cxn modelId="{A737D6C4-FBFE-4C0D-AB34-381BFEABD527}" type="presParOf" srcId="{36155C95-EF5A-44BA-9861-83A0FD28CE2E}" destId="{2EE4BD36-A57F-4668-A51E-71949EB03496}" srcOrd="2" destOrd="0" presId="urn:microsoft.com/office/officeart/2005/8/layout/orgChart1"/>
    <dgm:cxn modelId="{F7B3672D-C07D-4A5D-A348-978F5E93AE3D}" type="presParOf" srcId="{9E324578-C523-45B7-ACD8-189BA19B09B1}" destId="{E9729E5F-C318-4B53-8572-6D65B6253EC4}" srcOrd="4" destOrd="0" presId="urn:microsoft.com/office/officeart/2005/8/layout/orgChart1"/>
    <dgm:cxn modelId="{59095E13-3DAC-422F-A8F0-5EAA7C5AC9E6}" type="presParOf" srcId="{9E324578-C523-45B7-ACD8-189BA19B09B1}" destId="{17CAB806-DCFD-4E45-AD22-0DE94B160AAE}" srcOrd="5" destOrd="0" presId="urn:microsoft.com/office/officeart/2005/8/layout/orgChart1"/>
    <dgm:cxn modelId="{59228B20-E1D2-4B19-B8C1-E5B118227251}" type="presParOf" srcId="{17CAB806-DCFD-4E45-AD22-0DE94B160AAE}" destId="{B89B77E3-4331-4CE2-AA5F-23A9B5A44999}" srcOrd="0" destOrd="0" presId="urn:microsoft.com/office/officeart/2005/8/layout/orgChart1"/>
    <dgm:cxn modelId="{B4978983-1131-4521-8620-A7E93DD6019B}" type="presParOf" srcId="{B89B77E3-4331-4CE2-AA5F-23A9B5A44999}" destId="{7BAC1711-9F8E-4C4E-A3C7-932C4B644D89}" srcOrd="0" destOrd="0" presId="urn:microsoft.com/office/officeart/2005/8/layout/orgChart1"/>
    <dgm:cxn modelId="{C5F97EAB-E51F-486C-B103-6C4C68036E9A}" type="presParOf" srcId="{B89B77E3-4331-4CE2-AA5F-23A9B5A44999}" destId="{9D82C252-BB0E-49CA-B333-52182AFEAB22}" srcOrd="1" destOrd="0" presId="urn:microsoft.com/office/officeart/2005/8/layout/orgChart1"/>
    <dgm:cxn modelId="{5C7CD592-820E-41E9-8574-9BBD0C7BDB1F}" type="presParOf" srcId="{17CAB806-DCFD-4E45-AD22-0DE94B160AAE}" destId="{BD6A03E1-3297-4D65-8B26-FC212B84161B}" srcOrd="1" destOrd="0" presId="urn:microsoft.com/office/officeart/2005/8/layout/orgChart1"/>
    <dgm:cxn modelId="{CD0ED2BB-4157-4A4D-8AD8-792BD640AFDD}" type="presParOf" srcId="{17CAB806-DCFD-4E45-AD22-0DE94B160AAE}" destId="{E17B662E-5152-4C33-B57A-EDE7010097C7}" srcOrd="2" destOrd="0" presId="urn:microsoft.com/office/officeart/2005/8/layout/orgChart1"/>
    <dgm:cxn modelId="{F71850C8-2F33-4B02-AA3A-77AF287D4CB0}" type="presParOf" srcId="{FD8B0200-EF08-4008-8281-0921AABA8CF1}" destId="{B79125DA-F809-4826-AD0A-A23E8F1465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29E5F-C318-4B53-8572-6D65B6253EC4}">
      <dsp:nvSpPr>
        <dsp:cNvPr id="0" name=""/>
        <dsp:cNvSpPr/>
      </dsp:nvSpPr>
      <dsp:spPr>
        <a:xfrm>
          <a:off x="4015238" y="1533236"/>
          <a:ext cx="2924071" cy="1425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6096"/>
              </a:lnTo>
              <a:lnTo>
                <a:pt x="2924071" y="1176096"/>
              </a:lnTo>
              <a:lnTo>
                <a:pt x="2924071" y="142560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0D60C-5D40-4A10-8419-EC098A5B23A5}">
      <dsp:nvSpPr>
        <dsp:cNvPr id="0" name=""/>
        <dsp:cNvSpPr/>
      </dsp:nvSpPr>
      <dsp:spPr>
        <a:xfrm>
          <a:off x="3969518" y="1533236"/>
          <a:ext cx="91440" cy="14256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560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80047F-9ED4-45CA-B54C-5B7A9984B494}">
      <dsp:nvSpPr>
        <dsp:cNvPr id="0" name=""/>
        <dsp:cNvSpPr/>
      </dsp:nvSpPr>
      <dsp:spPr>
        <a:xfrm>
          <a:off x="1188690" y="1533236"/>
          <a:ext cx="2826548" cy="1425607"/>
        </a:xfrm>
        <a:custGeom>
          <a:avLst/>
          <a:gdLst/>
          <a:ahLst/>
          <a:cxnLst/>
          <a:rect l="0" t="0" r="0" b="0"/>
          <a:pathLst>
            <a:path>
              <a:moveTo>
                <a:pt x="2826548" y="0"/>
              </a:moveTo>
              <a:lnTo>
                <a:pt x="2826548" y="1176096"/>
              </a:lnTo>
              <a:lnTo>
                <a:pt x="0" y="1176096"/>
              </a:lnTo>
              <a:lnTo>
                <a:pt x="0" y="142560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AAE7C-9E97-4AEA-A42F-A88CF0EF366B}">
      <dsp:nvSpPr>
        <dsp:cNvPr id="0" name=""/>
        <dsp:cNvSpPr/>
      </dsp:nvSpPr>
      <dsp:spPr>
        <a:xfrm>
          <a:off x="2827094" y="345092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/>
            <a:t>Network Criteria</a:t>
          </a:r>
          <a:endParaRPr lang="th-TH" sz="4300" b="1" kern="1200" dirty="0"/>
        </a:p>
      </dsp:txBody>
      <dsp:txXfrm>
        <a:off x="2827094" y="345092"/>
        <a:ext cx="2376289" cy="1188144"/>
      </dsp:txXfrm>
    </dsp:sp>
    <dsp:sp modelId="{B6CABA0A-57C1-4C30-A996-FB47CECA61B4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300" b="1" kern="1200" dirty="0" smtClean="0"/>
            <a:t>สมรรถนะ </a:t>
          </a:r>
          <a:r>
            <a:rPr lang="en-US" sz="4300" b="0" kern="1200" dirty="0" smtClean="0"/>
            <a:t>(Performance)</a:t>
          </a:r>
          <a:endParaRPr lang="th-TH" sz="4300" b="0" kern="1200" dirty="0"/>
        </a:p>
      </dsp:txBody>
      <dsp:txXfrm>
        <a:off x="545" y="2958843"/>
        <a:ext cx="2376289" cy="1188144"/>
      </dsp:txXfrm>
    </dsp:sp>
    <dsp:sp modelId="{6A9789D4-39E6-4EE5-A419-EE04C4E099E1}">
      <dsp:nvSpPr>
        <dsp:cNvPr id="0" name=""/>
        <dsp:cNvSpPr/>
      </dsp:nvSpPr>
      <dsp:spPr>
        <a:xfrm>
          <a:off x="2827094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300" b="1" kern="1200" dirty="0" smtClean="0"/>
            <a:t>ความน่าเชื่อถือ </a:t>
          </a:r>
          <a:r>
            <a:rPr lang="en-US" sz="4300" b="0" kern="1200" dirty="0" smtClean="0"/>
            <a:t>(Reliability)</a:t>
          </a:r>
          <a:endParaRPr lang="th-TH" sz="4300" b="0" kern="1200" dirty="0"/>
        </a:p>
      </dsp:txBody>
      <dsp:txXfrm>
        <a:off x="2827094" y="2958843"/>
        <a:ext cx="2376289" cy="1188144"/>
      </dsp:txXfrm>
    </dsp:sp>
    <dsp:sp modelId="{7BAC1711-9F8E-4C4E-A3C7-932C4B644D89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300" b="1" kern="1200" dirty="0" smtClean="0"/>
            <a:t>ความปลอดภัย </a:t>
          </a:r>
          <a:r>
            <a:rPr lang="en-US" sz="4300" b="0" kern="1200" dirty="0" smtClean="0"/>
            <a:t>(Security)</a:t>
          </a:r>
          <a:endParaRPr lang="th-TH" sz="4300" b="0" kern="1200" dirty="0"/>
        </a:p>
      </dsp:txBody>
      <dsp:txXfrm>
        <a:off x="5751165" y="2958843"/>
        <a:ext cx="2376289" cy="118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02/07/61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8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80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0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0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6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102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74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23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97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1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35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30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65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14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029764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5"/>
            <a:ext cx="608380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2" y="1680465"/>
            <a:ext cx="283622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80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98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138" y="2713038"/>
            <a:ext cx="9948862" cy="2359026"/>
          </a:xfrm>
        </p:spPr>
        <p:txBody>
          <a:bodyPr>
            <a:normAutofit/>
          </a:bodyPr>
          <a:lstStyle/>
          <a:p>
            <a:r>
              <a:rPr lang="th-TH" sz="5300" b="1" dirty="0" smtClean="0"/>
              <a:t>บทที่ </a:t>
            </a:r>
            <a:r>
              <a:rPr lang="en-US" sz="5300" b="1" dirty="0" smtClean="0"/>
              <a:t>1 : Introduction to Data Communication and Computer Network Part2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th-TH" sz="4000" dirty="0" err="1" smtClean="0"/>
              <a:t>สธ</a:t>
            </a:r>
            <a:r>
              <a:rPr lang="en-US" sz="4000" dirty="0" smtClean="0"/>
              <a:t>313 </a:t>
            </a:r>
            <a:r>
              <a:rPr lang="th-TH" sz="4000" dirty="0"/>
              <a:t>การสื่อสารข้อมูลและเครือข่ายคอมพิวเตอร์ทางธุรกิจ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539" y="5320304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2" y="128588"/>
            <a:ext cx="3876676" cy="258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เกณฑ์วัดประสิทธิภาพของเครือข่าย (</a:t>
            </a:r>
            <a:r>
              <a:rPr lang="en-US" dirty="0"/>
              <a:t>Network Criteria)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th-TH" sz="4000" dirty="0">
                <a:solidFill>
                  <a:schemeClr val="accent1"/>
                </a:solidFill>
              </a:rPr>
              <a:t>ความน่าเชื่อถือ (</a:t>
            </a:r>
            <a:r>
              <a:rPr lang="en-US" sz="4000" dirty="0">
                <a:solidFill>
                  <a:schemeClr val="accent1"/>
                </a:solidFill>
              </a:rPr>
              <a:t>Reliability)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056" y="2133600"/>
            <a:ext cx="9503664" cy="4399280"/>
          </a:xfrm>
        </p:spPr>
        <p:txBody>
          <a:bodyPr>
            <a:noAutofit/>
          </a:bodyPr>
          <a:lstStyle/>
          <a:p>
            <a:r>
              <a:rPr lang="th-TH" sz="3600" dirty="0" smtClean="0"/>
              <a:t>ประเมินได้จาก</a:t>
            </a:r>
          </a:p>
          <a:p>
            <a:pPr lvl="1"/>
            <a:r>
              <a:rPr lang="th-TH" sz="3200" b="1" dirty="0" smtClean="0"/>
              <a:t>ความถี่ของความล้มเหลว </a:t>
            </a:r>
            <a:r>
              <a:rPr lang="en-US" sz="3200" dirty="0" smtClean="0"/>
              <a:t>:</a:t>
            </a:r>
            <a:r>
              <a:rPr lang="th-TH" sz="3200" dirty="0" smtClean="0"/>
              <a:t>ยิ่งมีความถี่ของความล้มเหลวสูง เครือข่ายยิ่งมีความน่าเชื่อถือต่ำ</a:t>
            </a:r>
            <a:endParaRPr lang="en-US" sz="3200" dirty="0" smtClean="0"/>
          </a:p>
          <a:p>
            <a:pPr lvl="1"/>
            <a:r>
              <a:rPr lang="th-TH" sz="3200" b="1" dirty="0" smtClean="0"/>
              <a:t>ระยะเวลาในการกู้คืน </a:t>
            </a:r>
            <a:r>
              <a:rPr lang="en-US" sz="3200" dirty="0" smtClean="0"/>
              <a:t>:</a:t>
            </a:r>
            <a:r>
              <a:rPr lang="th-TH" sz="3200" dirty="0" smtClean="0"/>
              <a:t>ยิ่งใช้เวลากู้ระบบให้กลับคืนสภาพเดิมสั้น ย่อมดีกว่าการกู้คืนระบบที่ต้องใช้เวลายาวนาน</a:t>
            </a:r>
          </a:p>
          <a:p>
            <a:pPr lvl="1"/>
            <a:r>
              <a:rPr lang="th-TH" sz="3200" b="1" dirty="0" smtClean="0"/>
              <a:t>การป้องกันภัยพิบัติ </a:t>
            </a:r>
            <a:r>
              <a:rPr lang="en-US" sz="3200" dirty="0" smtClean="0"/>
              <a:t>: </a:t>
            </a:r>
            <a:r>
              <a:rPr lang="th-TH" sz="3200" dirty="0" smtClean="0"/>
              <a:t>ต้องออกแบบระบบป้องกันภัยต่างๆที่อาจเกิดขึ้นจากเหตุการณ์ที่ไม่คาดคิดได้เสมอ เช่นระบบสำรองไฟฟ้า สำรองข้อมูล สำรองอุปกรณ์</a:t>
            </a:r>
            <a:endParaRPr lang="th-T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744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เกณฑ์วัดประสิทธิภาพของเครือข่าย (</a:t>
            </a:r>
            <a:r>
              <a:rPr lang="en-US" dirty="0"/>
              <a:t>Network Criteria)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th-TH" sz="4000" dirty="0" smtClean="0">
                <a:solidFill>
                  <a:schemeClr val="accent1"/>
                </a:solidFill>
              </a:rPr>
              <a:t>ความปลอดภัย (</a:t>
            </a:r>
            <a:r>
              <a:rPr lang="en-US" sz="4000" dirty="0" smtClean="0">
                <a:solidFill>
                  <a:schemeClr val="accent1"/>
                </a:solidFill>
              </a:rPr>
              <a:t>Security)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/>
              <a:t>การป้องกันบุคคลที่ไม่มีสิทธิ์ในการเข้าถึงข้อมูล </a:t>
            </a:r>
            <a:r>
              <a:rPr lang="en-US" dirty="0" smtClean="0"/>
              <a:t>: </a:t>
            </a:r>
            <a:r>
              <a:rPr lang="th-TH" dirty="0" smtClean="0"/>
              <a:t>ข้อมูลที่บันทึกอยู่ในคอมพิวเตอร์ ถือเป็นทรัพยากรอันมีค่าต่อองค์กร บุคคลที่สามารถเข้าใช้งานเครือข่ายได้จึงจำเป็นต้องมีบัญชีผู้ใช้ ผู้ใช้จะต้องถูกกำหนดสิทธิ์ในการเข้าถึงข้อมูลที่แตกต่างกัน และข้อมูลสำคัญจำเป็นต้องถูกเข้ารหัส</a:t>
            </a:r>
            <a:endParaRPr lang="en-US" b="1" dirty="0" smtClean="0"/>
          </a:p>
          <a:p>
            <a:r>
              <a:rPr lang="th-TH" b="1" dirty="0" err="1" smtClean="0"/>
              <a:t>ไวรัส</a:t>
            </a:r>
            <a:r>
              <a:rPr lang="th-TH" b="1" dirty="0" smtClean="0"/>
              <a:t>คอมพิวเตอร์ </a:t>
            </a:r>
            <a:r>
              <a:rPr lang="en-US" b="1" dirty="0" smtClean="0"/>
              <a:t>: </a:t>
            </a:r>
            <a:r>
              <a:rPr lang="th-TH" dirty="0" err="1" smtClean="0"/>
              <a:t>ไวรัส</a:t>
            </a:r>
            <a:r>
              <a:rPr lang="th-TH" dirty="0" smtClean="0"/>
              <a:t>จะทำให้ข้อมูลหรือระบบเสียหาย จึงจำเป็นต้องมีโปรแกรมป้องกัน</a:t>
            </a:r>
            <a:r>
              <a:rPr lang="th-TH" dirty="0" err="1" smtClean="0"/>
              <a:t>ไวรัส</a:t>
            </a:r>
            <a:r>
              <a:rPr lang="th-TH" dirty="0" smtClean="0"/>
              <a:t> และ</a:t>
            </a:r>
            <a:r>
              <a:rPr lang="th-TH" dirty="0" err="1" smtClean="0"/>
              <a:t>ไฟร์วอลล์</a:t>
            </a:r>
            <a:r>
              <a:rPr lang="th-TH" dirty="0" smtClean="0"/>
              <a:t> </a:t>
            </a:r>
            <a:r>
              <a:rPr lang="en-US" dirty="0" smtClean="0"/>
              <a:t>(Firewall)</a:t>
            </a:r>
            <a:endParaRPr lang="th-T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  <p:pic>
        <p:nvPicPr>
          <p:cNvPr id="2050" name="Picture 2" descr="http://betanews.com/wp-content/uploads/2013/10/shutterstock_103215932-e1433915892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4" y="4206239"/>
            <a:ext cx="2689175" cy="2689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99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มาตรฐานเครือข่าย </a:t>
            </a:r>
            <a:r>
              <a:rPr lang="en-US" dirty="0" smtClean="0"/>
              <a:t>(Network Standard)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16608"/>
            <a:ext cx="8915400" cy="4094614"/>
          </a:xfrm>
        </p:spPr>
        <p:txBody>
          <a:bodyPr/>
          <a:lstStyle/>
          <a:p>
            <a:r>
              <a:rPr lang="th-TH" dirty="0" smtClean="0"/>
              <a:t>เป็นข้อกำหนดเพื่อให้เกิดความแน่นอนของระบบสื่อสารระหว่างฮาร์ดแวร์และซอฟต์แวร์ และเป็นการกำหนดแนวทางให้ผู้ผลิตสามารถผลิตหรือพัฒนาผลิตภัณฑ์ให้เป็นไปตามมาตรฐานที่กำหนดไว้</a:t>
            </a:r>
          </a:p>
          <a:p>
            <a:r>
              <a:rPr lang="th-TH" dirty="0" smtClean="0"/>
              <a:t>เป็นผลดีกับผู้บริโภคคือสามารถเลือกซื้อผลิตภัณฑ์ที่ไม่จำเป็นต้องเป็นยี่ห้อเดียวกัน แต่สามารถใช้งานร่วมกันได้อย่างปราศจากปัญหา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pic>
        <p:nvPicPr>
          <p:cNvPr id="3074" name="Picture 2" descr="Image result for standa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284"/>
            <a:ext cx="3169920" cy="244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มาตรฐานเครือข่าย </a:t>
            </a:r>
            <a:r>
              <a:rPr lang="en-US" dirty="0"/>
              <a:t>(Network Standard)</a:t>
            </a:r>
            <a:br>
              <a:rPr lang="en-US" dirty="0"/>
            </a:br>
            <a:r>
              <a:rPr lang="en-US" dirty="0" smtClean="0"/>
              <a:t>: </a:t>
            </a:r>
            <a:r>
              <a:rPr lang="th-TH" sz="4000" dirty="0" smtClean="0">
                <a:solidFill>
                  <a:schemeClr val="accent1"/>
                </a:solidFill>
              </a:rPr>
              <a:t>องค์กรมาตรฐาน </a:t>
            </a:r>
            <a:r>
              <a:rPr lang="en-US" sz="4000" dirty="0" smtClean="0">
                <a:solidFill>
                  <a:schemeClr val="accent1"/>
                </a:solidFill>
              </a:rPr>
              <a:t>(Standards Organizations) </a:t>
            </a:r>
            <a:r>
              <a:rPr lang="th-TH" sz="4000" dirty="0" smtClean="0">
                <a:solidFill>
                  <a:schemeClr val="accent1"/>
                </a:solidFill>
              </a:rPr>
              <a:t>ที่สำคัญ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76928"/>
          </a:xfrm>
        </p:spPr>
        <p:txBody>
          <a:bodyPr>
            <a:normAutofit/>
          </a:bodyPr>
          <a:lstStyle/>
          <a:p>
            <a:r>
              <a:rPr lang="en-US" b="1" dirty="0" smtClean="0"/>
              <a:t>ISO</a:t>
            </a:r>
            <a:r>
              <a:rPr lang="en-US" dirty="0" smtClean="0"/>
              <a:t> (International Organization for Standardization) : </a:t>
            </a:r>
            <a:r>
              <a:rPr lang="th-TH" dirty="0" smtClean="0"/>
              <a:t>เป็นองค์กรมาตรฐานสากลของโลก</a:t>
            </a:r>
            <a:endParaRPr lang="en-US" dirty="0" smtClean="0"/>
          </a:p>
          <a:p>
            <a:r>
              <a:rPr lang="en-US" b="1" dirty="0" smtClean="0"/>
              <a:t>ITU-T</a:t>
            </a:r>
            <a:r>
              <a:rPr lang="en-US" dirty="0" smtClean="0"/>
              <a:t> (International Telecommunications Union-Telecommunication Standards Sector) : </a:t>
            </a:r>
            <a:r>
              <a:rPr lang="th-TH" dirty="0" smtClean="0"/>
              <a:t>เป็นองค์กรสหภาพที่กำหนดมาตรฐานด้านการสื่อสารโทรคมนาคมระดับสากล</a:t>
            </a:r>
          </a:p>
          <a:p>
            <a:r>
              <a:rPr lang="en-US" b="1" dirty="0"/>
              <a:t>IEEE</a:t>
            </a:r>
            <a:r>
              <a:rPr lang="en-US" dirty="0"/>
              <a:t> (Institute of Electrical and Electronics Engineers) </a:t>
            </a:r>
            <a:r>
              <a:rPr lang="th-TH" dirty="0"/>
              <a:t>มีหน้าที่กำหนดมาตรฐานการสื่อสาร กำหนดทฤษฎี คิดค้น และวิจัยผลิตภัณฑ์ เพื่อนำมาใช้งานกับซอฟต์แวร์และอุปกรณ์ในชั้น</a:t>
            </a:r>
            <a:r>
              <a:rPr lang="th-TH" dirty="0" err="1"/>
              <a:t>สื่อสารฟิ</a:t>
            </a:r>
            <a:r>
              <a:rPr lang="th-TH" dirty="0"/>
              <a:t>สิคัล และ</a:t>
            </a:r>
            <a:r>
              <a:rPr lang="th-TH" dirty="0" err="1"/>
              <a:t>ดาต้าลิงก์</a:t>
            </a:r>
            <a:endParaRPr lang="th-TH" dirty="0"/>
          </a:p>
          <a:p>
            <a:endParaRPr lang="th-T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  <p:pic>
        <p:nvPicPr>
          <p:cNvPr id="3074" name="Picture 2" descr="http://www.theauditpeople.com/sites/default/files/pictures/iso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69" y="1392547"/>
            <a:ext cx="2333243" cy="176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itu.int/en/ITU-T/Workshops-and-Seminars/sdn/201306/Documents/Logo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69" y="3706366"/>
            <a:ext cx="2333243" cy="95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ieee-cloudnet.org/2013/images/logos/logo-ie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69" y="5489444"/>
            <a:ext cx="2676878" cy="114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02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มาตรฐานเครือข่าย </a:t>
            </a:r>
            <a:r>
              <a:rPr lang="en-US" dirty="0"/>
              <a:t>(Network Standard)</a:t>
            </a:r>
            <a:br>
              <a:rPr lang="en-US" dirty="0"/>
            </a:br>
            <a:r>
              <a:rPr lang="en-US" dirty="0" smtClean="0"/>
              <a:t>: </a:t>
            </a:r>
            <a:r>
              <a:rPr lang="th-TH" sz="4000" dirty="0" smtClean="0">
                <a:solidFill>
                  <a:schemeClr val="accent1"/>
                </a:solidFill>
              </a:rPr>
              <a:t>องค์กรมาตรฐาน </a:t>
            </a:r>
            <a:r>
              <a:rPr lang="en-US" sz="4000" dirty="0" smtClean="0">
                <a:solidFill>
                  <a:schemeClr val="accent1"/>
                </a:solidFill>
              </a:rPr>
              <a:t>(Standards Organizations) </a:t>
            </a:r>
            <a:r>
              <a:rPr lang="th-TH" sz="4000" dirty="0" smtClean="0">
                <a:solidFill>
                  <a:schemeClr val="accent1"/>
                </a:solidFill>
              </a:rPr>
              <a:t>ที่สำคัญ (ต่อ)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ANSI</a:t>
            </a:r>
            <a:r>
              <a:rPr lang="en-US" dirty="0"/>
              <a:t> (American National Standards Institute) : </a:t>
            </a:r>
            <a:r>
              <a:rPr lang="th-TH" dirty="0"/>
              <a:t>ทำหน้าที่ประสานงานระหว่างองค์กรกำหนดมาตรฐานอื่นๆ</a:t>
            </a:r>
          </a:p>
          <a:p>
            <a:r>
              <a:rPr lang="en-US" b="1" dirty="0" smtClean="0"/>
              <a:t>EIA</a:t>
            </a:r>
            <a:r>
              <a:rPr lang="en-US" dirty="0" smtClean="0"/>
              <a:t> (Electronics Industries Association) </a:t>
            </a:r>
            <a:r>
              <a:rPr lang="th-TH" dirty="0" smtClean="0"/>
              <a:t>กำหนดมาตรฐานสำหรับวงจรอิเล็กทรอนิกส์ ไม่ว่าจะเป็นปลั๊กเชื่อมต่อหรืออินเตอร์</a:t>
            </a:r>
            <a:r>
              <a:rPr lang="th-TH" dirty="0" err="1" smtClean="0"/>
              <a:t>เฟซ</a:t>
            </a:r>
            <a:r>
              <a:rPr lang="th-TH" dirty="0" smtClean="0"/>
              <a:t> สัญญาณที่ใช้สื่อสาร</a:t>
            </a:r>
          </a:p>
          <a:p>
            <a:r>
              <a:rPr lang="en-US" b="1" dirty="0" smtClean="0"/>
              <a:t>FCC</a:t>
            </a:r>
            <a:r>
              <a:rPr lang="en-US" dirty="0" smtClean="0"/>
              <a:t> (Federal Communications Commission) </a:t>
            </a:r>
            <a:r>
              <a:rPr lang="th-TH" dirty="0" smtClean="0"/>
              <a:t>เป็นผู้กำหนดกฎระเบียบการใช้คลื่นวิทยุ โทรทัศน์ การสื่อสารผ่านสายและไร้สาย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  <p:pic>
        <p:nvPicPr>
          <p:cNvPr id="4098" name="Picture 2" descr="http://www.ansi.org/images/home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03" y="2000122"/>
            <a:ext cx="2435913" cy="102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rademarkia.com/logo-images/electronic-components-association/eia-electronic-industries-alliance-787306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04" y="3474720"/>
            <a:ext cx="2453104" cy="85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logs-images.forbes.com/amadoudiallo/files/2014/05/fcc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19" y="4880341"/>
            <a:ext cx="1592210" cy="158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74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ประเภทของเครือข่าย </a:t>
            </a:r>
            <a:r>
              <a:rPr lang="en-US" dirty="0"/>
              <a:t>(Categories of Networks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80032"/>
            <a:ext cx="9216708" cy="4868418"/>
          </a:xfrm>
        </p:spPr>
        <p:txBody>
          <a:bodyPr>
            <a:noAutofit/>
          </a:bodyPr>
          <a:lstStyle/>
          <a:p>
            <a:r>
              <a:rPr lang="th-TH" altLang="th-TH" sz="3600" b="1" dirty="0" smtClean="0">
                <a:solidFill>
                  <a:schemeClr val="tx1"/>
                </a:solidFill>
              </a:rPr>
              <a:t>เครือข่ายท้องถิ่น </a:t>
            </a:r>
            <a:r>
              <a:rPr lang="en-US" altLang="th-TH" sz="3600" b="1" dirty="0" smtClean="0">
                <a:solidFill>
                  <a:schemeClr val="tx1"/>
                </a:solidFill>
              </a:rPr>
              <a:t>(Local </a:t>
            </a:r>
            <a:r>
              <a:rPr lang="en-US" altLang="th-TH" sz="3600" b="1" dirty="0">
                <a:solidFill>
                  <a:schemeClr val="tx1"/>
                </a:solidFill>
              </a:rPr>
              <a:t>Area Networks </a:t>
            </a:r>
            <a:r>
              <a:rPr lang="en-US" altLang="th-TH" sz="3600" b="1" dirty="0" smtClean="0">
                <a:solidFill>
                  <a:schemeClr val="tx1"/>
                </a:solidFill>
              </a:rPr>
              <a:t>: LANs)</a:t>
            </a:r>
            <a:endParaRPr lang="en-US" altLang="th-TH" sz="3600" b="1" dirty="0">
              <a:solidFill>
                <a:schemeClr val="tx1"/>
              </a:solidFill>
            </a:endParaRPr>
          </a:p>
          <a:p>
            <a:pPr lvl="1"/>
            <a:r>
              <a:rPr lang="th-TH" altLang="th-TH" sz="3200" dirty="0" smtClean="0">
                <a:solidFill>
                  <a:schemeClr val="tx1"/>
                </a:solidFill>
              </a:rPr>
              <a:t>ระยะทางสั้นๆ</a:t>
            </a:r>
            <a:endParaRPr lang="en-US" altLang="th-TH" sz="3200" dirty="0" smtClean="0">
              <a:solidFill>
                <a:schemeClr val="tx1"/>
              </a:solidFill>
            </a:endParaRPr>
          </a:p>
          <a:p>
            <a:pPr lvl="1"/>
            <a:r>
              <a:rPr lang="th-TH" altLang="th-TH" sz="3200" dirty="0" smtClean="0">
                <a:solidFill>
                  <a:schemeClr val="tx1"/>
                </a:solidFill>
              </a:rPr>
              <a:t>ถูกออกแบบให้ใช้งานการเชื่อมต่อในระดับท้องถิ่น เช่น ภายในอาคาร</a:t>
            </a:r>
            <a:endParaRPr lang="en-US" altLang="th-TH" sz="3200" dirty="0" smtClean="0">
              <a:solidFill>
                <a:schemeClr val="tx1"/>
              </a:solidFill>
            </a:endParaRPr>
          </a:p>
          <a:p>
            <a:r>
              <a:rPr lang="th-TH" altLang="th-TH" sz="3600" b="1" dirty="0">
                <a:solidFill>
                  <a:schemeClr val="tx1"/>
                </a:solidFill>
              </a:rPr>
              <a:t>เครือข่าย</a:t>
            </a:r>
            <a:r>
              <a:rPr lang="th-TH" altLang="th-TH" sz="3600" b="1" dirty="0" smtClean="0">
                <a:solidFill>
                  <a:schemeClr val="tx1"/>
                </a:solidFill>
              </a:rPr>
              <a:t>ระดับ</a:t>
            </a:r>
            <a:r>
              <a:rPr lang="th-TH" altLang="th-TH" sz="3600" b="1" dirty="0" smtClean="0">
                <a:solidFill>
                  <a:schemeClr val="tx1"/>
                </a:solidFill>
              </a:rPr>
              <a:t>มหานคร</a:t>
            </a:r>
            <a:r>
              <a:rPr lang="th-TH" altLang="th-TH" sz="3600" b="1" dirty="0" smtClean="0">
                <a:solidFill>
                  <a:schemeClr val="tx1"/>
                </a:solidFill>
              </a:rPr>
              <a:t> </a:t>
            </a:r>
            <a:r>
              <a:rPr lang="en-US" altLang="th-TH" sz="3600" b="1" dirty="0">
                <a:solidFill>
                  <a:schemeClr val="tx1"/>
                </a:solidFill>
              </a:rPr>
              <a:t>(Metropolitan Area Networks : MANs)</a:t>
            </a:r>
          </a:p>
          <a:p>
            <a:pPr lvl="1"/>
            <a:r>
              <a:rPr lang="th-TH" altLang="th-TH" sz="3200" dirty="0">
                <a:solidFill>
                  <a:schemeClr val="tx1"/>
                </a:solidFill>
              </a:rPr>
              <a:t>ใช้</a:t>
            </a:r>
            <a:r>
              <a:rPr lang="th-TH" altLang="th-TH" sz="3200" dirty="0" smtClean="0">
                <a:solidFill>
                  <a:schemeClr val="tx1"/>
                </a:solidFill>
              </a:rPr>
              <a:t>เชื่อมต่อภายในเมืองใหญ่</a:t>
            </a:r>
            <a:endParaRPr lang="th-TH" sz="3600" dirty="0" smtClean="0"/>
          </a:p>
          <a:p>
            <a:r>
              <a:rPr lang="th-TH" altLang="th-TH" sz="3600" b="1" dirty="0" smtClean="0">
                <a:solidFill>
                  <a:schemeClr val="tx1"/>
                </a:solidFill>
              </a:rPr>
              <a:t>เครือข่ายระดับประเทศ </a:t>
            </a:r>
            <a:r>
              <a:rPr lang="en-US" altLang="th-TH" sz="3600" b="1" dirty="0" smtClean="0">
                <a:solidFill>
                  <a:schemeClr val="tx1"/>
                </a:solidFill>
              </a:rPr>
              <a:t>(Wide Area Networks : WANs)</a:t>
            </a:r>
          </a:p>
          <a:p>
            <a:pPr lvl="1"/>
            <a:r>
              <a:rPr lang="th-TH" altLang="th-TH" sz="3200" dirty="0" smtClean="0">
                <a:solidFill>
                  <a:schemeClr val="tx1"/>
                </a:solidFill>
              </a:rPr>
              <a:t>ระยะ</a:t>
            </a:r>
            <a:r>
              <a:rPr lang="th-TH" altLang="th-TH" sz="3200" dirty="0" smtClean="0">
                <a:solidFill>
                  <a:schemeClr val="tx1"/>
                </a:solidFill>
              </a:rPr>
              <a:t>ทางไกล (ข้ามประเทศหรือทวีป)</a:t>
            </a:r>
            <a:endParaRPr lang="en-US" altLang="th-TH" sz="3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0642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16</a:t>
            </a:fld>
            <a:endParaRPr lang="th-TH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38" y="0"/>
            <a:ext cx="10960862" cy="688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0466"/>
            <a:ext cx="2306320" cy="640445"/>
          </a:xfrm>
          <a:solidFill>
            <a:srgbClr val="417B85">
              <a:alpha val="69804"/>
            </a:srgb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LANs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0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17</a:t>
            </a:fld>
            <a:endParaRPr lang="th-TH" dirty="0"/>
          </a:p>
        </p:txBody>
      </p:sp>
      <p:pic>
        <p:nvPicPr>
          <p:cNvPr id="7170" name="Picture 2" descr="https://nattaporn53.files.wordpress.com/2013/02/gbm9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-13335"/>
            <a:ext cx="9550399" cy="680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03107"/>
            <a:ext cx="3078480" cy="696690"/>
          </a:xfrm>
          <a:solidFill>
            <a:srgbClr val="417B85">
              <a:alpha val="69804"/>
            </a:srgb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MANs 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8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18</a:t>
            </a:fld>
            <a:endParaRPr lang="th-TH" dirty="0"/>
          </a:p>
        </p:txBody>
      </p:sp>
      <p:pic>
        <p:nvPicPr>
          <p:cNvPr id="5122" name="Picture 2" descr="http://www.reliable-group.com/images/w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041" y="0"/>
            <a:ext cx="10220960" cy="685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6670"/>
            <a:ext cx="2903635" cy="818610"/>
          </a:xfrm>
          <a:solidFill>
            <a:srgbClr val="417B85">
              <a:alpha val="69804"/>
            </a:srgb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WANs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19</a:t>
            </a:fld>
            <a:endParaRPr lang="th-TH" dirty="0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521" y="-24671"/>
            <a:ext cx="9682480" cy="688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11120"/>
            <a:ext cx="2812195" cy="838930"/>
          </a:xfrm>
          <a:solidFill>
            <a:srgbClr val="417B85">
              <a:alpha val="69804"/>
            </a:srgb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WANs (</a:t>
            </a:r>
            <a:r>
              <a:rPr lang="th-TH" dirty="0">
                <a:solidFill>
                  <a:schemeClr val="bg1"/>
                </a:solidFill>
              </a:rPr>
              <a:t>ต่อ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8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1671638"/>
            <a:ext cx="9247187" cy="4239584"/>
          </a:xfrm>
        </p:spPr>
        <p:txBody>
          <a:bodyPr>
            <a:normAutofit fontScale="92500" lnSpcReduction="10000"/>
          </a:bodyPr>
          <a:lstStyle/>
          <a:p>
            <a:r>
              <a:rPr lang="th-TH" sz="3600" b="1" dirty="0" smtClean="0"/>
              <a:t>ทิศทางการไหลของข้อมูล (</a:t>
            </a:r>
            <a:r>
              <a:rPr lang="en-US" sz="3600" b="1" dirty="0" smtClean="0"/>
              <a:t>Direction of Data Flow</a:t>
            </a:r>
            <a:r>
              <a:rPr lang="th-TH" sz="3600" b="1" dirty="0" smtClean="0"/>
              <a:t>)</a:t>
            </a:r>
          </a:p>
          <a:p>
            <a:r>
              <a:rPr lang="th-TH" sz="3600" b="1" dirty="0" smtClean="0"/>
              <a:t>เครือข่าย</a:t>
            </a:r>
            <a:r>
              <a:rPr lang="th-TH" sz="3600" b="1" dirty="0" smtClean="0"/>
              <a:t>คอมพิวเตอร์ </a:t>
            </a:r>
            <a:r>
              <a:rPr lang="en-US" sz="3600" b="1" dirty="0" smtClean="0"/>
              <a:t>(Computer Network)</a:t>
            </a:r>
          </a:p>
          <a:p>
            <a:r>
              <a:rPr lang="th-TH" sz="3600" b="1" dirty="0" smtClean="0"/>
              <a:t>ประโยชน์ของเครือข่าย</a:t>
            </a:r>
          </a:p>
          <a:p>
            <a:r>
              <a:rPr lang="th-TH" sz="3600" b="1" dirty="0" smtClean="0"/>
              <a:t>เกณฑ์วัดประสิทธิภาพของเครือข่าย </a:t>
            </a:r>
            <a:r>
              <a:rPr lang="en-US" sz="3600" b="1" dirty="0" smtClean="0"/>
              <a:t>(Network Criteria)</a:t>
            </a:r>
          </a:p>
          <a:p>
            <a:r>
              <a:rPr lang="th-TH" sz="3600" b="1" dirty="0" smtClean="0"/>
              <a:t>มาตรฐานเครือข่าย </a:t>
            </a:r>
            <a:r>
              <a:rPr lang="en-US" sz="3600" b="1" dirty="0" smtClean="0"/>
              <a:t>(Network Standard)</a:t>
            </a:r>
          </a:p>
          <a:p>
            <a:r>
              <a:rPr lang="th-TH" sz="3600" b="1" dirty="0" smtClean="0"/>
              <a:t>ประเภทของเครือข่าย </a:t>
            </a:r>
            <a:r>
              <a:rPr lang="en-US" sz="3600" b="1" dirty="0" smtClean="0"/>
              <a:t>(Categories of Networks)</a:t>
            </a:r>
          </a:p>
          <a:p>
            <a:r>
              <a:rPr lang="th-TH" sz="3600" b="1" dirty="0" smtClean="0"/>
              <a:t>อินเทอร์เน็ต </a:t>
            </a:r>
            <a:r>
              <a:rPr lang="en-US" sz="3600" b="1" dirty="0" smtClean="0"/>
              <a:t>(The Internet)</a:t>
            </a:r>
          </a:p>
          <a:p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7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434" y="0"/>
            <a:ext cx="7495566" cy="684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0389"/>
            <a:ext cx="5994400" cy="802353"/>
          </a:xfrm>
          <a:solidFill>
            <a:srgbClr val="417B85">
              <a:alpha val="69804"/>
            </a:srgb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th-TH" dirty="0">
                <a:solidFill>
                  <a:schemeClr val="bg1"/>
                </a:solidFill>
              </a:rPr>
              <a:t>เครือข่ายแบบผสม </a:t>
            </a:r>
            <a:r>
              <a:rPr lang="en-US" dirty="0">
                <a:solidFill>
                  <a:schemeClr val="bg1"/>
                </a:solidFill>
              </a:rPr>
              <a:t>(Heterogeneous)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20</a:t>
            </a:fld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6806" y="2372742"/>
            <a:ext cx="6251753" cy="523220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ประกอบไปด้วย </a:t>
            </a:r>
            <a:r>
              <a:rPr lang="en-US" dirty="0" smtClean="0">
                <a:solidFill>
                  <a:schemeClr val="bg1"/>
                </a:solidFill>
              </a:rPr>
              <a:t>WANs 4 </a:t>
            </a:r>
            <a:r>
              <a:rPr lang="th-TH" dirty="0" smtClean="0">
                <a:solidFill>
                  <a:schemeClr val="bg1"/>
                </a:solidFill>
              </a:rPr>
              <a:t>เครือข่าย และ </a:t>
            </a:r>
            <a:r>
              <a:rPr lang="en-US" dirty="0" smtClean="0">
                <a:solidFill>
                  <a:schemeClr val="bg1"/>
                </a:solidFill>
              </a:rPr>
              <a:t>LANs 2 </a:t>
            </a:r>
            <a:r>
              <a:rPr lang="th-TH" dirty="0" smtClean="0">
                <a:solidFill>
                  <a:schemeClr val="bg1"/>
                </a:solidFill>
              </a:rPr>
              <a:t>เครือข่าย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อินเทอร์เน็ต </a:t>
            </a:r>
            <a:r>
              <a:rPr lang="en-US" dirty="0" smtClean="0"/>
              <a:t>(Internet)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14450"/>
            <a:ext cx="8915400" cy="5293614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internet</a:t>
            </a:r>
            <a:r>
              <a:rPr lang="en-US" dirty="0" smtClean="0"/>
              <a:t> </a:t>
            </a:r>
            <a:r>
              <a:rPr lang="th-TH" dirty="0" smtClean="0"/>
              <a:t>เกิดจากคำว่า </a:t>
            </a:r>
            <a:r>
              <a:rPr lang="en-US" dirty="0" err="1" smtClean="0"/>
              <a:t>inter+network</a:t>
            </a:r>
            <a:endParaRPr lang="th-TH" dirty="0"/>
          </a:p>
          <a:p>
            <a:r>
              <a:rPr lang="en-US" b="1" dirty="0" smtClean="0"/>
              <a:t>Internet</a:t>
            </a:r>
            <a:r>
              <a:rPr lang="en-US" dirty="0" smtClean="0"/>
              <a:t> </a:t>
            </a:r>
            <a:r>
              <a:rPr lang="th-TH" dirty="0" smtClean="0"/>
              <a:t>จัดเป็นเครือข่ายสาธารณะ </a:t>
            </a:r>
            <a:r>
              <a:rPr lang="en-US" dirty="0" smtClean="0"/>
              <a:t>(Public Network) </a:t>
            </a:r>
            <a:r>
              <a:rPr lang="th-TH" dirty="0" smtClean="0"/>
              <a:t>ที่ทั่วโลกสามารถ                ใช้บริการได้</a:t>
            </a:r>
          </a:p>
          <a:p>
            <a:r>
              <a:rPr lang="th-TH" dirty="0" smtClean="0"/>
              <a:t>ประกอบไปด้วยเครือข่ายที่หลากหลาย จึงต้องมีอุปกรณ์ช่วยในการสื่อสาร</a:t>
            </a:r>
          </a:p>
          <a:p>
            <a:pPr lvl="1"/>
            <a:r>
              <a:rPr lang="th-TH" b="1" dirty="0" smtClean="0"/>
              <a:t>เรา</a:t>
            </a:r>
            <a:r>
              <a:rPr lang="th-TH" b="1" dirty="0" err="1" smtClean="0"/>
              <a:t>เตอร์</a:t>
            </a:r>
            <a:r>
              <a:rPr lang="th-TH" b="1" dirty="0" smtClean="0"/>
              <a:t> </a:t>
            </a:r>
            <a:r>
              <a:rPr lang="en-US" b="1" dirty="0" smtClean="0"/>
              <a:t>(Router) </a:t>
            </a:r>
            <a:r>
              <a:rPr lang="th-TH" dirty="0" smtClean="0"/>
              <a:t>เชื่อมต่อระหว่างเครือข่ายเข้าด้วยกัน</a:t>
            </a:r>
          </a:p>
          <a:p>
            <a:pPr lvl="1"/>
            <a:r>
              <a:rPr lang="th-TH" b="1" dirty="0" smtClean="0"/>
              <a:t>เกต</a:t>
            </a:r>
            <a:r>
              <a:rPr lang="th-TH" b="1" dirty="0" err="1" smtClean="0"/>
              <a:t>เวย์</a:t>
            </a:r>
            <a:r>
              <a:rPr lang="th-TH" b="1" dirty="0" smtClean="0"/>
              <a:t> </a:t>
            </a:r>
            <a:r>
              <a:rPr lang="en-US" b="1" dirty="0" smtClean="0"/>
              <a:t>(Gateway) </a:t>
            </a:r>
            <a:r>
              <a:rPr lang="th-TH" dirty="0" smtClean="0"/>
              <a:t>ทำให้ระบบที่มีแพลตฟอร์มแตกต่างกัน สามารถสื่อสารร่วมกันเป็นเครือข่ายเดียวกันได้</a:t>
            </a:r>
          </a:p>
          <a:p>
            <a:r>
              <a:rPr lang="th-TH" dirty="0" smtClean="0"/>
              <a:t>จำเป็นต้องมีองค์กรเพื่อบริการอินเทอร์เน็ต เรียกว่า </a:t>
            </a:r>
            <a:r>
              <a:rPr lang="en-US" b="1" dirty="0" smtClean="0"/>
              <a:t>ISP</a:t>
            </a:r>
            <a:r>
              <a:rPr lang="en-US" dirty="0" smtClean="0"/>
              <a:t> (Internet Service Provider) </a:t>
            </a:r>
            <a:r>
              <a:rPr lang="th-TH" dirty="0" smtClean="0"/>
              <a:t>เป็นศูนย์กลางการเชื่อมต่อเพื่อให้สามารถใช้งานอินเทอร์เน็ตเพื่อสื่อสารได้ทั่วโลก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7327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22</a:t>
            </a:fld>
            <a:endParaRPr lang="th-TH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80" y="-1"/>
            <a:ext cx="7386320" cy="682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293305"/>
            <a:ext cx="5039359" cy="586295"/>
          </a:xfrm>
          <a:solidFill>
            <a:srgbClr val="417B85">
              <a:alpha val="69804"/>
            </a:srgb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th-TH" sz="3600" dirty="0">
                <a:solidFill>
                  <a:schemeClr val="bg1"/>
                </a:solidFill>
              </a:rPr>
              <a:t>ลำดับชั้นของโครงสร้างในระบบอินเทอร์เน็ต</a:t>
            </a:r>
          </a:p>
        </p:txBody>
      </p:sp>
    </p:spTree>
    <p:extLst>
      <p:ext uri="{BB962C8B-B14F-4D97-AF65-F5344CB8AC3E}">
        <p14:creationId xmlns:p14="http://schemas.microsoft.com/office/powerpoint/2010/main" val="62523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ทิศทางการไหลของข้อมูล</a:t>
            </a:r>
            <a:br>
              <a:rPr lang="th-TH" dirty="0" smtClean="0"/>
            </a:br>
            <a:r>
              <a:rPr lang="en-US" dirty="0" smtClean="0"/>
              <a:t>(Direction of Data Flow)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7772" y="2489200"/>
            <a:ext cx="8915400" cy="377762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Simplex </a:t>
            </a:r>
            <a:r>
              <a:rPr lang="en-US" sz="3600" dirty="0" smtClean="0"/>
              <a:t>– </a:t>
            </a:r>
            <a:r>
              <a:rPr lang="th-TH" sz="3600" dirty="0" smtClean="0"/>
              <a:t>การสื่อสารแบบทางเดียว เช่น คีย์บอร์ด จอภาพ</a:t>
            </a:r>
            <a:endParaRPr lang="en-US" sz="3600" dirty="0" smtClean="0"/>
          </a:p>
          <a:p>
            <a:r>
              <a:rPr lang="en-US" sz="3600" b="1" dirty="0" smtClean="0"/>
              <a:t>Half-Duplex</a:t>
            </a:r>
            <a:r>
              <a:rPr lang="th-TH" sz="3600" dirty="0" smtClean="0"/>
              <a:t> </a:t>
            </a:r>
            <a:r>
              <a:rPr lang="en-US" sz="3600" dirty="0" smtClean="0"/>
              <a:t>– </a:t>
            </a:r>
            <a:r>
              <a:rPr lang="th-TH" sz="3600" dirty="0" smtClean="0"/>
              <a:t>อุปกรณ์ต้องผลัดกันรับ ผลัดกันส่ง เช่น วิทยุสื่อสาร</a:t>
            </a:r>
            <a:endParaRPr lang="en-US" sz="3600" dirty="0" smtClean="0"/>
          </a:p>
          <a:p>
            <a:r>
              <a:rPr lang="en-US" sz="3600" b="1" dirty="0" smtClean="0"/>
              <a:t>Full-Duplex</a:t>
            </a:r>
            <a:r>
              <a:rPr lang="th-TH" sz="3600" dirty="0" smtClean="0"/>
              <a:t> </a:t>
            </a:r>
            <a:r>
              <a:rPr lang="en-US" sz="3600" dirty="0" smtClean="0"/>
              <a:t>– </a:t>
            </a:r>
            <a:r>
              <a:rPr lang="th-TH" sz="3600" dirty="0" smtClean="0"/>
              <a:t>การสื่อสารแบบสองทาง เช่น โทรศัพท์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0230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  <p:pic>
        <p:nvPicPr>
          <p:cNvPr id="1026" name="Picture 2" descr="Image result for full duple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3"/>
            <a:ext cx="9438640" cy="68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9485" y="1152907"/>
            <a:ext cx="4102515" cy="763270"/>
          </a:xfrm>
          <a:solidFill>
            <a:srgbClr val="417B85">
              <a:alpha val="69804"/>
            </a:srgbClr>
          </a:solidFill>
        </p:spPr>
        <p:txBody>
          <a:bodyPr/>
          <a:lstStyle/>
          <a:p>
            <a:r>
              <a:rPr lang="th-TH" dirty="0" smtClean="0">
                <a:solidFill>
                  <a:schemeClr val="bg1"/>
                </a:solidFill>
              </a:rPr>
              <a:t>ทิศทางการไหลของข้อมูล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8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เครือข่ายคอมพิวเตอร์ </a:t>
            </a:r>
            <a:r>
              <a:rPr lang="en-US" dirty="0"/>
              <a:t>(Computer Network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67840"/>
            <a:ext cx="8915400" cy="2084832"/>
          </a:xfrm>
        </p:spPr>
        <p:txBody>
          <a:bodyPr/>
          <a:lstStyle/>
          <a:p>
            <a:r>
              <a:rPr lang="th-TH" dirty="0" smtClean="0"/>
              <a:t>ทำไมต้องสร้างเครือข่าย และเครือข่ายมีประโยชน์อย่างไร</a:t>
            </a:r>
            <a:r>
              <a:rPr lang="en-US" dirty="0" smtClean="0"/>
              <a:t>?</a:t>
            </a:r>
          </a:p>
          <a:p>
            <a:pPr lvl="1"/>
            <a:r>
              <a:rPr lang="th-TH" u="sng" dirty="0" smtClean="0"/>
              <a:t>คำตอบ</a:t>
            </a:r>
            <a:r>
              <a:rPr lang="th-TH" dirty="0" smtClean="0"/>
              <a:t> เพื่อให้สามารถเข้าถึงและใช้งานทรัพยากรร่วมกันได้ แม้ว่าทรัพยากรเหล่านั้นจะไม่ได้เชื่อมต่อกับเครื่องของตนโดยตรงก็ตาม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  <p:sp>
        <p:nvSpPr>
          <p:cNvPr id="5" name="Oval 4"/>
          <p:cNvSpPr/>
          <p:nvPr/>
        </p:nvSpPr>
        <p:spPr>
          <a:xfrm>
            <a:off x="5145024" y="4206240"/>
            <a:ext cx="2877312" cy="121920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</a:t>
            </a:r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2589212" y="4120896"/>
            <a:ext cx="1411360" cy="633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Client#1</a:t>
            </a:r>
            <a:endParaRPr lang="th-TH" dirty="0"/>
          </a:p>
        </p:txBody>
      </p:sp>
      <p:sp>
        <p:nvSpPr>
          <p:cNvPr id="7" name="Rectangle 6"/>
          <p:cNvSpPr/>
          <p:nvPr/>
        </p:nvSpPr>
        <p:spPr>
          <a:xfrm>
            <a:off x="3375595" y="5650992"/>
            <a:ext cx="1397789" cy="627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Client#2</a:t>
            </a:r>
            <a:endParaRPr lang="th-TH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9217152" y="4120896"/>
            <a:ext cx="1780032" cy="85344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th-TH" dirty="0"/>
          </a:p>
        </p:txBody>
      </p:sp>
      <p:sp>
        <p:nvSpPr>
          <p:cNvPr id="9" name="Snip Same Side Corner Rectangle 8"/>
          <p:cNvSpPr/>
          <p:nvPr/>
        </p:nvSpPr>
        <p:spPr>
          <a:xfrm>
            <a:off x="8534400" y="5650992"/>
            <a:ext cx="1572768" cy="859536"/>
          </a:xfrm>
          <a:prstGeom prst="snip2Same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Print Server</a:t>
            </a:r>
            <a:endParaRPr lang="th-TH" dirty="0"/>
          </a:p>
        </p:txBody>
      </p:sp>
      <p:cxnSp>
        <p:nvCxnSpPr>
          <p:cNvPr id="11" name="Straight Connector 10"/>
          <p:cNvCxnSpPr>
            <a:stCxn id="6" idx="3"/>
            <a:endCxn id="5" idx="2"/>
          </p:cNvCxnSpPr>
          <p:nvPr/>
        </p:nvCxnSpPr>
        <p:spPr>
          <a:xfrm>
            <a:off x="4000572" y="4437888"/>
            <a:ext cx="1144452" cy="37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  <a:endCxn id="5" idx="3"/>
          </p:cNvCxnSpPr>
          <p:nvPr/>
        </p:nvCxnSpPr>
        <p:spPr>
          <a:xfrm flipV="1">
            <a:off x="4773384" y="5246892"/>
            <a:ext cx="793013" cy="718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6"/>
            <a:endCxn id="8" idx="2"/>
          </p:cNvCxnSpPr>
          <p:nvPr/>
        </p:nvCxnSpPr>
        <p:spPr>
          <a:xfrm flipV="1">
            <a:off x="8022336" y="4547616"/>
            <a:ext cx="1194816" cy="268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9" idx="2"/>
          </p:cNvCxnSpPr>
          <p:nvPr/>
        </p:nvCxnSpPr>
        <p:spPr>
          <a:xfrm>
            <a:off x="7600963" y="5246892"/>
            <a:ext cx="933437" cy="833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26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เครือข่าย</a:t>
            </a:r>
            <a:r>
              <a:rPr lang="th-TH" dirty="0" smtClean="0"/>
              <a:t>คอมพิวเตอร์ </a:t>
            </a:r>
            <a:r>
              <a:rPr lang="en-US" dirty="0" smtClean="0"/>
              <a:t>: </a:t>
            </a:r>
            <a:r>
              <a:rPr lang="th-TH" dirty="0" smtClean="0">
                <a:solidFill>
                  <a:schemeClr val="accent1"/>
                </a:solidFill>
              </a:rPr>
              <a:t>ก่อนจะเป็นเครือข่าย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9139492" cy="4006222"/>
          </a:xfrm>
        </p:spPr>
        <p:txBody>
          <a:bodyPr/>
          <a:lstStyle/>
          <a:p>
            <a:r>
              <a:rPr lang="th-TH" dirty="0" smtClean="0"/>
              <a:t>การใช้งานคอมพิวเตอร์ในยุคแรกเป็นการใช้งานโดยผู้ใช้คนเดียว </a:t>
            </a:r>
            <a:r>
              <a:rPr lang="en-US" dirty="0" smtClean="0"/>
              <a:t>(Stand Alone)</a:t>
            </a:r>
          </a:p>
          <a:p>
            <a:r>
              <a:rPr lang="th-TH" dirty="0" smtClean="0"/>
              <a:t>เมื่อคนใดคนหนึ่งต้องการข้อมูลส่วนอื่นมาใช้ ต้องเดินไปคัดลอกจากส่วนงานนั้นโดยตรง</a:t>
            </a:r>
          </a:p>
          <a:p>
            <a:r>
              <a:rPr lang="th-TH" dirty="0" smtClean="0"/>
              <a:t>ปัญหาอย่างหนึ่งคือข้อมูลที่คัดลอกมาอาจไม่ทันสมัยแล้วก็เป็นได้ </a:t>
            </a:r>
          </a:p>
          <a:p>
            <a:r>
              <a:rPr lang="th-TH" dirty="0" smtClean="0"/>
              <a:t>ปี </a:t>
            </a:r>
            <a:r>
              <a:rPr lang="en-US" dirty="0" smtClean="0"/>
              <a:t>1973 </a:t>
            </a:r>
            <a:r>
              <a:rPr lang="th-TH" dirty="0" smtClean="0"/>
              <a:t>บริษัทซี</a:t>
            </a:r>
            <a:r>
              <a:rPr lang="th-TH" dirty="0" err="1" smtClean="0"/>
              <a:t>ร็อกซ์</a:t>
            </a:r>
            <a:r>
              <a:rPr lang="th-TH" dirty="0" smtClean="0"/>
              <a:t> </a:t>
            </a:r>
            <a:r>
              <a:rPr lang="en-US" dirty="0" smtClean="0"/>
              <a:t>(Xerox) </a:t>
            </a:r>
            <a:r>
              <a:rPr lang="th-TH" dirty="0" smtClean="0"/>
              <a:t>ได้นำเทคโนโลยีเครือข่ายมาใช้ เรียกว่า </a:t>
            </a:r>
            <a:r>
              <a:rPr lang="en-US" dirty="0" smtClean="0"/>
              <a:t>“Ethernet” </a:t>
            </a:r>
            <a:r>
              <a:rPr lang="th-TH" dirty="0" smtClean="0"/>
              <a:t>โดยมีพื้นฐานการเชื่อมต่อแบบบัส </a:t>
            </a:r>
            <a:r>
              <a:rPr lang="en-US" dirty="0" smtClean="0"/>
              <a:t>(Bus Topology) </a:t>
            </a:r>
            <a:r>
              <a:rPr lang="th-TH" dirty="0" smtClean="0"/>
              <a:t>และเชื่อมต่อด้วยสายโคแอก</a:t>
            </a:r>
            <a:r>
              <a:rPr lang="th-TH" dirty="0" err="1" smtClean="0"/>
              <a:t>เชียล</a:t>
            </a:r>
            <a:r>
              <a:rPr lang="th-TH" dirty="0" smtClean="0"/>
              <a:t> มีความเร็วเพียง </a:t>
            </a:r>
            <a:r>
              <a:rPr lang="en-US" dirty="0" smtClean="0"/>
              <a:t>3 </a:t>
            </a:r>
            <a:r>
              <a:rPr lang="en-US" dirty="0" smtClean="0"/>
              <a:t>Mb/Min</a:t>
            </a:r>
            <a:r>
              <a:rPr lang="th-TH" dirty="0"/>
              <a:t>.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  <p:pic>
        <p:nvPicPr>
          <p:cNvPr id="1026" name="Picture 2" descr="Xerox Al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" y="3373882"/>
            <a:ext cx="2611397" cy="3484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iratecinc.com/Miratec%20Images%20Reduced%20Size/0-R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604" y="5290947"/>
            <a:ext cx="2089404" cy="1567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48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ประโยชน์ของเครือข่าย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การใช้ทรัพยากรร่วมกัน</a:t>
            </a:r>
          </a:p>
          <a:p>
            <a:r>
              <a:rPr lang="th-TH" dirty="0" smtClean="0"/>
              <a:t>ช่วยลดต้นทุน</a:t>
            </a:r>
          </a:p>
          <a:p>
            <a:r>
              <a:rPr lang="th-TH" dirty="0" smtClean="0"/>
              <a:t>เพิ่มความสะดวกด้านการสื่อสาร</a:t>
            </a:r>
          </a:p>
          <a:p>
            <a:r>
              <a:rPr lang="th-TH" dirty="0" smtClean="0"/>
              <a:t>ความน่าเชื่อถือและความปลอดภัยของระบบ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2942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เกณฑ์วัดประสิทธิภาพของเครือข่าย (</a:t>
            </a:r>
            <a:r>
              <a:rPr lang="en-US" dirty="0"/>
              <a:t>Network Criteria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72867168"/>
              </p:ext>
            </p:extLst>
          </p:nvPr>
        </p:nvGraphicFramePr>
        <p:xfrm>
          <a:off x="2486596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470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เกณฑ์วัดประสิทธิภาพของเครือข่าย (</a:t>
            </a:r>
            <a:r>
              <a:rPr lang="en-US" dirty="0"/>
              <a:t>Network Criteria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: </a:t>
            </a:r>
            <a:r>
              <a:rPr lang="th-TH" sz="4000" dirty="0">
                <a:solidFill>
                  <a:schemeClr val="accent1"/>
                </a:solidFill>
              </a:rPr>
              <a:t>สมรรถนะ (</a:t>
            </a:r>
            <a:r>
              <a:rPr lang="en-US" sz="4000" dirty="0">
                <a:solidFill>
                  <a:schemeClr val="accent1"/>
                </a:solidFill>
              </a:rPr>
              <a:t>Performance)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4976" y="1905000"/>
            <a:ext cx="9029636" cy="4434840"/>
          </a:xfrm>
        </p:spPr>
        <p:txBody>
          <a:bodyPr>
            <a:noAutofit/>
          </a:bodyPr>
          <a:lstStyle/>
          <a:p>
            <a:r>
              <a:rPr lang="th-TH" sz="2800" dirty="0" smtClean="0"/>
              <a:t>ประเมินจากเวลาที่ใช้ขนส่งข้อมูล </a:t>
            </a:r>
            <a:r>
              <a:rPr lang="en-US" sz="2800" dirty="0" smtClean="0"/>
              <a:t>(Transit Time) </a:t>
            </a:r>
            <a:r>
              <a:rPr lang="th-TH" sz="2800" dirty="0" smtClean="0"/>
              <a:t>และเวลาตอบสนอง </a:t>
            </a:r>
            <a:r>
              <a:rPr lang="en-US" sz="2800" dirty="0" smtClean="0"/>
              <a:t>(Response Time)</a:t>
            </a:r>
            <a:endParaRPr lang="th-TH" sz="2800" dirty="0" smtClean="0"/>
          </a:p>
          <a:p>
            <a:pPr lvl="1"/>
            <a:r>
              <a:rPr lang="en-US" sz="2400" b="1" dirty="0" smtClean="0"/>
              <a:t>Transit Time </a:t>
            </a:r>
            <a:r>
              <a:rPr lang="th-TH" sz="2400" dirty="0" smtClean="0"/>
              <a:t>คือเวลาที่ข้อมูลเดินทางจากอุปกรณ์หนึ่งไปยังอุปกรณ์หนึ่ง</a:t>
            </a:r>
          </a:p>
          <a:p>
            <a:pPr lvl="1"/>
            <a:r>
              <a:rPr lang="en-US" sz="2400" b="1" dirty="0" smtClean="0"/>
              <a:t>Response Time </a:t>
            </a:r>
            <a:r>
              <a:rPr lang="th-TH" sz="2400" dirty="0" smtClean="0"/>
              <a:t>คือช่วงระยะเวลาระหว่างที่มีการร้องขอข้อมูล จนได้รับข้อมูลที่ร้องงขอนั้น</a:t>
            </a:r>
            <a:endParaRPr lang="th-TH" sz="2400" dirty="0"/>
          </a:p>
          <a:p>
            <a:r>
              <a:rPr lang="th-TH" sz="2800" dirty="0" smtClean="0"/>
              <a:t>ปัจจัยที่มีผลกระทบต่อสมรรถนะของเครือข่าย</a:t>
            </a:r>
          </a:p>
          <a:p>
            <a:pPr lvl="1"/>
            <a:r>
              <a:rPr lang="th-TH" sz="2400" b="1" dirty="0" smtClean="0"/>
              <a:t>จำนวนผู้ใช้ </a:t>
            </a:r>
          </a:p>
          <a:p>
            <a:pPr lvl="1"/>
            <a:r>
              <a:rPr lang="th-TH" sz="2400" b="1" dirty="0" smtClean="0"/>
              <a:t>ชนิดสื่อกลาง </a:t>
            </a:r>
            <a:endParaRPr lang="th-TH" sz="2400" dirty="0"/>
          </a:p>
          <a:p>
            <a:pPr lvl="1"/>
            <a:r>
              <a:rPr lang="th-TH" sz="2400" b="1" dirty="0" smtClean="0"/>
              <a:t>ฮาร์ดแวร์ </a:t>
            </a:r>
          </a:p>
          <a:p>
            <a:pPr lvl="1"/>
            <a:r>
              <a:rPr lang="th-TH" sz="2400" b="1" dirty="0" smtClean="0"/>
              <a:t>ซอฟต์แวร์</a:t>
            </a:r>
            <a:endParaRPr lang="th-TH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  <p:pic>
        <p:nvPicPr>
          <p:cNvPr id="2050" name="Picture 2" descr="Image result for perform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80" y="3645062"/>
            <a:ext cx="4846320" cy="322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9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969</Words>
  <Application>Microsoft Office PowerPoint</Application>
  <PresentationFormat>Widescreen</PresentationFormat>
  <Paragraphs>111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Cordia New</vt:lpstr>
      <vt:lpstr>TH SarabunPSK</vt:lpstr>
      <vt:lpstr>Wingdings 3</vt:lpstr>
      <vt:lpstr>Wisp</vt:lpstr>
      <vt:lpstr>บทที่ 1 : Introduction to Data Communication and Computer Network Part2 สธ313 การสื่อสารข้อมูลและเครือข่ายคอมพิวเตอร์ทางธุรกิจ</vt:lpstr>
      <vt:lpstr>Outline</vt:lpstr>
      <vt:lpstr>ทิศทางการไหลของข้อมูล (Direction of Data Flow)</vt:lpstr>
      <vt:lpstr>ทิศทางการไหลของข้อมูล</vt:lpstr>
      <vt:lpstr>เครือข่ายคอมพิวเตอร์ (Computer Network)</vt:lpstr>
      <vt:lpstr>เครือข่ายคอมพิวเตอร์ : ก่อนจะเป็นเครือข่าย</vt:lpstr>
      <vt:lpstr>ประโยชน์ของเครือข่าย</vt:lpstr>
      <vt:lpstr>เกณฑ์วัดประสิทธิภาพของเครือข่าย (Network Criteria)</vt:lpstr>
      <vt:lpstr>เกณฑ์วัดประสิทธิภาพของเครือข่าย (Network Criteria)  : สมรรถนะ (Performance) </vt:lpstr>
      <vt:lpstr>เกณฑ์วัดประสิทธิภาพของเครือข่าย (Network Criteria)  : ความน่าเชื่อถือ (Reliability)</vt:lpstr>
      <vt:lpstr>เกณฑ์วัดประสิทธิภาพของเครือข่าย (Network Criteria)  : ความปลอดภัย (Security)</vt:lpstr>
      <vt:lpstr>มาตรฐานเครือข่าย (Network Standard)</vt:lpstr>
      <vt:lpstr>มาตรฐานเครือข่าย (Network Standard) : องค์กรมาตรฐาน (Standards Organizations) ที่สำคัญ</vt:lpstr>
      <vt:lpstr>มาตรฐานเครือข่าย (Network Standard) : องค์กรมาตรฐาน (Standards Organizations) ที่สำคัญ (ต่อ)</vt:lpstr>
      <vt:lpstr>ประเภทของเครือข่าย (Categories of Networks)</vt:lpstr>
      <vt:lpstr>LANs</vt:lpstr>
      <vt:lpstr>MANs </vt:lpstr>
      <vt:lpstr>WANs</vt:lpstr>
      <vt:lpstr>WANs (ต่อ)</vt:lpstr>
      <vt:lpstr>เครือข่ายแบบผสม (Heterogeneous)</vt:lpstr>
      <vt:lpstr>อินเทอร์เน็ต (Internet)</vt:lpstr>
      <vt:lpstr>ลำดับชั้นของโครงสร้างในระบบอินเทอร์เน็ต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105</cp:revision>
  <dcterms:created xsi:type="dcterms:W3CDTF">2015-08-08T14:30:10Z</dcterms:created>
  <dcterms:modified xsi:type="dcterms:W3CDTF">2018-07-02T06:54:17Z</dcterms:modified>
</cp:coreProperties>
</file>